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0"/>
  </p:notesMasterIdLst>
  <p:handoutMasterIdLst>
    <p:handoutMasterId r:id="rId31"/>
  </p:handoutMasterIdLst>
  <p:sldIdLst>
    <p:sldId id="256" r:id="rId2"/>
    <p:sldId id="280" r:id="rId3"/>
    <p:sldId id="257" r:id="rId4"/>
    <p:sldId id="277" r:id="rId5"/>
    <p:sldId id="286" r:id="rId6"/>
    <p:sldId id="279" r:id="rId7"/>
    <p:sldId id="281" r:id="rId8"/>
    <p:sldId id="278" r:id="rId9"/>
    <p:sldId id="258" r:id="rId10"/>
    <p:sldId id="284" r:id="rId11"/>
    <p:sldId id="260" r:id="rId12"/>
    <p:sldId id="287" r:id="rId13"/>
    <p:sldId id="261" r:id="rId14"/>
    <p:sldId id="262" r:id="rId15"/>
    <p:sldId id="263" r:id="rId16"/>
    <p:sldId id="264" r:id="rId17"/>
    <p:sldId id="265" r:id="rId18"/>
    <p:sldId id="268" r:id="rId19"/>
    <p:sldId id="275" r:id="rId20"/>
    <p:sldId id="285" r:id="rId21"/>
    <p:sldId id="274" r:id="rId22"/>
    <p:sldId id="273" r:id="rId23"/>
    <p:sldId id="269" r:id="rId24"/>
    <p:sldId id="270" r:id="rId25"/>
    <p:sldId id="271" r:id="rId26"/>
    <p:sldId id="272" r:id="rId27"/>
    <p:sldId id="282" r:id="rId28"/>
    <p:sldId id="276"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26" autoAdjust="0"/>
    <p:restoredTop sz="86451" autoAdjust="0"/>
  </p:normalViewPr>
  <p:slideViewPr>
    <p:cSldViewPr>
      <p:cViewPr>
        <p:scale>
          <a:sx n="70" d="100"/>
          <a:sy n="70" d="100"/>
        </p:scale>
        <p:origin x="-2814" y="-654"/>
      </p:cViewPr>
      <p:guideLst>
        <p:guide orient="horz" pos="2160"/>
        <p:guide pos="2880"/>
      </p:guideLst>
    </p:cSldViewPr>
  </p:slideViewPr>
  <p:outlineViewPr>
    <p:cViewPr>
      <p:scale>
        <a:sx n="33" d="100"/>
        <a:sy n="33" d="100"/>
      </p:scale>
      <p:origin x="0" y="11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Réunion d'information pour surseoir à la ZFE toulousaine</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DE791E-2A33-4335-94E9-5A2769AEE357}" type="datetimeFigureOut">
              <a:rPr lang="fr-FR" smtClean="0"/>
              <a:t>22/02/2023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9BE8FB-00BE-4700-98F0-18AAB7854B7F}" type="slidenum">
              <a:rPr lang="fr-FR" smtClean="0"/>
              <a:t>‹N°›</a:t>
            </a:fld>
            <a:endParaRPr lang="fr-FR"/>
          </a:p>
        </p:txBody>
      </p:sp>
    </p:spTree>
    <p:extLst>
      <p:ext uri="{BB962C8B-B14F-4D97-AF65-F5344CB8AC3E}">
        <p14:creationId xmlns:p14="http://schemas.microsoft.com/office/powerpoint/2010/main" val="10804927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Réunion d'information pour surseoir à la ZFE toulousaine</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17567-85FD-44EA-AC41-FA05C7C41A40}" type="datetimeFigureOut">
              <a:rPr lang="fr-FR" smtClean="0"/>
              <a:t>22/02/2023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26B5F-E645-45E4-B6B3-0076DFDD9E33}" type="slidenum">
              <a:rPr lang="fr-FR" smtClean="0"/>
              <a:t>‹N°›</a:t>
            </a:fld>
            <a:endParaRPr lang="fr-FR"/>
          </a:p>
        </p:txBody>
      </p:sp>
    </p:spTree>
    <p:extLst>
      <p:ext uri="{BB962C8B-B14F-4D97-AF65-F5344CB8AC3E}">
        <p14:creationId xmlns:p14="http://schemas.microsoft.com/office/powerpoint/2010/main" val="304137169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7626B5F-E645-45E4-B6B3-0076DFDD9E33}" type="slidenum">
              <a:rPr lang="fr-FR" smtClean="0"/>
              <a:t>3</a:t>
            </a:fld>
            <a:endParaRPr lang="fr-FR"/>
          </a:p>
        </p:txBody>
      </p:sp>
      <p:sp>
        <p:nvSpPr>
          <p:cNvPr id="5" name="Espace réservé de l'en-tête 4"/>
          <p:cNvSpPr>
            <a:spLocks noGrp="1"/>
          </p:cNvSpPr>
          <p:nvPr>
            <p:ph type="hdr" sz="quarter" idx="11"/>
          </p:nvPr>
        </p:nvSpPr>
        <p:spPr/>
        <p:txBody>
          <a:bodyPr/>
          <a:lstStyle/>
          <a:p>
            <a:r>
              <a:rPr lang="fr-FR" smtClean="0"/>
              <a:t>Réunion d'information pour surseoir à la ZFE toulousaine</a:t>
            </a:r>
            <a:endParaRPr lang="fr-FR"/>
          </a:p>
        </p:txBody>
      </p:sp>
    </p:spTree>
    <p:extLst>
      <p:ext uri="{BB962C8B-B14F-4D97-AF65-F5344CB8AC3E}">
        <p14:creationId xmlns:p14="http://schemas.microsoft.com/office/powerpoint/2010/main" val="386896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Réunion d'information pour surseoir à la ZFE toulousaine</a:t>
            </a:r>
            <a:endParaRPr lang="fr-FR"/>
          </a:p>
        </p:txBody>
      </p:sp>
      <p:sp>
        <p:nvSpPr>
          <p:cNvPr id="5" name="Espace réservé du numéro de diapositive 4"/>
          <p:cNvSpPr>
            <a:spLocks noGrp="1"/>
          </p:cNvSpPr>
          <p:nvPr>
            <p:ph type="sldNum" sz="quarter" idx="11"/>
          </p:nvPr>
        </p:nvSpPr>
        <p:spPr/>
        <p:txBody>
          <a:bodyPr/>
          <a:lstStyle/>
          <a:p>
            <a:fld id="{E7626B5F-E645-45E4-B6B3-0076DFDD9E33}" type="slidenum">
              <a:rPr lang="fr-FR" smtClean="0"/>
              <a:t>9</a:t>
            </a:fld>
            <a:endParaRPr lang="fr-FR"/>
          </a:p>
        </p:txBody>
      </p:sp>
    </p:spTree>
    <p:extLst>
      <p:ext uri="{BB962C8B-B14F-4D97-AF65-F5344CB8AC3E}">
        <p14:creationId xmlns:p14="http://schemas.microsoft.com/office/powerpoint/2010/main" val="172514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0CFBC0A-722F-4BF4-9A5F-607799B72EDF}" type="datetime1">
              <a:rPr lang="fr-FR" smtClean="0"/>
              <a:t>22/02/2023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8D1ACF3-FFB0-422C-805D-2112CC50F057}" type="datetime1">
              <a:rPr lang="fr-FR" smtClean="0"/>
              <a:t>22/02/2023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825309B-C00D-4C94-A1F8-523486C37A11}" type="datetime1">
              <a:rPr lang="fr-FR" smtClean="0"/>
              <a:t>22/02/2023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161A50C-863F-456A-B89C-E4803041AC85}" type="datetime1">
              <a:rPr lang="fr-FR" smtClean="0"/>
              <a:t>22/02/2023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2B792164-1F2C-4459-9423-C52BB0F67A10}" type="datetime1">
              <a:rPr lang="fr-FR" smtClean="0"/>
              <a:t>22/02/2023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0967CDF-FFD0-42BA-8429-76031679FB61}" type="datetime1">
              <a:rPr lang="fr-FR" smtClean="0"/>
              <a:t>22/02/2023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65E14-2AEF-4403-A6CF-B6839A837029}"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FB3F55F-DDCA-45EE-88DF-0058F3F3B472}" type="datetime1">
              <a:rPr lang="fr-FR" smtClean="0"/>
              <a:t>22/02/2023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09CF04B-C6E7-4F52-9F7F-0F4A87F8D370}" type="datetime1">
              <a:rPr lang="fr-FR" smtClean="0"/>
              <a:t>22/02/2023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560EA-138B-4A1B-95BF-5609362B1909}" type="datetime1">
              <a:rPr lang="fr-FR" smtClean="0"/>
              <a:t>22/02/2023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45348A3E-24DE-4FF2-8470-C8ED1D0D7F44}" type="datetime1">
              <a:rPr lang="fr-FR" smtClean="0"/>
              <a:t>22/02/2023</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5865E14-2AEF-4403-A6CF-B6839A83702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78FE372-14B2-490A-BAA5-2F88E35A8F10}" type="datetime1">
              <a:rPr lang="fr-FR" smtClean="0"/>
              <a:t>22/02/2023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65E14-2AEF-4403-A6CF-B6839A83702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CC5A4BD-8F13-4452-9844-4048B7D7F2C6}" type="datetime1">
              <a:rPr lang="fr-FR" smtClean="0"/>
              <a:t>22/02/2023</a:t>
            </a:fld>
            <a:endParaRPr lang="fr-F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5865E14-2AEF-4403-A6CF-B6839A83702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ologie.gouv.fr/emissions-gazeuses-liees-au-trafic-aerien" TargetMode="External"/><Relationship Id="rId2" Type="http://schemas.openxmlformats.org/officeDocument/2006/relationships/hyperlink" Target="https://www.mediacites.fr/reportage/toulouse/2022/05/05/pollution-de-lair-la-zfe-demarre-dans-le-flou-pour-les-toulousains/" TargetMode="External"/><Relationship Id="rId1" Type="http://schemas.openxmlformats.org/officeDocument/2006/relationships/slideLayout" Target="../slideLayouts/slideLayout7.xml"/><Relationship Id="rId4" Type="http://schemas.openxmlformats.org/officeDocument/2006/relationships/hyperlink" Target="https://www.assemblee-nationale.fr/dyn/16/organes/commissions-permanentes/developpement-durable/missions-de-la-commission/zfe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aqicn.org/city/france/midipyrenees/toulouse-jacquier/fr/" TargetMode="Externa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37956" y="3932253"/>
            <a:ext cx="4464496" cy="2925747"/>
          </a:xfrm>
        </p:spPr>
        <p:txBody>
          <a:bodyPr>
            <a:normAutofit fontScale="90000"/>
          </a:bodyPr>
          <a:lstStyle/>
          <a:p>
            <a:r>
              <a:rPr lang="fr-FR" b="1" dirty="0">
                <a:solidFill>
                  <a:schemeClr val="bg1"/>
                </a:solidFill>
              </a:rPr>
              <a:t>Oui à une future ZFE </a:t>
            </a:r>
            <a:br>
              <a:rPr lang="fr-FR" b="1" dirty="0">
                <a:solidFill>
                  <a:schemeClr val="bg1"/>
                </a:solidFill>
              </a:rPr>
            </a:br>
            <a:r>
              <a:rPr lang="fr-FR" b="1" dirty="0">
                <a:solidFill>
                  <a:schemeClr val="bg1"/>
                </a:solidFill>
              </a:rPr>
              <a:t>environnementale </a:t>
            </a:r>
            <a:br>
              <a:rPr lang="fr-FR" b="1" dirty="0">
                <a:solidFill>
                  <a:schemeClr val="bg1"/>
                </a:solidFill>
              </a:rPr>
            </a:br>
            <a:r>
              <a:rPr lang="fr-FR" b="1" dirty="0">
                <a:solidFill>
                  <a:schemeClr val="bg1"/>
                </a:solidFill>
              </a:rPr>
              <a:t>et socialement respectable</a:t>
            </a:r>
            <a:r>
              <a:rPr lang="fr-FR" b="1" dirty="0" smtClean="0">
                <a:solidFill>
                  <a:schemeClr val="bg1"/>
                </a:solidFill>
              </a:rPr>
              <a:t>.</a:t>
            </a:r>
            <a:br>
              <a:rPr lang="fr-FR" b="1" dirty="0" smtClean="0">
                <a:solidFill>
                  <a:schemeClr val="bg1"/>
                </a:solidFill>
              </a:rPr>
            </a:br>
            <a:r>
              <a:rPr lang="fr-FR" sz="2000" b="1" dirty="0" smtClean="0">
                <a:solidFill>
                  <a:srgbClr val="FF0000"/>
                </a:solidFill>
              </a:rPr>
              <a:t>Non </a:t>
            </a:r>
            <a:r>
              <a:rPr lang="fr-FR" sz="2000" b="1" dirty="0">
                <a:solidFill>
                  <a:srgbClr val="FF0000"/>
                </a:solidFill>
              </a:rPr>
              <a:t>à une ZFE toulousaine</a:t>
            </a:r>
            <a:r>
              <a:rPr lang="fr-FR" sz="2000" dirty="0">
                <a:solidFill>
                  <a:srgbClr val="FF0000"/>
                </a:solidFill>
              </a:rPr>
              <a:t/>
            </a:r>
            <a:br>
              <a:rPr lang="fr-FR" sz="2000" dirty="0">
                <a:solidFill>
                  <a:srgbClr val="FF0000"/>
                </a:solidFill>
              </a:rPr>
            </a:br>
            <a:r>
              <a:rPr lang="fr-FR" sz="2000" b="1" dirty="0" smtClean="0">
                <a:solidFill>
                  <a:srgbClr val="FF0000"/>
                </a:solidFill>
              </a:rPr>
              <a:t>liberticide</a:t>
            </a:r>
            <a:r>
              <a:rPr lang="fr-FR" sz="2000" b="1" dirty="0">
                <a:solidFill>
                  <a:srgbClr val="FF0000"/>
                </a:solidFill>
              </a:rPr>
              <a:t>, inégalitaire </a:t>
            </a:r>
            <a:r>
              <a:rPr lang="fr-FR" sz="2000" b="1" dirty="0" smtClean="0">
                <a:solidFill>
                  <a:srgbClr val="FF0000"/>
                </a:solidFill>
              </a:rPr>
              <a:t/>
            </a:r>
            <a:br>
              <a:rPr lang="fr-FR" sz="2000" b="1" dirty="0" smtClean="0">
                <a:solidFill>
                  <a:srgbClr val="FF0000"/>
                </a:solidFill>
              </a:rPr>
            </a:br>
            <a:r>
              <a:rPr lang="fr-FR" sz="2000" b="1" dirty="0" smtClean="0">
                <a:solidFill>
                  <a:srgbClr val="FF0000"/>
                </a:solidFill>
              </a:rPr>
              <a:t>et </a:t>
            </a:r>
            <a:r>
              <a:rPr lang="fr-FR" sz="2000" b="1" dirty="0">
                <a:solidFill>
                  <a:srgbClr val="FF0000"/>
                </a:solidFill>
              </a:rPr>
              <a:t>discriminante.</a:t>
            </a:r>
            <a:r>
              <a:rPr lang="fr-FR" sz="2000" dirty="0">
                <a:solidFill>
                  <a:srgbClr val="FF0000"/>
                </a:solidFill>
              </a:rPr>
              <a:t/>
            </a:r>
            <a:br>
              <a:rPr lang="fr-FR" sz="2000" dirty="0">
                <a:solidFill>
                  <a:srgbClr val="FF0000"/>
                </a:solidFill>
              </a:rPr>
            </a:br>
            <a:endParaRPr lang="fr-FR" sz="2000" dirty="0">
              <a:solidFill>
                <a:srgbClr val="00B050"/>
              </a:solidFill>
            </a:endParaRPr>
          </a:p>
        </p:txBody>
      </p:sp>
      <p:pic>
        <p:nvPicPr>
          <p:cNvPr id="1026" name="Picture 2" descr="C:\Users\jpb31_000\Dropbox\Mon PC (BUREAU)\Desktop\ZFE\ZFE réu Bagatelle 14 février\ZFE_BSC_Fev2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32656"/>
            <a:ext cx="4403063" cy="6172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jpb31_000\Dropbox\Mon PC (BUREAU)\Desktop\ZFE\Macaron\macaron C31Z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56095"/>
            <a:ext cx="373158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825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10</a:t>
            </a:fld>
            <a:endParaRPr lang="fr-FR"/>
          </a:p>
        </p:txBody>
      </p:sp>
      <p:pic>
        <p:nvPicPr>
          <p:cNvPr id="4098" name="Picture 2" descr="C:\Users\jpb31_000\Dropbox\Mon PC (BUREAU)\Desktop\ZFE\Images\Trafic aéri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6856"/>
            <a:ext cx="4954812" cy="681114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rot="21225130">
            <a:off x="6269515" y="1557944"/>
            <a:ext cx="1944216" cy="2862322"/>
          </a:xfrm>
          <a:prstGeom prst="rect">
            <a:avLst/>
          </a:prstGeom>
          <a:solidFill>
            <a:srgbClr val="FF0000"/>
          </a:solidFill>
        </p:spPr>
        <p:txBody>
          <a:bodyPr wrap="square" rtlCol="0">
            <a:spAutoFit/>
          </a:bodyPr>
          <a:lstStyle/>
          <a:p>
            <a:r>
              <a:rPr lang="fr-FR" b="1" dirty="0" smtClean="0">
                <a:solidFill>
                  <a:schemeClr val="bg1"/>
                </a:solidFill>
              </a:rPr>
              <a:t>Vouloir nous protéger des </a:t>
            </a:r>
            <a:r>
              <a:rPr lang="fr-FR" b="1" dirty="0" err="1" smtClean="0">
                <a:solidFill>
                  <a:schemeClr val="bg1"/>
                </a:solidFill>
              </a:rPr>
              <a:t>Nox</a:t>
            </a:r>
            <a:r>
              <a:rPr lang="fr-FR" b="1" dirty="0" smtClean="0">
                <a:solidFill>
                  <a:schemeClr val="bg1"/>
                </a:solidFill>
              </a:rPr>
              <a:t> sans discuter de la pollution des avions va à l’encontre de toute démarche </a:t>
            </a:r>
            <a:r>
              <a:rPr lang="fr-FR" b="1" dirty="0" smtClean="0">
                <a:solidFill>
                  <a:schemeClr val="bg1"/>
                </a:solidFill>
              </a:rPr>
              <a:t>globale pour  la protection de la santé.</a:t>
            </a:r>
            <a:endParaRPr lang="fr-FR" b="1" dirty="0">
              <a:solidFill>
                <a:schemeClr val="bg1"/>
              </a:solidFill>
            </a:endParaRPr>
          </a:p>
        </p:txBody>
      </p:sp>
    </p:spTree>
    <p:extLst>
      <p:ext uri="{BB962C8B-B14F-4D97-AF65-F5344CB8AC3E}">
        <p14:creationId xmlns:p14="http://schemas.microsoft.com/office/powerpoint/2010/main" val="1357681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11</a:t>
            </a:fld>
            <a:endParaRPr lang="fr-FR"/>
          </a:p>
        </p:txBody>
      </p:sp>
      <p:sp>
        <p:nvSpPr>
          <p:cNvPr id="3" name="Titre 2"/>
          <p:cNvSpPr>
            <a:spLocks noGrp="1"/>
          </p:cNvSpPr>
          <p:nvPr>
            <p:ph type="title" idx="4294967295"/>
          </p:nvPr>
        </p:nvSpPr>
        <p:spPr>
          <a:xfrm>
            <a:off x="2339752" y="8325544"/>
            <a:ext cx="8229600" cy="1143000"/>
          </a:xfrm>
        </p:spPr>
        <p:txBody>
          <a:bodyPr>
            <a:normAutofit/>
          </a:bodyPr>
          <a:lstStyle/>
          <a:p>
            <a:r>
              <a:rPr lang="fr-FR" sz="2800" dirty="0" smtClean="0"/>
              <a:t>Mon véhicule est-il concerné?</a:t>
            </a:r>
            <a:endParaRPr lang="fr-FR" sz="2800" dirty="0"/>
          </a:p>
        </p:txBody>
      </p:sp>
      <p:pic>
        <p:nvPicPr>
          <p:cNvPr id="4099" name="Picture 3" descr="C:\Users\jpb31_000\Dropbox\Mon PC (BUREAU)\Desktop\ZFE\Images\Acrobat_0qyeJnQpA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6577018" cy="662473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rot="21289547">
            <a:off x="6898265" y="1893533"/>
            <a:ext cx="1999491" cy="3693319"/>
          </a:xfrm>
          <a:prstGeom prst="rect">
            <a:avLst/>
          </a:prstGeom>
          <a:solidFill>
            <a:srgbClr val="FF0000"/>
          </a:solidFill>
          <a:scene3d>
            <a:camera prst="orthographicFront"/>
            <a:lightRig rig="threePt" dir="t"/>
          </a:scene3d>
          <a:sp3d prstMaterial="plastic">
            <a:bevelT w="165100" prst="coolSlant"/>
          </a:sp3d>
        </p:spPr>
        <p:txBody>
          <a:bodyPr wrap="square" rtlCol="0">
            <a:spAutoFit/>
          </a:bodyPr>
          <a:lstStyle/>
          <a:p>
            <a:r>
              <a:rPr lang="fr-FR" b="1" dirty="0">
                <a:solidFill>
                  <a:schemeClr val="bg1"/>
                </a:solidFill>
              </a:rPr>
              <a:t>A Toulouse, </a:t>
            </a:r>
            <a:r>
              <a:rPr lang="fr-FR" b="1" dirty="0" smtClean="0">
                <a:solidFill>
                  <a:schemeClr val="bg1"/>
                </a:solidFill>
              </a:rPr>
              <a:t>32,5% </a:t>
            </a:r>
            <a:r>
              <a:rPr lang="fr-FR" b="1" dirty="0">
                <a:solidFill>
                  <a:schemeClr val="bg1"/>
                </a:solidFill>
              </a:rPr>
              <a:t>des véhicules particuliers immatriculés au 1er janvier 2021 disposent d'une vignette </a:t>
            </a:r>
            <a:r>
              <a:rPr lang="fr-FR" b="1" dirty="0" err="1">
                <a:solidFill>
                  <a:schemeClr val="bg1"/>
                </a:solidFill>
              </a:rPr>
              <a:t>Crit'Air</a:t>
            </a:r>
            <a:r>
              <a:rPr lang="fr-FR" b="1" dirty="0">
                <a:solidFill>
                  <a:schemeClr val="bg1"/>
                </a:solidFill>
              </a:rPr>
              <a:t> 3, 4, 5 ou sont non classés. Ils seront interdits dans la ZFE toulousaine à partir du 1er janvier 2024. </a:t>
            </a:r>
          </a:p>
        </p:txBody>
      </p:sp>
    </p:spTree>
    <p:extLst>
      <p:ext uri="{BB962C8B-B14F-4D97-AF65-F5344CB8AC3E}">
        <p14:creationId xmlns:p14="http://schemas.microsoft.com/office/powerpoint/2010/main" val="4223716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12</a:t>
            </a:fld>
            <a:endParaRPr lang="fr-FR"/>
          </a:p>
        </p:txBody>
      </p:sp>
      <p:pic>
        <p:nvPicPr>
          <p:cNvPr id="4098" name="Picture 2" descr="C:\Users\jpb31_000\Dropbox\Mon PC (BUREAU)\Desktop\ZFE\Images\Screenshot_2023-02-22-14-29-41-60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96944" cy="4455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5085184"/>
            <a:ext cx="2165401" cy="276999"/>
          </a:xfrm>
          <a:prstGeom prst="rect">
            <a:avLst/>
          </a:prstGeom>
        </p:spPr>
        <p:txBody>
          <a:bodyPr wrap="none">
            <a:spAutoFit/>
          </a:bodyPr>
          <a:lstStyle/>
          <a:p>
            <a:r>
              <a:rPr lang="fr-FR" sz="1200" dirty="0"/>
              <a:t>Source : RSVERO, 2022, SDES</a:t>
            </a:r>
            <a:endParaRPr lang="fr-FR" sz="1200" dirty="0"/>
          </a:p>
        </p:txBody>
      </p:sp>
      <p:sp>
        <p:nvSpPr>
          <p:cNvPr id="5" name="ZoneTexte 4"/>
          <p:cNvSpPr txBox="1"/>
          <p:nvPr/>
        </p:nvSpPr>
        <p:spPr>
          <a:xfrm>
            <a:off x="3923928" y="5223683"/>
            <a:ext cx="3312368" cy="1477328"/>
          </a:xfrm>
          <a:prstGeom prst="rect">
            <a:avLst/>
          </a:prstGeom>
          <a:noFill/>
        </p:spPr>
        <p:txBody>
          <a:bodyPr wrap="square" rtlCol="0">
            <a:spAutoFit/>
          </a:bodyPr>
          <a:lstStyle/>
          <a:p>
            <a:r>
              <a:rPr lang="fr-FR" b="1" dirty="0" smtClean="0">
                <a:solidFill>
                  <a:schemeClr val="bg1"/>
                </a:solidFill>
              </a:rPr>
              <a:t>Les intercommunalités concernées par la ZFE sont nombreuses et ont un parc de voitures impactées dépassant 40% pour la plupart.</a:t>
            </a:r>
            <a:endParaRPr lang="fr-FR" b="1" dirty="0">
              <a:solidFill>
                <a:schemeClr val="bg1"/>
              </a:solidFill>
            </a:endParaRPr>
          </a:p>
        </p:txBody>
      </p:sp>
    </p:spTree>
    <p:extLst>
      <p:ext uri="{BB962C8B-B14F-4D97-AF65-F5344CB8AC3E}">
        <p14:creationId xmlns:p14="http://schemas.microsoft.com/office/powerpoint/2010/main" val="781263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jpb31_000\Dropbox\Mon PC (BUREAU)\Desktop\ZFE\Images\Screenshot 2023-01-21 at 14-35-14 Ministères Écologie Énergie Territoires sur Twitter.png"/>
          <p:cNvPicPr>
            <a:picLocks noChangeAspect="1" noChangeArrowheads="1"/>
          </p:cNvPicPr>
          <p:nvPr/>
        </p:nvPicPr>
        <p:blipFill rotWithShape="1">
          <a:blip r:embed="rId2">
            <a:extLst>
              <a:ext uri="{28A0092B-C50C-407E-A947-70E740481C1C}">
                <a14:useLocalDpi xmlns:a14="http://schemas.microsoft.com/office/drawing/2010/main" val="0"/>
              </a:ext>
            </a:extLst>
          </a:blip>
          <a:srcRect l="2719" r="4971" b="33580"/>
          <a:stretch/>
        </p:blipFill>
        <p:spPr bwMode="auto">
          <a:xfrm>
            <a:off x="170293" y="820602"/>
            <a:ext cx="5554639" cy="125168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4290081" y="1446445"/>
            <a:ext cx="1290031" cy="2904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32198" y="4005064"/>
            <a:ext cx="8177698" cy="2031325"/>
          </a:xfrm>
          <a:prstGeom prst="rect">
            <a:avLst/>
          </a:prstGeom>
        </p:spPr>
        <p:txBody>
          <a:bodyPr wrap="square">
            <a:spAutoFit/>
          </a:bodyPr>
          <a:lstStyle/>
          <a:p>
            <a:pPr algn="just"/>
            <a:r>
              <a:rPr lang="fr-FR" b="1" dirty="0"/>
              <a:t>Les véhicules </a:t>
            </a:r>
            <a:r>
              <a:rPr lang="fr-FR" b="1" dirty="0" err="1"/>
              <a:t>Crit’Air</a:t>
            </a:r>
            <a:r>
              <a:rPr lang="fr-FR" b="1" dirty="0"/>
              <a:t> 3 sont-ils concernés par la prime véhicule + propre ?</a:t>
            </a:r>
            <a:endParaRPr lang="fr-FR" dirty="0"/>
          </a:p>
          <a:p>
            <a:pPr algn="just"/>
            <a:r>
              <a:rPr lang="fr-FR" dirty="0"/>
              <a:t>Le remplacement des véhicules </a:t>
            </a:r>
            <a:r>
              <a:rPr lang="fr-FR" dirty="0" err="1"/>
              <a:t>Crit’Air</a:t>
            </a:r>
            <a:r>
              <a:rPr lang="fr-FR" dirty="0"/>
              <a:t> 3 n’est pas </a:t>
            </a:r>
            <a:r>
              <a:rPr lang="fr-FR" dirty="0" smtClean="0"/>
              <a:t>éligible pour l’instant </a:t>
            </a:r>
            <a:r>
              <a:rPr lang="fr-FR" dirty="0"/>
              <a:t>à la prime de Toulouse Métropole. </a:t>
            </a:r>
            <a:r>
              <a:rPr lang="fr-FR" dirty="0" smtClean="0"/>
              <a:t> </a:t>
            </a:r>
          </a:p>
          <a:p>
            <a:pPr algn="just"/>
            <a:endParaRPr lang="fr-FR" b="1" dirty="0" smtClean="0"/>
          </a:p>
          <a:p>
            <a:pPr algn="just"/>
            <a:r>
              <a:rPr lang="fr-FR" b="1" dirty="0" smtClean="0">
                <a:solidFill>
                  <a:schemeClr val="bg1"/>
                </a:solidFill>
              </a:rPr>
              <a:t>A </a:t>
            </a:r>
            <a:r>
              <a:rPr lang="fr-FR" b="1" dirty="0">
                <a:solidFill>
                  <a:schemeClr val="bg1"/>
                </a:solidFill>
              </a:rPr>
              <a:t>combien ai-je droit ? </a:t>
            </a:r>
            <a:endParaRPr lang="fr-FR" dirty="0">
              <a:solidFill>
                <a:schemeClr val="bg1"/>
              </a:solidFill>
            </a:endParaRPr>
          </a:p>
          <a:p>
            <a:pPr algn="just"/>
            <a:r>
              <a:rPr lang="fr-FR" dirty="0">
                <a:solidFill>
                  <a:schemeClr val="bg1"/>
                </a:solidFill>
              </a:rPr>
              <a:t>Le montant de l’aide s’élève à 40% du prix du véhicule hors taxe. Le montant est cependant plafonné en fonction de vos revenus, du type et de l’état de véhicule.</a:t>
            </a:r>
          </a:p>
        </p:txBody>
      </p:sp>
      <p:sp>
        <p:nvSpPr>
          <p:cNvPr id="6" name="Espace réservé du numéro de diapositive 5"/>
          <p:cNvSpPr>
            <a:spLocks noGrp="1"/>
          </p:cNvSpPr>
          <p:nvPr>
            <p:ph type="sldNum" sz="quarter" idx="12"/>
          </p:nvPr>
        </p:nvSpPr>
        <p:spPr/>
        <p:txBody>
          <a:bodyPr/>
          <a:lstStyle/>
          <a:p>
            <a:fld id="{55865E14-2AEF-4403-A6CF-B6839A837029}" type="slidenum">
              <a:rPr lang="fr-FR" smtClean="0"/>
              <a:t>13</a:t>
            </a:fld>
            <a:endParaRPr lang="fr-FR"/>
          </a:p>
        </p:txBody>
      </p:sp>
      <p:sp>
        <p:nvSpPr>
          <p:cNvPr id="7" name="Titre 6"/>
          <p:cNvSpPr>
            <a:spLocks noGrp="1"/>
          </p:cNvSpPr>
          <p:nvPr>
            <p:ph type="title" idx="4294967295"/>
          </p:nvPr>
        </p:nvSpPr>
        <p:spPr>
          <a:xfrm>
            <a:off x="914400" y="265113"/>
            <a:ext cx="8229600" cy="1143000"/>
          </a:xfrm>
        </p:spPr>
        <p:txBody>
          <a:bodyPr/>
          <a:lstStyle/>
          <a:p>
            <a:pPr rtl="0" eaLnBrk="1" latinLnBrk="0" hangingPunct="1"/>
            <a:r>
              <a:rPr lang="fr-FR" sz="2800" b="1" kern="1200" dirty="0" smtClean="0">
                <a:solidFill>
                  <a:srgbClr val="000000"/>
                </a:solidFill>
                <a:effectLst/>
                <a:latin typeface="Calibri"/>
                <a:ea typeface="+mn-ea"/>
                <a:cs typeface="+mn-cs"/>
              </a:rPr>
              <a:t>PRIME À LA CONVERSION DE VOTRE VÉHICULE</a:t>
            </a:r>
            <a:endParaRPr lang="fr-FR" dirty="0" smtClean="0">
              <a:effectLst/>
            </a:endParaRPr>
          </a:p>
          <a:p>
            <a:endParaRPr lang="fr-FR" dirty="0"/>
          </a:p>
        </p:txBody>
      </p:sp>
      <p:sp>
        <p:nvSpPr>
          <p:cNvPr id="8" name="ZoneTexte 7"/>
          <p:cNvSpPr txBox="1"/>
          <p:nvPr/>
        </p:nvSpPr>
        <p:spPr>
          <a:xfrm>
            <a:off x="4300477" y="2189182"/>
            <a:ext cx="4319815" cy="1815882"/>
          </a:xfrm>
          <a:prstGeom prst="rect">
            <a:avLst/>
          </a:prstGeom>
          <a:solidFill>
            <a:schemeClr val="accent2"/>
          </a:solidFill>
        </p:spPr>
        <p:txBody>
          <a:bodyPr wrap="square" rtlCol="0">
            <a:spAutoFit/>
          </a:bodyPr>
          <a:lstStyle/>
          <a:p>
            <a:r>
              <a:rPr lang="fr-FR" sz="1600" b="1" dirty="0">
                <a:solidFill>
                  <a:schemeClr val="bg1"/>
                </a:solidFill>
              </a:rPr>
              <a:t>Bonus écologique</a:t>
            </a:r>
          </a:p>
          <a:p>
            <a:r>
              <a:rPr lang="fr-FR" sz="1600" b="1" dirty="0">
                <a:solidFill>
                  <a:schemeClr val="bg1"/>
                </a:solidFill>
              </a:rPr>
              <a:t>Prime à la conversion</a:t>
            </a:r>
          </a:p>
          <a:p>
            <a:r>
              <a:rPr lang="fr-FR" sz="1600" b="1" dirty="0">
                <a:solidFill>
                  <a:schemeClr val="bg1"/>
                </a:solidFill>
              </a:rPr>
              <a:t>Bonus pour acquisition d’un véhicule électrique</a:t>
            </a:r>
          </a:p>
          <a:p>
            <a:r>
              <a:rPr lang="fr-FR" sz="1600" b="1" dirty="0">
                <a:solidFill>
                  <a:schemeClr val="bg1"/>
                </a:solidFill>
              </a:rPr>
              <a:t>Microcrédit</a:t>
            </a:r>
          </a:p>
          <a:p>
            <a:r>
              <a:rPr lang="fr-FR" sz="1600" b="1" dirty="0">
                <a:solidFill>
                  <a:schemeClr val="bg1"/>
                </a:solidFill>
              </a:rPr>
              <a:t>Prêt à taux zéro</a:t>
            </a:r>
          </a:p>
          <a:p>
            <a:r>
              <a:rPr lang="fr-FR" sz="1600" b="1" dirty="0">
                <a:solidFill>
                  <a:schemeClr val="bg1"/>
                </a:solidFill>
              </a:rPr>
              <a:t>Aides locales</a:t>
            </a:r>
          </a:p>
          <a:p>
            <a:r>
              <a:rPr lang="fr-FR" sz="1600" b="1" dirty="0">
                <a:solidFill>
                  <a:schemeClr val="bg1"/>
                </a:solidFill>
              </a:rPr>
              <a:t>Surprime</a:t>
            </a:r>
          </a:p>
        </p:txBody>
      </p:sp>
      <p:sp>
        <p:nvSpPr>
          <p:cNvPr id="9" name="ZoneTexte 8"/>
          <p:cNvSpPr txBox="1"/>
          <p:nvPr/>
        </p:nvSpPr>
        <p:spPr>
          <a:xfrm>
            <a:off x="1115616" y="2635458"/>
            <a:ext cx="2880320" cy="923330"/>
          </a:xfrm>
          <a:prstGeom prst="rect">
            <a:avLst/>
          </a:prstGeom>
          <a:noFill/>
        </p:spPr>
        <p:txBody>
          <a:bodyPr wrap="square" rtlCol="0">
            <a:spAutoFit/>
          </a:bodyPr>
          <a:lstStyle/>
          <a:p>
            <a:r>
              <a:rPr lang="fr-FR" dirty="0" smtClean="0"/>
              <a:t>Qui est capable de remplir 7 dossiers qui sont paraît-il cumulables?</a:t>
            </a:r>
            <a:endParaRPr lang="fr-FR" dirty="0"/>
          </a:p>
        </p:txBody>
      </p:sp>
    </p:spTree>
    <p:extLst>
      <p:ext uri="{BB962C8B-B14F-4D97-AF65-F5344CB8AC3E}">
        <p14:creationId xmlns:p14="http://schemas.microsoft.com/office/powerpoint/2010/main" val="4005407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771035628"/>
              </p:ext>
            </p:extLst>
          </p:nvPr>
        </p:nvGraphicFramePr>
        <p:xfrm>
          <a:off x="893180" y="1844824"/>
          <a:ext cx="7305674" cy="2807208"/>
        </p:xfrm>
        <a:graphic>
          <a:graphicData uri="http://schemas.openxmlformats.org/drawingml/2006/table">
            <a:tbl>
              <a:tblPr firstRow="1" firstCol="1" bandRow="1">
                <a:tableStyleId>{5C22544A-7EE6-4342-B048-85BDC9FD1C3A}</a:tableStyleId>
              </a:tblPr>
              <a:tblGrid>
                <a:gridCol w="1732615"/>
                <a:gridCol w="1280148"/>
                <a:gridCol w="1280148"/>
                <a:gridCol w="1522935"/>
                <a:gridCol w="1489828"/>
              </a:tblGrid>
              <a:tr h="0">
                <a:tc>
                  <a:txBody>
                    <a:bodyPr/>
                    <a:lstStyle/>
                    <a:p>
                      <a:pPr>
                        <a:lnSpc>
                          <a:spcPct val="115000"/>
                        </a:lnSpc>
                        <a:spcAft>
                          <a:spcPts val="1000"/>
                        </a:spcAft>
                      </a:pPr>
                      <a:r>
                        <a:rPr lang="fr-FR" sz="1200" dirty="0">
                          <a:effectLst/>
                        </a:rPr>
                        <a:t>RFR/Part</a:t>
                      </a:r>
                      <a:endParaRPr lang="fr-FR" sz="1100" dirty="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&lt; 6  300 €</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&lt; 13 489 €</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dirty="0">
                          <a:effectLst/>
                        </a:rPr>
                        <a:t>&lt; 18  800 €</a:t>
                      </a:r>
                      <a:endParaRPr lang="fr-FR" sz="1100" dirty="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&lt; 35 052€</a:t>
                      </a:r>
                      <a:endParaRPr lang="fr-FR" sz="1100">
                        <a:effectLst/>
                        <a:latin typeface="Calibri"/>
                        <a:ea typeface="Calibri"/>
                        <a:cs typeface="Times New Roman"/>
                      </a:endParaRPr>
                    </a:p>
                  </a:txBody>
                  <a:tcPr marL="76200" marR="76200" marT="76200" marB="76200" anchor="ctr"/>
                </a:tc>
              </a:tr>
              <a:tr h="0">
                <a:tc>
                  <a:txBody>
                    <a:bodyPr/>
                    <a:lstStyle/>
                    <a:p>
                      <a:pPr>
                        <a:lnSpc>
                          <a:spcPct val="115000"/>
                        </a:lnSpc>
                        <a:spcAft>
                          <a:spcPts val="1000"/>
                        </a:spcAft>
                      </a:pPr>
                      <a:r>
                        <a:rPr lang="fr-FR" sz="1200" dirty="0">
                          <a:effectLst/>
                        </a:rPr>
                        <a:t>Véhicule neuf *</a:t>
                      </a:r>
                      <a:endParaRPr lang="fr-FR" sz="1100" dirty="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5 000 €</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a:effectLst/>
                        </a:rPr>
                        <a:t>4 500 €</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4 000 €</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a:effectLst/>
                        </a:rPr>
                        <a:t>3 000 €</a:t>
                      </a:r>
                      <a:endParaRPr lang="fr-FR" sz="1100">
                        <a:effectLst/>
                        <a:latin typeface="Calibri"/>
                        <a:ea typeface="Calibri"/>
                        <a:cs typeface="Times New Roman"/>
                      </a:endParaRPr>
                    </a:p>
                  </a:txBody>
                  <a:tcPr marL="76200" marR="76200" marT="76200" marB="76200"/>
                </a:tc>
              </a:tr>
              <a:tr h="0">
                <a:tc>
                  <a:txBody>
                    <a:bodyPr/>
                    <a:lstStyle/>
                    <a:p>
                      <a:pPr>
                        <a:lnSpc>
                          <a:spcPct val="115000"/>
                        </a:lnSpc>
                        <a:spcAft>
                          <a:spcPts val="1000"/>
                        </a:spcAft>
                      </a:pPr>
                      <a:r>
                        <a:rPr lang="fr-FR" sz="1200">
                          <a:effectLst/>
                        </a:rPr>
                        <a:t>Véhicule d’occasion *</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3 300 €</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a:effectLst/>
                        </a:rPr>
                        <a:t>3 000 €</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2 700 €</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a:effectLst/>
                        </a:rPr>
                        <a:t>2 000 €</a:t>
                      </a:r>
                      <a:endParaRPr lang="fr-FR" sz="1100">
                        <a:effectLst/>
                        <a:latin typeface="Calibri"/>
                        <a:ea typeface="Calibri"/>
                        <a:cs typeface="Times New Roman"/>
                      </a:endParaRPr>
                    </a:p>
                  </a:txBody>
                  <a:tcPr marL="76200" marR="76200" marT="76200" marB="76200"/>
                </a:tc>
              </a:tr>
              <a:tr h="0">
                <a:tc>
                  <a:txBody>
                    <a:bodyPr/>
                    <a:lstStyle/>
                    <a:p>
                      <a:pPr>
                        <a:lnSpc>
                          <a:spcPct val="115000"/>
                        </a:lnSpc>
                        <a:spcAft>
                          <a:spcPts val="1000"/>
                        </a:spcAft>
                      </a:pPr>
                      <a:r>
                        <a:rPr lang="fr-FR" sz="1200">
                          <a:effectLst/>
                        </a:rPr>
                        <a:t>Changement de motorisation</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3 000 €</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a:effectLst/>
                        </a:rPr>
                        <a:t>2 500 €</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2 000 €</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a:effectLst/>
                        </a:rPr>
                        <a:t>1 000 €</a:t>
                      </a:r>
                      <a:endParaRPr lang="fr-FR" sz="1100">
                        <a:effectLst/>
                        <a:latin typeface="Calibri"/>
                        <a:ea typeface="Calibri"/>
                        <a:cs typeface="Times New Roman"/>
                      </a:endParaRPr>
                    </a:p>
                  </a:txBody>
                  <a:tcPr marL="76200" marR="76200" marT="76200" marB="76200"/>
                </a:tc>
              </a:tr>
              <a:tr h="0">
                <a:tc>
                  <a:txBody>
                    <a:bodyPr/>
                    <a:lstStyle/>
                    <a:p>
                      <a:pPr>
                        <a:lnSpc>
                          <a:spcPct val="115000"/>
                        </a:lnSpc>
                        <a:spcAft>
                          <a:spcPts val="1000"/>
                        </a:spcAft>
                      </a:pPr>
                      <a:r>
                        <a:rPr lang="fr-FR" sz="1200">
                          <a:effectLst/>
                        </a:rPr>
                        <a:t>Occasion CQA 1 Thermique</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1 000 €</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a:effectLst/>
                        </a:rPr>
                        <a:t>1 000 €</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a:effectLst/>
                        </a:rPr>
                        <a:t>/</a:t>
                      </a:r>
                      <a:endParaRPr lang="fr-FR" sz="1100">
                        <a:effectLst/>
                        <a:latin typeface="Calibri"/>
                        <a:ea typeface="Calibri"/>
                        <a:cs typeface="Times New Roman"/>
                      </a:endParaRPr>
                    </a:p>
                  </a:txBody>
                  <a:tcPr marL="76200" marR="76200" marT="76200" marB="76200"/>
                </a:tc>
              </a:tr>
              <a:tr h="0">
                <a:tc>
                  <a:txBody>
                    <a:bodyPr/>
                    <a:lstStyle/>
                    <a:p>
                      <a:pPr>
                        <a:lnSpc>
                          <a:spcPct val="115000"/>
                        </a:lnSpc>
                        <a:spcAft>
                          <a:spcPts val="1000"/>
                        </a:spcAft>
                      </a:pPr>
                      <a:r>
                        <a:rPr lang="fr-FR" sz="1200">
                          <a:effectLst/>
                        </a:rPr>
                        <a:t>Occasion CQA 2 Thermique</a:t>
                      </a:r>
                      <a:endParaRPr lang="fr-FR" sz="11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dirty="0">
                          <a:effectLst/>
                        </a:rPr>
                        <a:t>500 €</a:t>
                      </a:r>
                      <a:endParaRPr lang="fr-FR" sz="1100" dirty="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dirty="0">
                          <a:effectLst/>
                        </a:rPr>
                        <a:t>500 €</a:t>
                      </a:r>
                      <a:endParaRPr lang="fr-FR" sz="1100" dirty="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fr-FR" sz="1200">
                          <a:effectLst/>
                        </a:rPr>
                        <a:t>/</a:t>
                      </a:r>
                      <a:endParaRPr lang="fr-FR" sz="1100">
                        <a:effectLst/>
                        <a:latin typeface="Calibri"/>
                        <a:ea typeface="Calibri"/>
                        <a:cs typeface="Times New Roman"/>
                      </a:endParaRPr>
                    </a:p>
                  </a:txBody>
                  <a:tcPr marL="76200" marR="76200" marT="76200" marB="76200"/>
                </a:tc>
                <a:tc>
                  <a:txBody>
                    <a:bodyPr/>
                    <a:lstStyle/>
                    <a:p>
                      <a:pPr>
                        <a:lnSpc>
                          <a:spcPct val="115000"/>
                        </a:lnSpc>
                        <a:spcAft>
                          <a:spcPts val="1000"/>
                        </a:spcAft>
                      </a:pPr>
                      <a:r>
                        <a:rPr lang="fr-FR" sz="1200" dirty="0">
                          <a:effectLst/>
                        </a:rPr>
                        <a:t>/</a:t>
                      </a:r>
                      <a:endParaRPr lang="fr-FR" sz="1100" dirty="0">
                        <a:effectLst/>
                        <a:latin typeface="Calibri"/>
                        <a:ea typeface="Calibri"/>
                        <a:cs typeface="Times New Roman"/>
                      </a:endParaRPr>
                    </a:p>
                  </a:txBody>
                  <a:tcPr marL="76200" marR="76200" marT="76200" marB="76200"/>
                </a:tc>
              </a:tr>
            </a:tbl>
          </a:graphicData>
        </a:graphic>
      </p:graphicFrame>
      <p:sp>
        <p:nvSpPr>
          <p:cNvPr id="3" name="Rectangle 1"/>
          <p:cNvSpPr>
            <a:spLocks noChangeArrowheads="1"/>
          </p:cNvSpPr>
          <p:nvPr/>
        </p:nvSpPr>
        <p:spPr bwMode="auto">
          <a:xfrm>
            <a:off x="883639" y="4509120"/>
            <a:ext cx="73448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fr-FR" alt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sont concernés uniquement les véhicules électriques, hybrides, hydrogènes, GPL ou GNV </a:t>
            </a:r>
            <a:r>
              <a:rPr kumimoji="0" lang="fr-FR" altLang="fr-F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Crit’Air</a:t>
            </a:r>
            <a:r>
              <a:rPr kumimoji="0" lang="fr-FR" alt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0 ou 1</a:t>
            </a:r>
            <a:br>
              <a:rPr kumimoji="0" lang="fr-FR" alt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alt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fr-FR" alt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883638" y="1268760"/>
            <a:ext cx="7936834" cy="369332"/>
          </a:xfrm>
          <a:prstGeom prst="rect">
            <a:avLst/>
          </a:prstGeom>
        </p:spPr>
        <p:txBody>
          <a:bodyPr wrap="square">
            <a:spAutoFit/>
          </a:bodyPr>
          <a:lstStyle/>
          <a:p>
            <a:r>
              <a:rPr lang="fr-FR" i="1" dirty="0" smtClean="0"/>
              <a:t>Voici l’aide pour </a:t>
            </a:r>
            <a:r>
              <a:rPr lang="fr-FR" i="1" dirty="0"/>
              <a:t>les particuliers, selon leur revenu fiscal de référence par part :</a:t>
            </a:r>
            <a:endParaRPr lang="fr-FR" dirty="0"/>
          </a:p>
        </p:txBody>
      </p:sp>
      <p:sp>
        <p:nvSpPr>
          <p:cNvPr id="5" name="ZoneTexte 4"/>
          <p:cNvSpPr txBox="1"/>
          <p:nvPr/>
        </p:nvSpPr>
        <p:spPr>
          <a:xfrm>
            <a:off x="991651" y="5229200"/>
            <a:ext cx="7344816" cy="923330"/>
          </a:xfrm>
          <a:prstGeom prst="rect">
            <a:avLst/>
          </a:prstGeom>
          <a:noFill/>
        </p:spPr>
        <p:txBody>
          <a:bodyPr wrap="square" rtlCol="0">
            <a:spAutoFit/>
          </a:bodyPr>
          <a:lstStyle/>
          <a:p>
            <a:r>
              <a:rPr lang="fr-FR" b="1" dirty="0" smtClean="0">
                <a:solidFill>
                  <a:schemeClr val="bg1"/>
                </a:solidFill>
              </a:rPr>
              <a:t>Puis-je revendre ma voiture actuelle?</a:t>
            </a:r>
          </a:p>
          <a:p>
            <a:r>
              <a:rPr lang="fr-FR" dirty="0" smtClean="0">
                <a:solidFill>
                  <a:schemeClr val="bg1"/>
                </a:solidFill>
              </a:rPr>
              <a:t>Non. Pour obtenir une aide il faut fournir un certificat de démolition de votre véhicule.</a:t>
            </a:r>
            <a:endParaRPr lang="fr-FR" dirty="0">
              <a:solidFill>
                <a:schemeClr val="bg1"/>
              </a:solidFill>
            </a:endParaRPr>
          </a:p>
        </p:txBody>
      </p:sp>
      <p:sp>
        <p:nvSpPr>
          <p:cNvPr id="6" name="Espace réservé du numéro de diapositive 5"/>
          <p:cNvSpPr>
            <a:spLocks noGrp="1"/>
          </p:cNvSpPr>
          <p:nvPr>
            <p:ph type="sldNum" sz="quarter" idx="12"/>
          </p:nvPr>
        </p:nvSpPr>
        <p:spPr/>
        <p:txBody>
          <a:bodyPr/>
          <a:lstStyle/>
          <a:p>
            <a:fld id="{55865E14-2AEF-4403-A6CF-B6839A837029}" type="slidenum">
              <a:rPr lang="fr-FR" smtClean="0"/>
              <a:t>14</a:t>
            </a:fld>
            <a:endParaRPr lang="fr-FR"/>
          </a:p>
        </p:txBody>
      </p:sp>
      <p:sp>
        <p:nvSpPr>
          <p:cNvPr id="7" name="Titre 6"/>
          <p:cNvSpPr>
            <a:spLocks noGrp="1"/>
          </p:cNvSpPr>
          <p:nvPr>
            <p:ph type="title" idx="4294967295"/>
          </p:nvPr>
        </p:nvSpPr>
        <p:spPr>
          <a:xfrm>
            <a:off x="2045792" y="260648"/>
            <a:ext cx="5020509" cy="882352"/>
          </a:xfrm>
        </p:spPr>
        <p:txBody>
          <a:bodyPr>
            <a:normAutofit/>
          </a:bodyPr>
          <a:lstStyle/>
          <a:p>
            <a:r>
              <a:rPr lang="fr-FR" sz="2800" b="1" dirty="0" smtClean="0"/>
              <a:t>AIDE POUR LES PARTICULIERS</a:t>
            </a:r>
            <a:endParaRPr lang="fr-FR" sz="2800" b="1" dirty="0"/>
          </a:p>
        </p:txBody>
      </p:sp>
    </p:spTree>
    <p:extLst>
      <p:ext uri="{BB962C8B-B14F-4D97-AF65-F5344CB8AC3E}">
        <p14:creationId xmlns:p14="http://schemas.microsoft.com/office/powerpoint/2010/main" val="1429337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8136904" cy="2246769"/>
          </a:xfrm>
          <a:prstGeom prst="rect">
            <a:avLst/>
          </a:prstGeom>
        </p:spPr>
        <p:txBody>
          <a:bodyPr wrap="square">
            <a:spAutoFit/>
          </a:bodyPr>
          <a:lstStyle/>
          <a:p>
            <a:pPr algn="just"/>
            <a:r>
              <a:rPr lang="fr-FR" sz="2000" dirty="0"/>
              <a:t>Le niveau des aides actuelles, compte tenu des prix du marché, ne permet pas aux ménages les plus précaires de recourir aux aides pour acheter un véhicule classé </a:t>
            </a:r>
            <a:r>
              <a:rPr lang="fr-FR" sz="2000" dirty="0" err="1"/>
              <a:t>Crit’Air</a:t>
            </a:r>
            <a:r>
              <a:rPr lang="fr-FR" sz="2000" dirty="0"/>
              <a:t> 0 ou 1. Au premier semestre 2022, d’après les données transmises par la direction générale de l’énergie et du climat (DGEC), </a:t>
            </a:r>
            <a:r>
              <a:rPr lang="fr-FR" sz="2000" b="1" dirty="0"/>
              <a:t>le reste à charge moyen des ménages bénéficiant du bonus écologique ou d’une prime à la conversion demeurait supérieur à 20 000 euros</a:t>
            </a:r>
            <a:r>
              <a:rPr lang="fr-FR" sz="2000" dirty="0"/>
              <a:t> </a:t>
            </a:r>
            <a:r>
              <a:rPr lang="fr-FR" sz="2000" dirty="0" smtClean="0"/>
              <a:t>…</a:t>
            </a:r>
            <a:endParaRPr lang="fr-FR" sz="2000" dirty="0"/>
          </a:p>
        </p:txBody>
      </p:sp>
      <p:sp>
        <p:nvSpPr>
          <p:cNvPr id="5" name="Espace réservé du numéro de diapositive 4"/>
          <p:cNvSpPr>
            <a:spLocks noGrp="1"/>
          </p:cNvSpPr>
          <p:nvPr>
            <p:ph type="sldNum" sz="quarter" idx="12"/>
          </p:nvPr>
        </p:nvSpPr>
        <p:spPr/>
        <p:txBody>
          <a:bodyPr/>
          <a:lstStyle/>
          <a:p>
            <a:fld id="{55865E14-2AEF-4403-A6CF-B6839A837029}" type="slidenum">
              <a:rPr lang="fr-FR" smtClean="0"/>
              <a:t>15</a:t>
            </a:fld>
            <a:endParaRPr lang="fr-FR"/>
          </a:p>
        </p:txBody>
      </p:sp>
      <p:sp>
        <p:nvSpPr>
          <p:cNvPr id="6" name="Titre 5"/>
          <p:cNvSpPr>
            <a:spLocks noGrp="1"/>
          </p:cNvSpPr>
          <p:nvPr>
            <p:ph type="title" idx="4294967295"/>
          </p:nvPr>
        </p:nvSpPr>
        <p:spPr>
          <a:xfrm>
            <a:off x="1763688" y="620688"/>
            <a:ext cx="5817840" cy="360040"/>
          </a:xfrm>
        </p:spPr>
        <p:txBody>
          <a:bodyPr/>
          <a:lstStyle/>
          <a:p>
            <a:pPr rtl="0" eaLnBrk="1" latinLnBrk="0" hangingPunct="1"/>
            <a:r>
              <a:rPr lang="fr-FR" sz="2800" b="1" kern="1200" dirty="0" smtClean="0">
                <a:solidFill>
                  <a:srgbClr val="000000"/>
                </a:solidFill>
                <a:effectLst/>
                <a:latin typeface="Calibri"/>
                <a:ea typeface="+mn-ea"/>
                <a:cs typeface="+mn-cs"/>
              </a:rPr>
              <a:t>RESTE A CHARGE TROP IMPORTANT!</a:t>
            </a:r>
            <a:endParaRPr lang="fr-FR" dirty="0" smtClean="0">
              <a:effectLst/>
            </a:endParaRPr>
          </a:p>
          <a:p>
            <a:endParaRPr lang="fr-FR" dirty="0"/>
          </a:p>
        </p:txBody>
      </p:sp>
      <p:sp>
        <p:nvSpPr>
          <p:cNvPr id="3" name="ZoneTexte 2"/>
          <p:cNvSpPr txBox="1"/>
          <p:nvPr/>
        </p:nvSpPr>
        <p:spPr>
          <a:xfrm>
            <a:off x="4932040" y="3573016"/>
            <a:ext cx="3024336" cy="1477328"/>
          </a:xfrm>
          <a:prstGeom prst="rect">
            <a:avLst/>
          </a:prstGeom>
          <a:noFill/>
        </p:spPr>
        <p:txBody>
          <a:bodyPr wrap="square" rtlCol="0">
            <a:spAutoFit/>
          </a:bodyPr>
          <a:lstStyle/>
          <a:p>
            <a:r>
              <a:rPr lang="fr-FR" b="1" i="1" dirty="0" smtClean="0"/>
              <a:t>« Le reste à charge est impossible à assumer pour les foyers modestes » </a:t>
            </a:r>
            <a:r>
              <a:rPr lang="fr-FR" dirty="0" smtClean="0"/>
              <a:t>admet Jean-Luc </a:t>
            </a:r>
            <a:r>
              <a:rPr lang="fr-FR" dirty="0" err="1" smtClean="0"/>
              <a:t>Moudenc</a:t>
            </a:r>
            <a:r>
              <a:rPr lang="fr-FR" dirty="0" smtClean="0"/>
              <a:t> dans Marianne (9 février 2023)</a:t>
            </a:r>
            <a:endParaRPr lang="fr-FR" dirty="0"/>
          </a:p>
        </p:txBody>
      </p:sp>
      <p:sp>
        <p:nvSpPr>
          <p:cNvPr id="7" name="ZoneTexte 6"/>
          <p:cNvSpPr txBox="1"/>
          <p:nvPr/>
        </p:nvSpPr>
        <p:spPr>
          <a:xfrm>
            <a:off x="5004048" y="5157192"/>
            <a:ext cx="2088232" cy="954107"/>
          </a:xfrm>
          <a:prstGeom prst="rect">
            <a:avLst/>
          </a:prstGeom>
          <a:solidFill>
            <a:srgbClr val="FF0000"/>
          </a:solidFill>
        </p:spPr>
        <p:txBody>
          <a:bodyPr wrap="square" rtlCol="0">
            <a:spAutoFit/>
          </a:bodyPr>
          <a:lstStyle/>
          <a:p>
            <a:r>
              <a:rPr lang="fr-FR" sz="2800" b="1" dirty="0" smtClean="0">
                <a:solidFill>
                  <a:schemeClr val="bg1"/>
                </a:solidFill>
              </a:rPr>
              <a:t>Que propose </a:t>
            </a:r>
            <a:r>
              <a:rPr lang="fr-FR" sz="2800" b="1" dirty="0" err="1" smtClean="0">
                <a:solidFill>
                  <a:schemeClr val="bg1"/>
                </a:solidFill>
              </a:rPr>
              <a:t>Moudenc</a:t>
            </a:r>
            <a:r>
              <a:rPr lang="fr-FR" sz="2800" b="1" dirty="0" smtClean="0">
                <a:solidFill>
                  <a:schemeClr val="bg1"/>
                </a:solidFill>
              </a:rPr>
              <a:t> ?</a:t>
            </a:r>
            <a:endParaRPr lang="fr-FR" sz="2800" b="1" dirty="0">
              <a:solidFill>
                <a:schemeClr val="bg1"/>
              </a:solidFill>
            </a:endParaRPr>
          </a:p>
        </p:txBody>
      </p:sp>
    </p:spTree>
    <p:extLst>
      <p:ext uri="{BB962C8B-B14F-4D97-AF65-F5344CB8AC3E}">
        <p14:creationId xmlns:p14="http://schemas.microsoft.com/office/powerpoint/2010/main" val="127038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991351840"/>
              </p:ext>
            </p:extLst>
          </p:nvPr>
        </p:nvGraphicFramePr>
        <p:xfrm>
          <a:off x="1467169" y="1052736"/>
          <a:ext cx="6345191" cy="2243328"/>
        </p:xfrm>
        <a:graphic>
          <a:graphicData uri="http://schemas.openxmlformats.org/drawingml/2006/table">
            <a:tbl>
              <a:tblPr firstRow="1" firstCol="1" bandRow="1">
                <a:tableStyleId>{5C22544A-7EE6-4342-B048-85BDC9FD1C3A}</a:tableStyleId>
              </a:tblPr>
              <a:tblGrid>
                <a:gridCol w="3284850"/>
                <a:gridCol w="3060341"/>
              </a:tblGrid>
              <a:tr h="0">
                <a:tc>
                  <a:txBody>
                    <a:bodyPr/>
                    <a:lstStyle/>
                    <a:p>
                      <a:pPr algn="ctr">
                        <a:lnSpc>
                          <a:spcPct val="115000"/>
                        </a:lnSpc>
                        <a:spcAft>
                          <a:spcPts val="0"/>
                        </a:spcAft>
                      </a:pPr>
                      <a:r>
                        <a:rPr lang="fr-FR" sz="1600" dirty="0" err="1">
                          <a:effectLst/>
                        </a:rPr>
                        <a:t>Crit’Air</a:t>
                      </a:r>
                      <a:r>
                        <a:rPr lang="fr-FR" sz="1600" dirty="0">
                          <a:effectLst/>
                        </a:rPr>
                        <a:t> 1</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a:effectLst/>
                        </a:rPr>
                        <a:t>Crit’Air 4</a:t>
                      </a:r>
                      <a:endParaRPr lang="fr-FR"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600">
                          <a:effectLst/>
                        </a:rPr>
                        <a:t>Une Porsche Cayenne essence neuve, consomme 11 litres au 100</a:t>
                      </a:r>
                      <a:endParaRPr lang="fr-FR" sz="110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a:effectLst/>
                        </a:rPr>
                        <a:t>Une Renault Clio de 2005 </a:t>
                      </a:r>
                      <a:r>
                        <a:rPr lang="fr-FR" sz="1600" dirty="0" smtClean="0">
                          <a:effectLst/>
                        </a:rPr>
                        <a:t>en bon état, consomme </a:t>
                      </a:r>
                      <a:r>
                        <a:rPr lang="fr-FR" sz="1600" dirty="0">
                          <a:effectLst/>
                        </a:rPr>
                        <a:t>5 litres au 100</a:t>
                      </a:r>
                      <a:endParaRPr lang="fr-FR"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600" dirty="0">
                          <a:effectLst/>
                        </a:rPr>
                        <a:t>Prix 83 210 € et 50 000€ de malus pour émettre plus de 214g de </a:t>
                      </a:r>
                      <a:r>
                        <a:rPr lang="fr-FR" sz="1600" dirty="0" smtClean="0">
                          <a:effectLst/>
                        </a:rPr>
                        <a:t>CO2/km et plus de particules fines qu’une Clio.</a:t>
                      </a: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a:effectLst/>
                        </a:rPr>
                        <a:t>Prix </a:t>
                      </a:r>
                      <a:r>
                        <a:rPr lang="fr-FR" sz="1600" dirty="0" smtClean="0">
                          <a:effectLst/>
                        </a:rPr>
                        <a:t>moyen argus </a:t>
                      </a:r>
                      <a:r>
                        <a:rPr lang="fr-FR" sz="1600" dirty="0">
                          <a:effectLst/>
                        </a:rPr>
                        <a:t>3000€ </a:t>
                      </a:r>
                      <a:endParaRPr lang="fr-FR" sz="1100" dirty="0">
                        <a:effectLst/>
                      </a:endParaRPr>
                    </a:p>
                    <a:p>
                      <a:pPr>
                        <a:lnSpc>
                          <a:spcPct val="115000"/>
                        </a:lnSpc>
                        <a:spcAft>
                          <a:spcPts val="0"/>
                        </a:spcAft>
                      </a:pPr>
                      <a:r>
                        <a:rPr lang="fr-FR" sz="1600" dirty="0">
                          <a:effectLst/>
                        </a:rPr>
                        <a:t>émission de 132g de CO2/km</a:t>
                      </a:r>
                      <a:endParaRPr lang="fr-FR"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fr-FR" sz="1600">
                          <a:effectLst/>
                        </a:rPr>
                        <a:t>Circule à Toulouse</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b="1" dirty="0">
                          <a:effectLst/>
                        </a:rPr>
                        <a:t>Interdiction de circuler</a:t>
                      </a:r>
                      <a:endParaRPr lang="fr-FR" sz="1100" b="1"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1323307" y="3560189"/>
            <a:ext cx="5040560" cy="1477328"/>
          </a:xfrm>
          <a:prstGeom prst="rect">
            <a:avLst/>
          </a:prstGeom>
        </p:spPr>
        <p:txBody>
          <a:bodyPr wrap="square">
            <a:spAutoFit/>
          </a:bodyPr>
          <a:lstStyle/>
          <a:p>
            <a:r>
              <a:rPr lang="fr-FR" b="1" i="1" dirty="0" smtClean="0"/>
              <a:t>Une personne de la métropole, payée au Smic, voulant changer sa Clio de 2005 pour une neuve disposera d’une aide de 5000€ et aura un compte à charge de 8000€ s’il veut continuer d’avoir une voiture  neuve équivalente (13000€).</a:t>
            </a:r>
            <a:endParaRPr lang="fr-FR" b="1" i="1" dirty="0"/>
          </a:p>
        </p:txBody>
      </p:sp>
      <p:sp>
        <p:nvSpPr>
          <p:cNvPr id="7" name="Espace réservé du numéro de diapositive 6"/>
          <p:cNvSpPr>
            <a:spLocks noGrp="1"/>
          </p:cNvSpPr>
          <p:nvPr>
            <p:ph type="sldNum" sz="quarter" idx="12"/>
          </p:nvPr>
        </p:nvSpPr>
        <p:spPr/>
        <p:txBody>
          <a:bodyPr/>
          <a:lstStyle/>
          <a:p>
            <a:fld id="{55865E14-2AEF-4403-A6CF-B6839A837029}" type="slidenum">
              <a:rPr lang="fr-FR" smtClean="0"/>
              <a:t>16</a:t>
            </a:fld>
            <a:endParaRPr lang="fr-FR"/>
          </a:p>
        </p:txBody>
      </p:sp>
      <p:sp>
        <p:nvSpPr>
          <p:cNvPr id="9" name="Titre 8"/>
          <p:cNvSpPr>
            <a:spLocks noGrp="1"/>
          </p:cNvSpPr>
          <p:nvPr>
            <p:ph type="title" idx="4294967295"/>
          </p:nvPr>
        </p:nvSpPr>
        <p:spPr>
          <a:xfrm>
            <a:off x="899592" y="404664"/>
            <a:ext cx="7380312" cy="648370"/>
          </a:xfrm>
        </p:spPr>
        <p:txBody>
          <a:bodyPr/>
          <a:lstStyle/>
          <a:p>
            <a:pPr algn="ctr" rtl="0" eaLnBrk="1" latinLnBrk="0" hangingPunct="1"/>
            <a:r>
              <a:rPr lang="fr-FR" sz="2800" b="1" kern="1200" dirty="0" smtClean="0">
                <a:solidFill>
                  <a:srgbClr val="000000"/>
                </a:solidFill>
                <a:effectLst/>
                <a:latin typeface="Calibri"/>
                <a:ea typeface="+mn-ea"/>
                <a:cs typeface="+mn-cs"/>
              </a:rPr>
              <a:t>LE SYSTÈME CRIT’AIR EST INJUSTE SOCIALEMENT</a:t>
            </a:r>
            <a:br>
              <a:rPr lang="fr-FR" sz="2800" b="1" kern="1200" dirty="0" smtClean="0">
                <a:solidFill>
                  <a:srgbClr val="000000"/>
                </a:solidFill>
                <a:effectLst/>
                <a:latin typeface="Calibri"/>
                <a:ea typeface="+mn-ea"/>
                <a:cs typeface="+mn-cs"/>
              </a:rPr>
            </a:br>
            <a:r>
              <a:rPr lang="fr-FR" b="1" dirty="0" smtClean="0">
                <a:solidFill>
                  <a:srgbClr val="000000"/>
                </a:solidFill>
                <a:latin typeface="Calibri"/>
                <a:ea typeface="+mn-ea"/>
                <a:cs typeface="+mn-cs"/>
              </a:rPr>
              <a:t>ET ECOLOGIQUEMENT CONTESTABLE</a:t>
            </a:r>
            <a:endParaRPr lang="fr-FR" dirty="0" smtClean="0">
              <a:effectLst/>
            </a:endParaRPr>
          </a:p>
          <a:p>
            <a:endParaRPr lang="fr-FR" dirty="0"/>
          </a:p>
        </p:txBody>
      </p:sp>
      <p:sp>
        <p:nvSpPr>
          <p:cNvPr id="10" name="ZoneTexte 9"/>
          <p:cNvSpPr txBox="1"/>
          <p:nvPr/>
        </p:nvSpPr>
        <p:spPr>
          <a:xfrm rot="20758038">
            <a:off x="6591141" y="4121498"/>
            <a:ext cx="2244194" cy="1569660"/>
          </a:xfrm>
          <a:prstGeom prst="rect">
            <a:avLst/>
          </a:prstGeom>
          <a:solidFill>
            <a:srgbClr val="FF0000"/>
          </a:solidFill>
          <a:scene3d>
            <a:camera prst="orthographicFront"/>
            <a:lightRig rig="threePt" dir="t"/>
          </a:scene3d>
          <a:sp3d prstMaterial="plastic">
            <a:bevelT w="165100" prst="coolSlant"/>
          </a:sp3d>
        </p:spPr>
        <p:txBody>
          <a:bodyPr wrap="square" rtlCol="0">
            <a:spAutoFit/>
          </a:bodyPr>
          <a:lstStyle/>
          <a:p>
            <a:pPr algn="ctr"/>
            <a:r>
              <a:rPr lang="fr-FR" sz="3200" b="1" dirty="0" smtClean="0">
                <a:solidFill>
                  <a:schemeClr val="bg1"/>
                </a:solidFill>
              </a:rPr>
              <a:t>C’est une mesure inégalitaire.</a:t>
            </a:r>
            <a:endParaRPr lang="fr-FR" sz="3200" b="1" dirty="0">
              <a:solidFill>
                <a:schemeClr val="bg1"/>
              </a:solidFill>
            </a:endParaRPr>
          </a:p>
        </p:txBody>
      </p:sp>
      <p:sp>
        <p:nvSpPr>
          <p:cNvPr id="2" name="ZoneTexte 1"/>
          <p:cNvSpPr txBox="1"/>
          <p:nvPr/>
        </p:nvSpPr>
        <p:spPr>
          <a:xfrm>
            <a:off x="1369024" y="5033695"/>
            <a:ext cx="4320480" cy="1477328"/>
          </a:xfrm>
          <a:prstGeom prst="rect">
            <a:avLst/>
          </a:prstGeom>
          <a:noFill/>
        </p:spPr>
        <p:txBody>
          <a:bodyPr wrap="square" rtlCol="0">
            <a:spAutoFit/>
          </a:bodyPr>
          <a:lstStyle/>
          <a:p>
            <a:r>
              <a:rPr lang="fr-FR" dirty="0" smtClean="0">
                <a:solidFill>
                  <a:schemeClr val="bg1"/>
                </a:solidFill>
              </a:rPr>
              <a:t>Le dégagement de CO2, néfaste dans le cadre du réchauffement climatique, et les émissions de particules fines, néfastes pour la santé, ne sont pas pris en compte dans le cadre d’une ZFE.</a:t>
            </a:r>
            <a:endParaRPr lang="fr-FR" dirty="0">
              <a:solidFill>
                <a:schemeClr val="bg1"/>
              </a:solidFill>
            </a:endParaRPr>
          </a:p>
        </p:txBody>
      </p:sp>
    </p:spTree>
    <p:extLst>
      <p:ext uri="{BB962C8B-B14F-4D97-AF65-F5344CB8AC3E}">
        <p14:creationId xmlns:p14="http://schemas.microsoft.com/office/powerpoint/2010/main" val="3516682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052736"/>
            <a:ext cx="7416824" cy="573298"/>
          </a:xfrm>
          <a:prstGeom prst="rect">
            <a:avLst/>
          </a:prstGeom>
        </p:spPr>
        <p:txBody>
          <a:bodyPr wrap="square">
            <a:spAutoFit/>
          </a:bodyPr>
          <a:lstStyle/>
          <a:p>
            <a:pPr>
              <a:lnSpc>
                <a:spcPct val="115000"/>
              </a:lnSpc>
              <a:spcAft>
                <a:spcPts val="1000"/>
              </a:spcAft>
            </a:pPr>
            <a:r>
              <a:rPr lang="fr-FR" sz="1400" b="1" i="1" dirty="0">
                <a:ea typeface="Calibri"/>
                <a:cs typeface="Calibri"/>
              </a:rPr>
              <a:t>Pour ceux qui ne peuvent pas s’acheter un  </a:t>
            </a:r>
            <a:r>
              <a:rPr lang="fr-FR" sz="1400" b="1" i="1" dirty="0">
                <a:solidFill>
                  <a:srgbClr val="000000"/>
                </a:solidFill>
                <a:ea typeface="Calibri"/>
                <a:cs typeface="Calibri"/>
              </a:rPr>
              <a:t>véhicule électrique, hybride, hydrogène, GPL ou GNV </a:t>
            </a:r>
            <a:r>
              <a:rPr lang="fr-FR" sz="1400" b="1" i="1" dirty="0" err="1">
                <a:solidFill>
                  <a:srgbClr val="000000"/>
                </a:solidFill>
                <a:ea typeface="Calibri"/>
                <a:cs typeface="Calibri"/>
              </a:rPr>
              <a:t>Crit’Air</a:t>
            </a:r>
            <a:r>
              <a:rPr lang="fr-FR" sz="1400" b="1" i="1" dirty="0">
                <a:solidFill>
                  <a:srgbClr val="000000"/>
                </a:solidFill>
                <a:ea typeface="Calibri"/>
                <a:cs typeface="Calibri"/>
              </a:rPr>
              <a:t> 0 ou 1 et habitant </a:t>
            </a:r>
            <a:r>
              <a:rPr lang="fr-FR" sz="1400" b="1" i="1" dirty="0" smtClean="0">
                <a:solidFill>
                  <a:srgbClr val="000000"/>
                </a:solidFill>
                <a:ea typeface="Calibri"/>
                <a:cs typeface="Calibri"/>
              </a:rPr>
              <a:t>:</a:t>
            </a:r>
            <a:endParaRPr lang="fr-FR" sz="1400" b="1" i="1" dirty="0">
              <a:ea typeface="Calibri"/>
              <a:cs typeface="Times New Roman"/>
            </a:endParaRPr>
          </a:p>
        </p:txBody>
      </p:sp>
      <p:graphicFrame>
        <p:nvGraphicFramePr>
          <p:cNvPr id="4" name="Tableau 3"/>
          <p:cNvGraphicFramePr>
            <a:graphicFrameLocks noGrp="1"/>
          </p:cNvGraphicFramePr>
          <p:nvPr>
            <p:extLst>
              <p:ext uri="{D42A27DB-BD31-4B8C-83A1-F6EECF244321}">
                <p14:modId xmlns:p14="http://schemas.microsoft.com/office/powerpoint/2010/main" val="3410799364"/>
              </p:ext>
            </p:extLst>
          </p:nvPr>
        </p:nvGraphicFramePr>
        <p:xfrm>
          <a:off x="539552" y="2138495"/>
          <a:ext cx="6009640" cy="4206240"/>
        </p:xfrm>
        <a:graphic>
          <a:graphicData uri="http://schemas.openxmlformats.org/drawingml/2006/table">
            <a:tbl>
              <a:tblPr firstRow="1" firstCol="1" bandRow="1">
                <a:tableStyleId>{5C22544A-7EE6-4342-B048-85BDC9FD1C3A}</a:tableStyleId>
              </a:tblPr>
              <a:tblGrid>
                <a:gridCol w="2924810"/>
                <a:gridCol w="3084830"/>
              </a:tblGrid>
              <a:tr h="0">
                <a:tc>
                  <a:txBody>
                    <a:bodyPr/>
                    <a:lstStyle/>
                    <a:p>
                      <a:pPr algn="ctr">
                        <a:lnSpc>
                          <a:spcPct val="115000"/>
                        </a:lnSpc>
                        <a:spcAft>
                          <a:spcPts val="0"/>
                        </a:spcAft>
                      </a:pPr>
                      <a:r>
                        <a:rPr lang="fr-FR" sz="1600" dirty="0">
                          <a:effectLst/>
                        </a:rPr>
                        <a:t>En périphérie ou zone rurale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Toulouse ou métropole</a:t>
                      </a:r>
                      <a:endParaRPr lang="fr-FR" sz="16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600" dirty="0">
                          <a:effectLst/>
                        </a:rPr>
                        <a:t>Ils pourront continuer d’utiliser leurs vieux véhicules mais ne </a:t>
                      </a:r>
                      <a:r>
                        <a:rPr lang="fr-FR" sz="1600" dirty="0" smtClean="0">
                          <a:effectLst/>
                        </a:rPr>
                        <a:t>pourront </a:t>
                      </a:r>
                      <a:r>
                        <a:rPr lang="fr-FR" sz="1600" dirty="0">
                          <a:effectLst/>
                        </a:rPr>
                        <a:t>pas venir </a:t>
                      </a:r>
                      <a:r>
                        <a:rPr lang="fr-FR" sz="1600" dirty="0" smtClean="0">
                          <a:effectLst/>
                        </a:rPr>
                        <a:t>avec à Toulouse, </a:t>
                      </a:r>
                      <a:r>
                        <a:rPr lang="fr-FR" sz="1600" dirty="0">
                          <a:effectLst/>
                        </a:rPr>
                        <a:t>et donc :</a:t>
                      </a:r>
                    </a:p>
                    <a:p>
                      <a:pPr>
                        <a:lnSpc>
                          <a:spcPct val="115000"/>
                        </a:lnSpc>
                        <a:spcAft>
                          <a:spcPts val="0"/>
                        </a:spcAft>
                      </a:pPr>
                      <a:r>
                        <a:rPr lang="fr-FR" sz="1600" dirty="0">
                          <a:effectLst/>
                        </a:rPr>
                        <a:t>- faire  leur achat dans la métropole, </a:t>
                      </a:r>
                    </a:p>
                    <a:p>
                      <a:pPr>
                        <a:lnSpc>
                          <a:spcPct val="115000"/>
                        </a:lnSpc>
                        <a:spcAft>
                          <a:spcPts val="0"/>
                        </a:spcAft>
                      </a:pPr>
                      <a:r>
                        <a:rPr lang="fr-FR" sz="1600" dirty="0">
                          <a:effectLst/>
                        </a:rPr>
                        <a:t>- venir travailler en ville en voiture, </a:t>
                      </a:r>
                    </a:p>
                    <a:p>
                      <a:pPr>
                        <a:lnSpc>
                          <a:spcPct val="115000"/>
                        </a:lnSpc>
                        <a:spcAft>
                          <a:spcPts val="0"/>
                        </a:spcAft>
                      </a:pPr>
                      <a:r>
                        <a:rPr lang="fr-FR" sz="1600" dirty="0">
                          <a:effectLst/>
                        </a:rPr>
                        <a:t>- aller à des rendez-vous médicaux, </a:t>
                      </a:r>
                      <a:r>
                        <a:rPr lang="fr-FR" sz="1600" dirty="0" smtClean="0">
                          <a:effectLst/>
                        </a:rPr>
                        <a:t>à l’hôpital,…</a:t>
                      </a:r>
                      <a:endParaRPr lang="fr-FR" sz="1600" dirty="0">
                        <a:effectLst/>
                      </a:endParaRPr>
                    </a:p>
                    <a:p>
                      <a:pPr>
                        <a:lnSpc>
                          <a:spcPct val="115000"/>
                        </a:lnSpc>
                        <a:spcAft>
                          <a:spcPts val="0"/>
                        </a:spcAft>
                      </a:pPr>
                      <a:r>
                        <a:rPr lang="fr-FR" sz="1600" dirty="0">
                          <a:effectLst/>
                        </a:rPr>
                        <a:t>- rendre visite à un </a:t>
                      </a:r>
                      <a:r>
                        <a:rPr lang="fr-FR" sz="1600" dirty="0" smtClean="0">
                          <a:effectLst/>
                        </a:rPr>
                        <a:t>proche, </a:t>
                      </a:r>
                      <a:endParaRPr lang="fr-FR" sz="1600" dirty="0">
                        <a:effectLst/>
                      </a:endParaRPr>
                    </a:p>
                    <a:p>
                      <a:pPr>
                        <a:lnSpc>
                          <a:spcPct val="115000"/>
                        </a:lnSpc>
                        <a:spcAft>
                          <a:spcPts val="0"/>
                        </a:spcAft>
                      </a:pPr>
                      <a:r>
                        <a:rPr lang="fr-FR" sz="1600" dirty="0">
                          <a:effectLst/>
                        </a:rPr>
                        <a:t>- </a:t>
                      </a:r>
                      <a:r>
                        <a:rPr lang="fr-FR" sz="1600" dirty="0" smtClean="0">
                          <a:effectLst/>
                        </a:rPr>
                        <a:t>emmener </a:t>
                      </a:r>
                      <a:r>
                        <a:rPr lang="fr-FR" sz="1600" dirty="0">
                          <a:effectLst/>
                        </a:rPr>
                        <a:t>les enfants à l’école ou au </a:t>
                      </a:r>
                      <a:r>
                        <a:rPr lang="fr-FR" sz="1600" dirty="0" smtClean="0">
                          <a:effectLst/>
                        </a:rPr>
                        <a:t>lycée,</a:t>
                      </a:r>
                      <a:endParaRPr lang="fr-FR" sz="1600" dirty="0">
                        <a:effectLst/>
                      </a:endParaRPr>
                    </a:p>
                    <a:p>
                      <a:pPr>
                        <a:lnSpc>
                          <a:spcPct val="115000"/>
                        </a:lnSpc>
                        <a:spcAft>
                          <a:spcPts val="0"/>
                        </a:spcAft>
                      </a:pPr>
                      <a:r>
                        <a:rPr lang="fr-FR" sz="1600" dirty="0">
                          <a:effectLst/>
                        </a:rPr>
                        <a:t>- </a:t>
                      </a:r>
                      <a:r>
                        <a:rPr lang="fr-FR" sz="1600" dirty="0" err="1">
                          <a:effectLst/>
                        </a:rPr>
                        <a:t>etc</a:t>
                      </a:r>
                      <a:r>
                        <a:rPr lang="fr-FR" sz="1600" dirty="0">
                          <a:effectLst/>
                        </a:rPr>
                        <a:t> .</a:t>
                      </a: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smtClean="0">
                          <a:effectLst/>
                        </a:rPr>
                        <a:t>Avec leurs </a:t>
                      </a:r>
                      <a:r>
                        <a:rPr lang="fr-FR" sz="1600" dirty="0">
                          <a:effectLst/>
                        </a:rPr>
                        <a:t>vieux véhicules ils ne pourront </a:t>
                      </a:r>
                      <a:r>
                        <a:rPr lang="fr-FR" sz="1600" dirty="0" smtClean="0">
                          <a:effectLst/>
                        </a:rPr>
                        <a:t>pas:</a:t>
                      </a:r>
                      <a:endParaRPr lang="fr-FR" sz="1600" dirty="0">
                        <a:effectLst/>
                      </a:endParaRPr>
                    </a:p>
                    <a:p>
                      <a:pPr marL="0" indent="0">
                        <a:lnSpc>
                          <a:spcPct val="115000"/>
                        </a:lnSpc>
                        <a:spcAft>
                          <a:spcPts val="0"/>
                        </a:spcAft>
                        <a:buFontTx/>
                        <a:buNone/>
                      </a:pPr>
                      <a:r>
                        <a:rPr lang="fr-FR" sz="1600" dirty="0" smtClean="0">
                          <a:effectLst/>
                        </a:rPr>
                        <a:t>- aller </a:t>
                      </a:r>
                      <a:r>
                        <a:rPr lang="fr-FR" sz="1600" dirty="0">
                          <a:effectLst/>
                        </a:rPr>
                        <a:t>travailler en voiture </a:t>
                      </a:r>
                      <a:endParaRPr lang="fr-FR" sz="1600" dirty="0" smtClean="0">
                        <a:effectLst/>
                      </a:endParaRPr>
                    </a:p>
                    <a:p>
                      <a:pPr marL="0" indent="0">
                        <a:lnSpc>
                          <a:spcPct val="115000"/>
                        </a:lnSpc>
                        <a:spcAft>
                          <a:spcPts val="0"/>
                        </a:spcAft>
                        <a:buFontTx/>
                        <a:buNone/>
                      </a:pPr>
                      <a:r>
                        <a:rPr lang="fr-FR" sz="1600" dirty="0" smtClean="0">
                          <a:effectLst/>
                        </a:rPr>
                        <a:t>- faire </a:t>
                      </a:r>
                      <a:r>
                        <a:rPr lang="fr-FR" sz="1600" dirty="0">
                          <a:effectLst/>
                        </a:rPr>
                        <a:t>leurs achats dans les grandes </a:t>
                      </a:r>
                      <a:r>
                        <a:rPr lang="fr-FR" sz="1600" dirty="0" smtClean="0">
                          <a:effectLst/>
                        </a:rPr>
                        <a:t>surfaces,</a:t>
                      </a:r>
                      <a:endParaRPr lang="fr-FR" sz="1600" dirty="0">
                        <a:effectLst/>
                      </a:endParaRPr>
                    </a:p>
                    <a:p>
                      <a:pPr>
                        <a:lnSpc>
                          <a:spcPct val="115000"/>
                        </a:lnSpc>
                        <a:spcAft>
                          <a:spcPts val="0"/>
                        </a:spcAft>
                      </a:pPr>
                      <a:r>
                        <a:rPr lang="fr-FR" sz="1600" dirty="0">
                          <a:effectLst/>
                        </a:rPr>
                        <a:t>- </a:t>
                      </a:r>
                      <a:r>
                        <a:rPr lang="fr-FR" sz="1600" dirty="0" smtClean="0">
                          <a:effectLst/>
                        </a:rPr>
                        <a:t>emmener </a:t>
                      </a:r>
                      <a:r>
                        <a:rPr lang="fr-FR" sz="1600" dirty="0">
                          <a:effectLst/>
                        </a:rPr>
                        <a:t>les enfants à l’école ou au lycée, à des manifestations sportives, …</a:t>
                      </a:r>
                    </a:p>
                    <a:p>
                      <a:pPr>
                        <a:lnSpc>
                          <a:spcPct val="115000"/>
                        </a:lnSpc>
                        <a:spcAft>
                          <a:spcPts val="0"/>
                        </a:spcAft>
                      </a:pPr>
                      <a:r>
                        <a:rPr lang="fr-FR" sz="1600" dirty="0">
                          <a:effectLst/>
                        </a:rPr>
                        <a:t>- répondre à une urgence,</a:t>
                      </a:r>
                    </a:p>
                    <a:p>
                      <a:pPr>
                        <a:lnSpc>
                          <a:spcPct val="115000"/>
                        </a:lnSpc>
                        <a:spcAft>
                          <a:spcPts val="0"/>
                        </a:spcAft>
                      </a:pPr>
                      <a:r>
                        <a:rPr lang="fr-FR" sz="1600" dirty="0">
                          <a:effectLst/>
                        </a:rPr>
                        <a:t>- sortir librement de la </a:t>
                      </a:r>
                      <a:r>
                        <a:rPr lang="fr-FR" sz="1600" dirty="0" smtClean="0">
                          <a:effectLst/>
                        </a:rPr>
                        <a:t>métropole, </a:t>
                      </a:r>
                      <a:endParaRPr lang="fr-FR" sz="1600" dirty="0">
                        <a:effectLst/>
                      </a:endParaRPr>
                    </a:p>
                    <a:p>
                      <a:pPr>
                        <a:lnSpc>
                          <a:spcPct val="115000"/>
                        </a:lnSpc>
                        <a:spcAft>
                          <a:spcPts val="0"/>
                        </a:spcAft>
                      </a:pPr>
                      <a:r>
                        <a:rPr lang="fr-FR" sz="1600" dirty="0">
                          <a:effectLst/>
                        </a:rPr>
                        <a:t>- rendre visite à un proche,  se </a:t>
                      </a:r>
                      <a:r>
                        <a:rPr lang="fr-FR" sz="1600" dirty="0" smtClean="0">
                          <a:effectLst/>
                        </a:rPr>
                        <a:t>promener</a:t>
                      </a:r>
                      <a:r>
                        <a:rPr lang="fr-FR" sz="1600" baseline="0" dirty="0" smtClean="0">
                          <a:effectLst/>
                        </a:rPr>
                        <a:t> à la campagne,</a:t>
                      </a:r>
                      <a:endParaRPr lang="fr-FR" sz="1600" dirty="0">
                        <a:effectLst/>
                      </a:endParaRPr>
                    </a:p>
                    <a:p>
                      <a:pPr>
                        <a:lnSpc>
                          <a:spcPct val="115000"/>
                        </a:lnSpc>
                        <a:spcAft>
                          <a:spcPts val="0"/>
                        </a:spcAft>
                      </a:pPr>
                      <a:r>
                        <a:rPr lang="fr-FR" sz="1600" dirty="0">
                          <a:effectLst/>
                        </a:rPr>
                        <a:t>- etc.</a:t>
                      </a:r>
                      <a:endParaRPr lang="fr-FR" sz="1600" dirty="0">
                        <a:effectLst/>
                        <a:latin typeface="Calibri"/>
                        <a:ea typeface="Calibri"/>
                        <a:cs typeface="Times New Roman"/>
                      </a:endParaRPr>
                    </a:p>
                  </a:txBody>
                  <a:tcPr marL="68580" marR="68580" marT="0" marB="0"/>
                </a:tc>
              </a:tr>
            </a:tbl>
          </a:graphicData>
        </a:graphic>
      </p:graphicFrame>
      <p:sp>
        <p:nvSpPr>
          <p:cNvPr id="7" name="ZoneTexte 6"/>
          <p:cNvSpPr txBox="1"/>
          <p:nvPr/>
        </p:nvSpPr>
        <p:spPr>
          <a:xfrm>
            <a:off x="6732240" y="1844824"/>
            <a:ext cx="2088232" cy="1477328"/>
          </a:xfrm>
          <a:prstGeom prst="rect">
            <a:avLst/>
          </a:prstGeom>
          <a:noFill/>
        </p:spPr>
        <p:txBody>
          <a:bodyPr wrap="square" rtlCol="0">
            <a:spAutoFit/>
          </a:bodyPr>
          <a:lstStyle/>
          <a:p>
            <a:r>
              <a:rPr lang="fr-FR" b="1" dirty="0" smtClean="0">
                <a:solidFill>
                  <a:srgbClr val="FF0000"/>
                </a:solidFill>
              </a:rPr>
              <a:t>Perte de lien social</a:t>
            </a:r>
          </a:p>
          <a:p>
            <a:r>
              <a:rPr lang="fr-FR" b="1" dirty="0" smtClean="0">
                <a:solidFill>
                  <a:srgbClr val="FF0000"/>
                </a:solidFill>
              </a:rPr>
              <a:t>Perte d’emplois</a:t>
            </a:r>
          </a:p>
          <a:p>
            <a:r>
              <a:rPr lang="fr-FR" b="1" dirty="0" smtClean="0">
                <a:solidFill>
                  <a:srgbClr val="FF0000"/>
                </a:solidFill>
              </a:rPr>
              <a:t>Perte d’activités commerciales</a:t>
            </a:r>
          </a:p>
          <a:p>
            <a:r>
              <a:rPr lang="fr-FR" b="1" dirty="0" smtClean="0">
                <a:solidFill>
                  <a:srgbClr val="FF0000"/>
                </a:solidFill>
              </a:rPr>
              <a:t>Perte de soins</a:t>
            </a:r>
            <a:endParaRPr lang="fr-FR" b="1" dirty="0">
              <a:solidFill>
                <a:srgbClr val="FF0000"/>
              </a:solidFill>
            </a:endParaRPr>
          </a:p>
        </p:txBody>
      </p:sp>
      <p:sp>
        <p:nvSpPr>
          <p:cNvPr id="5" name="Espace réservé du numéro de diapositive 4"/>
          <p:cNvSpPr>
            <a:spLocks noGrp="1"/>
          </p:cNvSpPr>
          <p:nvPr>
            <p:ph type="sldNum" sz="quarter" idx="12"/>
          </p:nvPr>
        </p:nvSpPr>
        <p:spPr/>
        <p:txBody>
          <a:bodyPr/>
          <a:lstStyle/>
          <a:p>
            <a:fld id="{55865E14-2AEF-4403-A6CF-B6839A837029}" type="slidenum">
              <a:rPr lang="fr-FR" smtClean="0"/>
              <a:t>17</a:t>
            </a:fld>
            <a:endParaRPr lang="fr-FR"/>
          </a:p>
        </p:txBody>
      </p:sp>
      <p:sp>
        <p:nvSpPr>
          <p:cNvPr id="8" name="Titre 7"/>
          <p:cNvSpPr>
            <a:spLocks noGrp="1"/>
          </p:cNvSpPr>
          <p:nvPr>
            <p:ph type="title" idx="4294967295"/>
          </p:nvPr>
        </p:nvSpPr>
        <p:spPr>
          <a:xfrm>
            <a:off x="457200" y="274638"/>
            <a:ext cx="8686800" cy="1143000"/>
          </a:xfrm>
        </p:spPr>
        <p:txBody>
          <a:bodyPr/>
          <a:lstStyle/>
          <a:p>
            <a:pPr rtl="0" eaLnBrk="1" latinLnBrk="0" hangingPunct="1"/>
            <a:r>
              <a:rPr lang="fr-FR" sz="2800" b="1" kern="1200" dirty="0" smtClean="0">
                <a:solidFill>
                  <a:srgbClr val="000000"/>
                </a:solidFill>
                <a:effectLst/>
                <a:latin typeface="Calibri"/>
                <a:ea typeface="+mn-ea"/>
                <a:cs typeface="+mn-cs"/>
              </a:rPr>
              <a:t>ET CEUX QUI NE PEUVENT PAS CHANGER DE VEHICULE ?</a:t>
            </a:r>
            <a:endParaRPr lang="fr-FR" dirty="0" smtClean="0">
              <a:effectLst/>
            </a:endParaRPr>
          </a:p>
          <a:p>
            <a:endParaRPr lang="fr-FR" sz="800" dirty="0"/>
          </a:p>
        </p:txBody>
      </p:sp>
      <p:sp>
        <p:nvSpPr>
          <p:cNvPr id="9" name="ZoneTexte 8"/>
          <p:cNvSpPr txBox="1"/>
          <p:nvPr/>
        </p:nvSpPr>
        <p:spPr>
          <a:xfrm rot="21122100">
            <a:off x="6591141" y="3629055"/>
            <a:ext cx="2244194" cy="2554545"/>
          </a:xfrm>
          <a:prstGeom prst="rect">
            <a:avLst/>
          </a:prstGeom>
          <a:solidFill>
            <a:srgbClr val="FF0000"/>
          </a:solidFill>
          <a:scene3d>
            <a:camera prst="orthographicFront"/>
            <a:lightRig rig="threePt" dir="t"/>
          </a:scene3d>
          <a:sp3d prstMaterial="plastic">
            <a:bevelT w="165100" prst="coolSlant"/>
          </a:sp3d>
        </p:spPr>
        <p:txBody>
          <a:bodyPr wrap="square" rtlCol="0">
            <a:spAutoFit/>
          </a:bodyPr>
          <a:lstStyle/>
          <a:p>
            <a:pPr algn="ctr"/>
            <a:r>
              <a:rPr lang="fr-FR" sz="3200" b="1" dirty="0">
                <a:solidFill>
                  <a:schemeClr val="bg1"/>
                </a:solidFill>
              </a:rPr>
              <a:t>C’est une mesure d’exclusion des plus démunis.</a:t>
            </a:r>
            <a:r>
              <a:rPr lang="fr-FR" sz="3200" b="1" dirty="0">
                <a:solidFill>
                  <a:srgbClr val="FF0000"/>
                </a:solidFill>
              </a:rPr>
              <a:t>.</a:t>
            </a:r>
          </a:p>
        </p:txBody>
      </p:sp>
    </p:spTree>
    <p:extLst>
      <p:ext uri="{BB962C8B-B14F-4D97-AF65-F5344CB8AC3E}">
        <p14:creationId xmlns:p14="http://schemas.microsoft.com/office/powerpoint/2010/main" val="820527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47" y="1340768"/>
            <a:ext cx="8352928" cy="2614177"/>
          </a:xfrm>
          <a:prstGeom prst="rect">
            <a:avLst/>
          </a:prstGeom>
        </p:spPr>
        <p:txBody>
          <a:bodyPr wrap="square">
            <a:spAutoFit/>
          </a:bodyPr>
          <a:lstStyle/>
          <a:p>
            <a:pPr algn="just">
              <a:lnSpc>
                <a:spcPct val="115000"/>
              </a:lnSpc>
              <a:spcAft>
                <a:spcPts val="1000"/>
              </a:spcAft>
            </a:pPr>
            <a:r>
              <a:rPr lang="fr-FR" b="1" dirty="0" smtClean="0">
                <a:ea typeface="Calibri"/>
                <a:cs typeface="Times New Roman"/>
              </a:rPr>
              <a:t>52 </a:t>
            </a:r>
            <a:r>
              <a:rPr lang="fr-FR" b="1" dirty="0">
                <a:ea typeface="Calibri"/>
                <a:cs typeface="Times New Roman"/>
              </a:rPr>
              <a:t>jours par an, soit en moyenne une fois par semaine</a:t>
            </a:r>
            <a:r>
              <a:rPr lang="fr-FR" dirty="0">
                <a:ea typeface="Calibri"/>
                <a:cs typeface="Times New Roman"/>
              </a:rPr>
              <a:t>, ces conducteurs de véhicules anciens, qu’ils soient particuliers ou professionnels, seront autorisés à rouler en ville. « </a:t>
            </a:r>
            <a:r>
              <a:rPr lang="fr-FR" i="1" dirty="0">
                <a:ea typeface="Calibri"/>
                <a:cs typeface="Times New Roman"/>
              </a:rPr>
              <a:t>Cela fonctionnera comme un carnet à souches. Une plateforme va être mise en place fin janvier. Les personnes devront s’inscrire une fois et à chaque fois qu’elles rouleront dans la ZFE, elles feront </a:t>
            </a:r>
            <a:r>
              <a:rPr lang="fr-FR" b="1" i="1" dirty="0">
                <a:ea typeface="Calibri"/>
                <a:cs typeface="Times New Roman"/>
              </a:rPr>
              <a:t>une demande en ligne, au minimum un jour avant</a:t>
            </a:r>
            <a:r>
              <a:rPr lang="fr-FR" i="1" dirty="0">
                <a:ea typeface="Calibri"/>
                <a:cs typeface="Times New Roman"/>
              </a:rPr>
              <a:t>. Elles recevront alors un fascicule qu’elles pourront imprimer et mettre sur leur tableau de bord</a:t>
            </a:r>
            <a:r>
              <a:rPr lang="fr-FR" dirty="0">
                <a:ea typeface="Calibri"/>
                <a:cs typeface="Times New Roman"/>
              </a:rPr>
              <a:t> », </a:t>
            </a:r>
            <a:r>
              <a:rPr lang="fr-FR" b="1" dirty="0">
                <a:ea typeface="Calibri"/>
                <a:cs typeface="Times New Roman"/>
              </a:rPr>
              <a:t>indique </a:t>
            </a:r>
            <a:r>
              <a:rPr lang="fr-FR" b="1" dirty="0" smtClean="0">
                <a:ea typeface="Calibri"/>
                <a:cs typeface="Times New Roman"/>
              </a:rPr>
              <a:t>François Chollet </a:t>
            </a:r>
            <a:r>
              <a:rPr lang="fr-FR" b="1" dirty="0">
                <a:ea typeface="Calibri"/>
                <a:cs typeface="Times New Roman"/>
              </a:rPr>
              <a:t>qui s’est inspiré du système mis en place par la Belgique</a:t>
            </a:r>
            <a:r>
              <a:rPr lang="fr-FR" b="1" dirty="0" smtClean="0">
                <a:ea typeface="Calibri"/>
                <a:cs typeface="Times New Roman"/>
              </a:rPr>
              <a:t>.</a:t>
            </a:r>
            <a:endParaRPr lang="fr-FR" b="1" dirty="0">
              <a:ea typeface="Calibri"/>
              <a:cs typeface="Times New Roman"/>
            </a:endParaRPr>
          </a:p>
        </p:txBody>
      </p:sp>
      <p:sp>
        <p:nvSpPr>
          <p:cNvPr id="3" name="ZoneTexte 2"/>
          <p:cNvSpPr txBox="1"/>
          <p:nvPr/>
        </p:nvSpPr>
        <p:spPr>
          <a:xfrm>
            <a:off x="538674" y="4941168"/>
            <a:ext cx="4608512" cy="1815882"/>
          </a:xfrm>
          <a:prstGeom prst="rect">
            <a:avLst/>
          </a:prstGeom>
          <a:noFill/>
        </p:spPr>
        <p:txBody>
          <a:bodyPr wrap="square" rtlCol="0">
            <a:spAutoFit/>
          </a:bodyPr>
          <a:lstStyle/>
          <a:p>
            <a:pPr algn="ctr"/>
            <a:r>
              <a:rPr lang="fr-FR" sz="2800" b="1" dirty="0" smtClean="0"/>
              <a:t>*Un élu peu inspiré pour décider de notre mobilité sans demander </a:t>
            </a:r>
          </a:p>
          <a:p>
            <a:pPr algn="ctr"/>
            <a:r>
              <a:rPr lang="fr-FR" sz="2800" b="1" dirty="0" smtClean="0"/>
              <a:t>notre avis!</a:t>
            </a:r>
            <a:endParaRPr lang="fr-FR" sz="2800" b="1" dirty="0"/>
          </a:p>
        </p:txBody>
      </p:sp>
      <p:sp>
        <p:nvSpPr>
          <p:cNvPr id="5" name="Espace réservé du numéro de diapositive 4"/>
          <p:cNvSpPr>
            <a:spLocks noGrp="1"/>
          </p:cNvSpPr>
          <p:nvPr>
            <p:ph type="sldNum" sz="quarter" idx="12"/>
          </p:nvPr>
        </p:nvSpPr>
        <p:spPr/>
        <p:txBody>
          <a:bodyPr/>
          <a:lstStyle/>
          <a:p>
            <a:fld id="{55865E14-2AEF-4403-A6CF-B6839A837029}" type="slidenum">
              <a:rPr lang="fr-FR" smtClean="0"/>
              <a:t>18</a:t>
            </a:fld>
            <a:endParaRPr lang="fr-FR"/>
          </a:p>
        </p:txBody>
      </p:sp>
      <p:sp>
        <p:nvSpPr>
          <p:cNvPr id="6" name="Titre 5"/>
          <p:cNvSpPr>
            <a:spLocks noGrp="1"/>
          </p:cNvSpPr>
          <p:nvPr>
            <p:ph type="title" idx="4294967295"/>
          </p:nvPr>
        </p:nvSpPr>
        <p:spPr>
          <a:xfrm>
            <a:off x="899592" y="548680"/>
            <a:ext cx="7596336" cy="609013"/>
          </a:xfrm>
        </p:spPr>
        <p:txBody>
          <a:bodyPr/>
          <a:lstStyle/>
          <a:p>
            <a:pPr rtl="0" eaLnBrk="1" latinLnBrk="0" hangingPunct="1"/>
            <a:r>
              <a:rPr lang="fr-FR" sz="2800" b="1" kern="1200" dirty="0" smtClean="0">
                <a:solidFill>
                  <a:srgbClr val="000000"/>
                </a:solidFill>
                <a:effectLst/>
                <a:latin typeface="Calibri"/>
                <a:ea typeface="Calibri"/>
                <a:cs typeface="Times New Roman"/>
              </a:rPr>
              <a:t>PASS PETITS ROULEURS: aucune concertation</a:t>
            </a:r>
            <a:endParaRPr lang="fr-FR" dirty="0" smtClean="0">
              <a:effectLst/>
            </a:endParaRPr>
          </a:p>
          <a:p>
            <a:endParaRPr lang="fr-FR" dirty="0"/>
          </a:p>
        </p:txBody>
      </p:sp>
      <p:sp>
        <p:nvSpPr>
          <p:cNvPr id="7" name="ZoneTexte 6"/>
          <p:cNvSpPr txBox="1"/>
          <p:nvPr/>
        </p:nvSpPr>
        <p:spPr>
          <a:xfrm rot="21122100">
            <a:off x="5238436" y="4533528"/>
            <a:ext cx="3628365" cy="1569660"/>
          </a:xfrm>
          <a:prstGeom prst="rect">
            <a:avLst/>
          </a:prstGeom>
          <a:solidFill>
            <a:srgbClr val="FF0000"/>
          </a:solidFill>
          <a:scene3d>
            <a:camera prst="orthographicFront"/>
            <a:lightRig rig="threePt" dir="t"/>
          </a:scene3d>
          <a:sp3d prstMaterial="plastic">
            <a:bevelT w="165100" prst="coolSlant"/>
          </a:sp3d>
        </p:spPr>
        <p:txBody>
          <a:bodyPr wrap="square" rtlCol="0">
            <a:spAutoFit/>
          </a:bodyPr>
          <a:lstStyle/>
          <a:p>
            <a:pPr algn="ctr"/>
            <a:r>
              <a:rPr lang="fr-FR" sz="3200" b="1" dirty="0">
                <a:solidFill>
                  <a:schemeClr val="bg1"/>
                </a:solidFill>
              </a:rPr>
              <a:t>C’est une mesure discriminatoire et contraignante.</a:t>
            </a:r>
          </a:p>
        </p:txBody>
      </p:sp>
    </p:spTree>
    <p:extLst>
      <p:ext uri="{BB962C8B-B14F-4D97-AF65-F5344CB8AC3E}">
        <p14:creationId xmlns:p14="http://schemas.microsoft.com/office/powerpoint/2010/main" val="2688790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00996" y="1042843"/>
            <a:ext cx="6984776" cy="923330"/>
          </a:xfrm>
          <a:prstGeom prst="rect">
            <a:avLst/>
          </a:prstGeom>
          <a:noFill/>
        </p:spPr>
        <p:txBody>
          <a:bodyPr wrap="square" rtlCol="0">
            <a:spAutoFit/>
          </a:bodyPr>
          <a:lstStyle/>
          <a:p>
            <a:pPr algn="just"/>
            <a:r>
              <a:rPr lang="fr-FR" dirty="0" smtClean="0"/>
              <a:t>Des aides limitées et aléatoires mais des sanctions assurées</a:t>
            </a:r>
            <a:r>
              <a:rPr lang="fr-FR" b="1" dirty="0"/>
              <a:t> </a:t>
            </a:r>
            <a:r>
              <a:rPr lang="fr-FR" b="1" dirty="0" smtClean="0"/>
              <a:t>par une verbalisation </a:t>
            </a:r>
            <a:r>
              <a:rPr lang="fr-FR" b="1" dirty="0"/>
              <a:t>automatique pour les vieux véhicules en </a:t>
            </a:r>
            <a:r>
              <a:rPr lang="fr-FR" b="1" dirty="0" smtClean="0"/>
              <a:t>2024.</a:t>
            </a:r>
            <a:endParaRPr lang="fr-FR" b="1" dirty="0"/>
          </a:p>
          <a:p>
            <a:endParaRPr lang="fr-FR" dirty="0"/>
          </a:p>
        </p:txBody>
      </p:sp>
      <p:sp>
        <p:nvSpPr>
          <p:cNvPr id="5" name="Rectangle 4"/>
          <p:cNvSpPr/>
          <p:nvPr/>
        </p:nvSpPr>
        <p:spPr>
          <a:xfrm>
            <a:off x="971599" y="1966173"/>
            <a:ext cx="4891749" cy="1200329"/>
          </a:xfrm>
          <a:prstGeom prst="rect">
            <a:avLst/>
          </a:prstGeom>
        </p:spPr>
        <p:txBody>
          <a:bodyPr wrap="square">
            <a:spAutoFit/>
          </a:bodyPr>
          <a:lstStyle/>
          <a:p>
            <a:pPr algn="just"/>
            <a:r>
              <a:rPr lang="fr-FR" dirty="0"/>
              <a:t>En cas de non-respect de la ZFE, les automobilistes s’exposeront </a:t>
            </a:r>
            <a:r>
              <a:rPr lang="fr-FR" dirty="0" smtClean="0"/>
              <a:t>à</a:t>
            </a:r>
            <a:r>
              <a:rPr lang="fr-FR" b="1" dirty="0" smtClean="0"/>
              <a:t> </a:t>
            </a:r>
            <a:r>
              <a:rPr lang="fr-FR" b="1" dirty="0"/>
              <a:t>une amende </a:t>
            </a:r>
            <a:r>
              <a:rPr lang="fr-FR" b="1" dirty="0" smtClean="0"/>
              <a:t>de 68 </a:t>
            </a:r>
            <a:r>
              <a:rPr lang="fr-FR" b="1" dirty="0"/>
              <a:t>euros</a:t>
            </a:r>
            <a:r>
              <a:rPr lang="fr-FR" dirty="0"/>
              <a:t> pour les </a:t>
            </a:r>
            <a:r>
              <a:rPr lang="fr-FR" dirty="0" smtClean="0"/>
              <a:t>voitures et </a:t>
            </a:r>
            <a:r>
              <a:rPr lang="fr-FR" b="1" dirty="0"/>
              <a:t>135 euros</a:t>
            </a:r>
            <a:r>
              <a:rPr lang="fr-FR" dirty="0"/>
              <a:t> pour les poids lourds. </a:t>
            </a:r>
          </a:p>
        </p:txBody>
      </p:sp>
      <p:sp>
        <p:nvSpPr>
          <p:cNvPr id="6" name="Rectangle 5"/>
          <p:cNvSpPr/>
          <p:nvPr/>
        </p:nvSpPr>
        <p:spPr>
          <a:xfrm>
            <a:off x="1000996" y="3428999"/>
            <a:ext cx="4572000" cy="1200329"/>
          </a:xfrm>
          <a:prstGeom prst="rect">
            <a:avLst/>
          </a:prstGeom>
        </p:spPr>
        <p:txBody>
          <a:bodyPr>
            <a:spAutoFit/>
          </a:bodyPr>
          <a:lstStyle/>
          <a:p>
            <a:pPr algn="just"/>
            <a:r>
              <a:rPr lang="fr-FR" b="1" dirty="0" smtClean="0"/>
              <a:t>60 </a:t>
            </a:r>
            <a:r>
              <a:rPr lang="fr-FR" b="1" dirty="0"/>
              <a:t>caméras devraient être installées par l'État à Toulouse d'ici fin 2023, afin de procéder au contrôle automatique des vignettes </a:t>
            </a:r>
            <a:r>
              <a:rPr lang="fr-FR" b="1" dirty="0" err="1"/>
              <a:t>Crit'Air</a:t>
            </a:r>
            <a:r>
              <a:rPr lang="fr-FR" b="1" dirty="0"/>
              <a:t> requises pour pénétrer dans la ZFE.</a:t>
            </a:r>
          </a:p>
        </p:txBody>
      </p:sp>
      <p:sp>
        <p:nvSpPr>
          <p:cNvPr id="4" name="Espace réservé du numéro de diapositive 3"/>
          <p:cNvSpPr>
            <a:spLocks noGrp="1"/>
          </p:cNvSpPr>
          <p:nvPr>
            <p:ph type="sldNum" sz="quarter" idx="12"/>
          </p:nvPr>
        </p:nvSpPr>
        <p:spPr/>
        <p:txBody>
          <a:bodyPr/>
          <a:lstStyle/>
          <a:p>
            <a:fld id="{55865E14-2AEF-4403-A6CF-B6839A837029}" type="slidenum">
              <a:rPr lang="fr-FR" smtClean="0"/>
              <a:t>19</a:t>
            </a:fld>
            <a:endParaRPr lang="fr-FR"/>
          </a:p>
        </p:txBody>
      </p:sp>
      <p:sp>
        <p:nvSpPr>
          <p:cNvPr id="8" name="Titre 7"/>
          <p:cNvSpPr>
            <a:spLocks noGrp="1"/>
          </p:cNvSpPr>
          <p:nvPr>
            <p:ph type="title" idx="4294967295"/>
          </p:nvPr>
        </p:nvSpPr>
        <p:spPr>
          <a:xfrm>
            <a:off x="3235565" y="404664"/>
            <a:ext cx="2627784" cy="556607"/>
          </a:xfrm>
        </p:spPr>
        <p:txBody>
          <a:bodyPr/>
          <a:lstStyle/>
          <a:p>
            <a:pPr rtl="0" eaLnBrk="1" latinLnBrk="0" hangingPunct="1"/>
            <a:r>
              <a:rPr lang="fr-FR" sz="2800" b="1" kern="1200" dirty="0" smtClean="0">
                <a:solidFill>
                  <a:srgbClr val="000000"/>
                </a:solidFill>
                <a:effectLst/>
                <a:latin typeface="Calibri"/>
                <a:ea typeface="+mn-ea"/>
                <a:cs typeface="+mn-cs"/>
              </a:rPr>
              <a:t>LES SANCTIONS</a:t>
            </a:r>
            <a:endParaRPr lang="fr-FR" dirty="0" smtClean="0">
              <a:effectLst/>
            </a:endParaRPr>
          </a:p>
          <a:p>
            <a:endParaRPr lang="fr-FR" dirty="0"/>
          </a:p>
        </p:txBody>
      </p:sp>
      <p:sp>
        <p:nvSpPr>
          <p:cNvPr id="9" name="ZoneTexte 8"/>
          <p:cNvSpPr txBox="1"/>
          <p:nvPr/>
        </p:nvSpPr>
        <p:spPr>
          <a:xfrm>
            <a:off x="539552" y="5373216"/>
            <a:ext cx="3852428" cy="1200329"/>
          </a:xfrm>
          <a:prstGeom prst="rect">
            <a:avLst/>
          </a:prstGeom>
          <a:noFill/>
        </p:spPr>
        <p:txBody>
          <a:bodyPr wrap="square" rtlCol="0">
            <a:spAutoFit/>
          </a:bodyPr>
          <a:lstStyle/>
          <a:p>
            <a:pPr algn="just"/>
            <a:r>
              <a:rPr lang="fr-FR" b="1" dirty="0" smtClean="0">
                <a:solidFill>
                  <a:schemeClr val="bg1"/>
                </a:solidFill>
              </a:rPr>
              <a:t>Coupables d’avoir un vieux véhicule on nous rackette en nous verbalisant et en nous demandant de nous endetter pour changer de voiture.</a:t>
            </a:r>
            <a:endParaRPr lang="fr-FR" b="1" dirty="0">
              <a:solidFill>
                <a:schemeClr val="bg1"/>
              </a:solidFill>
            </a:endParaRPr>
          </a:p>
        </p:txBody>
      </p:sp>
      <p:sp>
        <p:nvSpPr>
          <p:cNvPr id="10" name="ZoneTexte 9"/>
          <p:cNvSpPr txBox="1"/>
          <p:nvPr/>
        </p:nvSpPr>
        <p:spPr>
          <a:xfrm rot="21122100">
            <a:off x="6086044" y="2876786"/>
            <a:ext cx="2693236" cy="3139321"/>
          </a:xfrm>
          <a:prstGeom prst="rect">
            <a:avLst/>
          </a:prstGeom>
          <a:solidFill>
            <a:srgbClr val="FF0000"/>
          </a:solidFill>
          <a:scene3d>
            <a:camera prst="orthographicFront"/>
            <a:lightRig rig="threePt" dir="t"/>
          </a:scene3d>
          <a:sp3d prstMaterial="plastic">
            <a:bevelT w="165100" prst="coolSlant"/>
          </a:sp3d>
        </p:spPr>
        <p:txBody>
          <a:bodyPr wrap="square" rtlCol="0">
            <a:spAutoFit/>
          </a:bodyPr>
          <a:lstStyle/>
          <a:p>
            <a:r>
              <a:rPr lang="fr-FR" b="1" dirty="0">
                <a:solidFill>
                  <a:schemeClr val="bg1"/>
                </a:solidFill>
              </a:rPr>
              <a:t>La lecture systématique des plaques d’immatriculation et l’accès aux cartes grises remet en cause la confidentialité de nos déplacements même si nous ne sommes pas concernés par l’application des sanctions.</a:t>
            </a:r>
          </a:p>
        </p:txBody>
      </p:sp>
    </p:spTree>
    <p:extLst>
      <p:ext uri="{BB962C8B-B14F-4D97-AF65-F5344CB8AC3E}">
        <p14:creationId xmlns:p14="http://schemas.microsoft.com/office/powerpoint/2010/main" val="49356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412776"/>
            <a:ext cx="7632848" cy="4401205"/>
          </a:xfrm>
          <a:prstGeom prst="rect">
            <a:avLst/>
          </a:prstGeom>
        </p:spPr>
        <p:txBody>
          <a:bodyPr wrap="square">
            <a:spAutoFit/>
          </a:bodyPr>
          <a:lstStyle/>
          <a:p>
            <a:r>
              <a:rPr lang="fr-FR" sz="2800" i="1" dirty="0" smtClean="0"/>
              <a:t>« Afin </a:t>
            </a:r>
            <a:r>
              <a:rPr lang="fr-FR" sz="2800" i="1" dirty="0"/>
              <a:t>de diminuer la pollution de l’air et conformément à la Loi d’Orientation des Mobilités de 2019, Toulouse Métropole a mis en place progressivement depuis le 1er mars 2022 une </a:t>
            </a:r>
            <a:r>
              <a:rPr lang="fr-FR" sz="2800" b="1" i="1" dirty="0">
                <a:solidFill>
                  <a:srgbClr val="FF0000"/>
                </a:solidFill>
              </a:rPr>
              <a:t>Zone à Faibles Émissions (ZFE). Il s'agit d'une zone géographique dans laquelle les véhicules motorisés les plus polluants ne pourront plus circuler, 24h/24 7jours/7. </a:t>
            </a:r>
            <a:r>
              <a:rPr lang="fr-FR" sz="2800" i="1" dirty="0"/>
              <a:t>Objectif : une métropole plus respirable pour préserver la santé des habitants</a:t>
            </a:r>
            <a:r>
              <a:rPr lang="fr-FR" sz="2800" i="1" dirty="0" smtClean="0"/>
              <a:t>. »</a:t>
            </a:r>
            <a:endParaRPr lang="fr-FR" sz="2800" i="1" dirty="0"/>
          </a:p>
        </p:txBody>
      </p:sp>
      <p:sp>
        <p:nvSpPr>
          <p:cNvPr id="5" name="Rectangle 4"/>
          <p:cNvSpPr/>
          <p:nvPr/>
        </p:nvSpPr>
        <p:spPr>
          <a:xfrm>
            <a:off x="467543" y="6201896"/>
            <a:ext cx="8136903" cy="369332"/>
          </a:xfrm>
          <a:prstGeom prst="rect">
            <a:avLst/>
          </a:prstGeom>
        </p:spPr>
        <p:txBody>
          <a:bodyPr wrap="square">
            <a:spAutoFit/>
          </a:bodyPr>
          <a:lstStyle/>
          <a:p>
            <a:r>
              <a:rPr lang="fr-FR" b="1" dirty="0"/>
              <a:t>https://metropole.toulouse.fr/actualites/zfe-ce-qui-change-au-1er-janvier-2023</a:t>
            </a:r>
          </a:p>
        </p:txBody>
      </p:sp>
      <p:sp>
        <p:nvSpPr>
          <p:cNvPr id="2" name="ZoneTexte 1"/>
          <p:cNvSpPr txBox="1"/>
          <p:nvPr/>
        </p:nvSpPr>
        <p:spPr>
          <a:xfrm>
            <a:off x="1115616" y="584452"/>
            <a:ext cx="6696744" cy="523220"/>
          </a:xfrm>
          <a:prstGeom prst="rect">
            <a:avLst/>
          </a:prstGeom>
          <a:noFill/>
        </p:spPr>
        <p:txBody>
          <a:bodyPr wrap="square" rtlCol="0">
            <a:spAutoFit/>
          </a:bodyPr>
          <a:lstStyle/>
          <a:p>
            <a:r>
              <a:rPr lang="fr-FR" sz="2800" b="1" dirty="0" smtClean="0"/>
              <a:t>Une ZFE instaurée pour 10 ans à Toulouse</a:t>
            </a:r>
            <a:endParaRPr lang="fr-FR" sz="2800" b="1" dirty="0"/>
          </a:p>
        </p:txBody>
      </p:sp>
    </p:spTree>
    <p:extLst>
      <p:ext uri="{BB962C8B-B14F-4D97-AF65-F5344CB8AC3E}">
        <p14:creationId xmlns:p14="http://schemas.microsoft.com/office/powerpoint/2010/main" val="3170871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20</a:t>
            </a:fld>
            <a:endParaRPr lang="fr-FR"/>
          </a:p>
        </p:txBody>
      </p:sp>
      <p:sp>
        <p:nvSpPr>
          <p:cNvPr id="3" name="ZoneTexte 2"/>
          <p:cNvSpPr txBox="1"/>
          <p:nvPr/>
        </p:nvSpPr>
        <p:spPr>
          <a:xfrm>
            <a:off x="827584" y="617629"/>
            <a:ext cx="7632848"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LE STATIONNEMENT SERA INTERDIT A TOULOUSE</a:t>
            </a:r>
            <a:endParaRPr lang="fr-FR" sz="2800" b="1" dirty="0">
              <a:latin typeface="Calibri" panose="020F0502020204030204" pitchFamily="34" charset="0"/>
              <a:cs typeface="Calibri" panose="020F0502020204030204" pitchFamily="34" charset="0"/>
            </a:endParaRPr>
          </a:p>
        </p:txBody>
      </p:sp>
      <p:sp>
        <p:nvSpPr>
          <p:cNvPr id="4" name="ZoneTexte 3"/>
          <p:cNvSpPr txBox="1"/>
          <p:nvPr/>
        </p:nvSpPr>
        <p:spPr>
          <a:xfrm>
            <a:off x="539552" y="1405662"/>
            <a:ext cx="4104456" cy="1754326"/>
          </a:xfrm>
          <a:prstGeom prst="rect">
            <a:avLst/>
          </a:prstGeom>
          <a:noFill/>
        </p:spPr>
        <p:txBody>
          <a:bodyPr wrap="square" rtlCol="0">
            <a:spAutoFit/>
          </a:bodyPr>
          <a:lstStyle/>
          <a:p>
            <a:r>
              <a:rPr lang="fr-FR" dirty="0" smtClean="0"/>
              <a:t>Les personnes qui habitent à l’intérieur  de la ZFE, qui ne disposent pas d’un garage ou d’une possibilité de stationnement privé et qui voudraient stationner sur les voies publiques ne pourront plus le faire à l’année.</a:t>
            </a:r>
            <a:endParaRPr lang="fr-FR" dirty="0"/>
          </a:p>
        </p:txBody>
      </p:sp>
      <p:sp>
        <p:nvSpPr>
          <p:cNvPr id="6" name="ZoneTexte 5"/>
          <p:cNvSpPr txBox="1"/>
          <p:nvPr/>
        </p:nvSpPr>
        <p:spPr>
          <a:xfrm>
            <a:off x="539552" y="3298488"/>
            <a:ext cx="3456384" cy="1754326"/>
          </a:xfrm>
          <a:prstGeom prst="rect">
            <a:avLst/>
          </a:prstGeom>
          <a:noFill/>
        </p:spPr>
        <p:txBody>
          <a:bodyPr wrap="square" rtlCol="0">
            <a:spAutoFit/>
          </a:bodyPr>
          <a:lstStyle/>
          <a:p>
            <a:r>
              <a:rPr lang="fr-FR" dirty="0" smtClean="0"/>
              <a:t>Dès maintenant, les habitants du centre ville bénéficiant d’un stationnement résident (11€/mois) pour une vieille voiture n’ont plus leur abonnement renouvelé.</a:t>
            </a:r>
            <a:endParaRPr lang="fr-FR" dirty="0"/>
          </a:p>
        </p:txBody>
      </p:sp>
      <p:sp>
        <p:nvSpPr>
          <p:cNvPr id="7" name="ZoneTexte 6"/>
          <p:cNvSpPr txBox="1"/>
          <p:nvPr/>
        </p:nvSpPr>
        <p:spPr>
          <a:xfrm rot="21086505">
            <a:off x="4932040" y="2144326"/>
            <a:ext cx="3384375" cy="1754326"/>
          </a:xfrm>
          <a:prstGeom prst="rect">
            <a:avLst/>
          </a:prstGeom>
          <a:solidFill>
            <a:srgbClr val="FF0000"/>
          </a:solidFill>
        </p:spPr>
        <p:txBody>
          <a:bodyPr wrap="square" rtlCol="0">
            <a:spAutoFit/>
          </a:bodyPr>
          <a:lstStyle/>
          <a:p>
            <a:r>
              <a:rPr lang="fr-FR" b="1" dirty="0" smtClean="0">
                <a:solidFill>
                  <a:schemeClr val="bg1"/>
                </a:solidFill>
              </a:rPr>
              <a:t>C’est seulement à raison de 52 jours par an (1 fois par semaine) que les habitants habitant à l’intérieur ou à l’extérieur de la ZFE pourront stationner sur la voie publique.</a:t>
            </a:r>
            <a:endParaRPr lang="fr-FR" b="1" dirty="0">
              <a:solidFill>
                <a:schemeClr val="bg1"/>
              </a:solidFill>
            </a:endParaRPr>
          </a:p>
        </p:txBody>
      </p:sp>
      <p:sp>
        <p:nvSpPr>
          <p:cNvPr id="8" name="ZoneTexte 7"/>
          <p:cNvSpPr txBox="1"/>
          <p:nvPr/>
        </p:nvSpPr>
        <p:spPr>
          <a:xfrm>
            <a:off x="251520" y="5373216"/>
            <a:ext cx="8784976" cy="646331"/>
          </a:xfrm>
          <a:prstGeom prst="rect">
            <a:avLst/>
          </a:prstGeom>
          <a:solidFill>
            <a:srgbClr val="FF0000"/>
          </a:solidFill>
        </p:spPr>
        <p:txBody>
          <a:bodyPr wrap="square" rtlCol="0">
            <a:spAutoFit/>
          </a:bodyPr>
          <a:lstStyle/>
          <a:p>
            <a:r>
              <a:rPr lang="fr-FR" b="1" dirty="0" smtClean="0">
                <a:solidFill>
                  <a:schemeClr val="bg1"/>
                </a:solidFill>
              </a:rPr>
              <a:t>En 2024, en verbalisant les voitures </a:t>
            </a:r>
            <a:r>
              <a:rPr lang="fr-FR" b="1" dirty="0" err="1" smtClean="0">
                <a:solidFill>
                  <a:schemeClr val="bg1"/>
                </a:solidFill>
              </a:rPr>
              <a:t>crit’Air</a:t>
            </a:r>
            <a:r>
              <a:rPr lang="fr-FR" b="1" dirty="0" smtClean="0">
                <a:solidFill>
                  <a:schemeClr val="bg1"/>
                </a:solidFill>
              </a:rPr>
              <a:t> 3-4-5  stationnées sur la voie publique, des dizaines de milliers de personnes vont devoir louer une place de parking privé !</a:t>
            </a:r>
            <a:endParaRPr lang="fr-FR" b="1" dirty="0">
              <a:solidFill>
                <a:schemeClr val="bg1"/>
              </a:solidFill>
            </a:endParaRPr>
          </a:p>
        </p:txBody>
      </p:sp>
    </p:spTree>
    <p:extLst>
      <p:ext uri="{BB962C8B-B14F-4D97-AF65-F5344CB8AC3E}">
        <p14:creationId xmlns:p14="http://schemas.microsoft.com/office/powerpoint/2010/main" val="1361292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pb31_000\Dropbox\Mon PC (BUREAU)\Desktop\ZFE\Images\illustration_parking_rel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33455"/>
            <a:ext cx="8280920" cy="4934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0020" y="1133455"/>
            <a:ext cx="4175956" cy="2031325"/>
          </a:xfrm>
          <a:prstGeom prst="rect">
            <a:avLst/>
          </a:prstGeom>
          <a:solidFill>
            <a:schemeClr val="accent1"/>
          </a:solidFill>
        </p:spPr>
        <p:txBody>
          <a:bodyPr wrap="square">
            <a:spAutoFit/>
          </a:bodyPr>
          <a:lstStyle/>
          <a:p>
            <a:r>
              <a:rPr lang="fr-FR" b="1" dirty="0" smtClean="0">
                <a:solidFill>
                  <a:schemeClr val="bg1"/>
                </a:solidFill>
              </a:rPr>
              <a:t>Les </a:t>
            </a:r>
            <a:r>
              <a:rPr lang="fr-FR" b="1" dirty="0">
                <a:solidFill>
                  <a:schemeClr val="bg1"/>
                </a:solidFill>
              </a:rPr>
              <a:t>transports collectifs </a:t>
            </a:r>
            <a:r>
              <a:rPr lang="fr-FR" b="1" dirty="0" smtClean="0">
                <a:solidFill>
                  <a:schemeClr val="bg1"/>
                </a:solidFill>
              </a:rPr>
              <a:t>ne </a:t>
            </a:r>
            <a:r>
              <a:rPr lang="fr-FR" b="1" dirty="0">
                <a:solidFill>
                  <a:schemeClr val="bg1"/>
                </a:solidFill>
              </a:rPr>
              <a:t>sont pas au niveau</a:t>
            </a:r>
            <a:r>
              <a:rPr lang="fr-FR" dirty="0">
                <a:solidFill>
                  <a:schemeClr val="bg1"/>
                </a:solidFill>
              </a:rPr>
              <a:t> pour permettre à tous de les utiliser en permanence (territoires peu ou pas desservis, capacité insuffisante pour faire face à une augmentation importante d'usagers, commerces géographiquement mal implantés…).</a:t>
            </a:r>
          </a:p>
        </p:txBody>
      </p:sp>
      <p:sp>
        <p:nvSpPr>
          <p:cNvPr id="4" name="Espace réservé du numéro de diapositive 3"/>
          <p:cNvSpPr>
            <a:spLocks noGrp="1"/>
          </p:cNvSpPr>
          <p:nvPr>
            <p:ph type="sldNum" sz="quarter" idx="12"/>
          </p:nvPr>
        </p:nvSpPr>
        <p:spPr/>
        <p:txBody>
          <a:bodyPr/>
          <a:lstStyle/>
          <a:p>
            <a:fld id="{55865E14-2AEF-4403-A6CF-B6839A837029}" type="slidenum">
              <a:rPr lang="fr-FR" smtClean="0"/>
              <a:t>21</a:t>
            </a:fld>
            <a:endParaRPr lang="fr-FR"/>
          </a:p>
        </p:txBody>
      </p:sp>
      <p:sp>
        <p:nvSpPr>
          <p:cNvPr id="5" name="Titre 4"/>
          <p:cNvSpPr>
            <a:spLocks noGrp="1"/>
          </p:cNvSpPr>
          <p:nvPr>
            <p:ph type="title" idx="4294967295"/>
          </p:nvPr>
        </p:nvSpPr>
        <p:spPr>
          <a:xfrm>
            <a:off x="1979712" y="188640"/>
            <a:ext cx="5004048" cy="944815"/>
          </a:xfrm>
        </p:spPr>
        <p:txBody>
          <a:bodyPr/>
          <a:lstStyle/>
          <a:p>
            <a:pPr rtl="0" eaLnBrk="1" latinLnBrk="0" hangingPunct="1"/>
            <a:r>
              <a:rPr lang="fr-FR" sz="2800" b="1" kern="1200" dirty="0" smtClean="0">
                <a:solidFill>
                  <a:srgbClr val="000000"/>
                </a:solidFill>
                <a:effectLst/>
                <a:latin typeface="Calibri"/>
                <a:ea typeface="+mn-ea"/>
                <a:cs typeface="+mn-cs"/>
              </a:rPr>
              <a:t>LES TRANSPORTS EN COMMUN</a:t>
            </a:r>
            <a:endParaRPr lang="fr-FR" dirty="0" smtClean="0">
              <a:effectLst/>
            </a:endParaRPr>
          </a:p>
          <a:p>
            <a:endParaRPr lang="fr-FR" dirty="0"/>
          </a:p>
        </p:txBody>
      </p:sp>
    </p:spTree>
    <p:extLst>
      <p:ext uri="{BB962C8B-B14F-4D97-AF65-F5344CB8AC3E}">
        <p14:creationId xmlns:p14="http://schemas.microsoft.com/office/powerpoint/2010/main" val="3222604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971600"/>
            <a:ext cx="8064896" cy="523220"/>
          </a:xfrm>
          <a:prstGeom prst="rect">
            <a:avLst/>
          </a:prstGeom>
          <a:noFill/>
        </p:spPr>
        <p:txBody>
          <a:bodyPr wrap="square" rtlCol="0">
            <a:spAutoFit/>
          </a:bodyPr>
          <a:lstStyle/>
          <a:p>
            <a:r>
              <a:rPr lang="fr-FR" sz="2800" b="1" dirty="0" smtClean="0"/>
              <a:t>LES SOLUTIONS EXISTENT MAIS SUR LE LONG TERME</a:t>
            </a:r>
            <a:endParaRPr lang="fr-FR" sz="2800" b="1" dirty="0"/>
          </a:p>
        </p:txBody>
      </p:sp>
      <p:sp>
        <p:nvSpPr>
          <p:cNvPr id="3" name="Rectangle 2"/>
          <p:cNvSpPr/>
          <p:nvPr/>
        </p:nvSpPr>
        <p:spPr>
          <a:xfrm>
            <a:off x="827584" y="1196752"/>
            <a:ext cx="4860032" cy="3416320"/>
          </a:xfrm>
          <a:prstGeom prst="rect">
            <a:avLst/>
          </a:prstGeom>
        </p:spPr>
        <p:txBody>
          <a:bodyPr wrap="square">
            <a:spAutoFit/>
          </a:bodyPr>
          <a:lstStyle/>
          <a:p>
            <a:r>
              <a:rPr lang="fr-FR" b="1" dirty="0"/>
              <a:t>La copie sur la ZFE doit être revue ! </a:t>
            </a:r>
            <a:endParaRPr lang="fr-FR" b="1" dirty="0" smtClean="0"/>
          </a:p>
          <a:p>
            <a:r>
              <a:rPr lang="fr-FR" dirty="0" smtClean="0"/>
              <a:t>Il </a:t>
            </a:r>
            <a:r>
              <a:rPr lang="fr-FR" dirty="0"/>
              <a:t>faut un </a:t>
            </a:r>
            <a:r>
              <a:rPr lang="fr-FR" b="1" dirty="0"/>
              <a:t>plan Marshall des transports </a:t>
            </a:r>
            <a:r>
              <a:rPr lang="fr-FR" dirty="0"/>
              <a:t>et mettre en place des </a:t>
            </a:r>
            <a:r>
              <a:rPr lang="fr-FR" b="1" dirty="0"/>
              <a:t>aides à la conversion pour tous</a:t>
            </a:r>
            <a:r>
              <a:rPr lang="fr-FR" dirty="0"/>
              <a:t>, et à un niveau bien supérieur de ce qui est proposé aujourd’hui. </a:t>
            </a:r>
            <a:endParaRPr lang="fr-FR" dirty="0" smtClean="0"/>
          </a:p>
          <a:p>
            <a:endParaRPr lang="fr-FR" dirty="0"/>
          </a:p>
          <a:p>
            <a:r>
              <a:rPr lang="fr-FR" dirty="0" smtClean="0"/>
              <a:t>Sans </a:t>
            </a:r>
            <a:r>
              <a:rPr lang="fr-FR" dirty="0"/>
              <a:t>ces mesures </a:t>
            </a:r>
            <a:r>
              <a:rPr lang="fr-FR" b="1" dirty="0"/>
              <a:t>cette opération dite « écologique », mais pas socialement acceptable, va se transformer en une privation du droit de se déplacer et de circuler pour les populations modestes de Toulouse et de sa périphérie.</a:t>
            </a:r>
            <a:r>
              <a:rPr lang="fr-FR" dirty="0"/>
              <a:t>  </a:t>
            </a:r>
          </a:p>
        </p:txBody>
      </p:sp>
      <p:sp>
        <p:nvSpPr>
          <p:cNvPr id="5" name="Espace réservé du numéro de diapositive 4"/>
          <p:cNvSpPr>
            <a:spLocks noGrp="1"/>
          </p:cNvSpPr>
          <p:nvPr>
            <p:ph type="sldNum" sz="quarter" idx="12"/>
          </p:nvPr>
        </p:nvSpPr>
        <p:spPr/>
        <p:txBody>
          <a:bodyPr/>
          <a:lstStyle/>
          <a:p>
            <a:fld id="{55865E14-2AEF-4403-A6CF-B6839A837029}" type="slidenum">
              <a:rPr lang="fr-FR" smtClean="0"/>
              <a:t>22</a:t>
            </a:fld>
            <a:endParaRPr lang="fr-FR"/>
          </a:p>
        </p:txBody>
      </p:sp>
      <p:sp>
        <p:nvSpPr>
          <p:cNvPr id="6" name="Titre 5"/>
          <p:cNvSpPr>
            <a:spLocks noGrp="1"/>
          </p:cNvSpPr>
          <p:nvPr>
            <p:ph type="title" idx="4294967295"/>
          </p:nvPr>
        </p:nvSpPr>
        <p:spPr>
          <a:xfrm>
            <a:off x="395536" y="260648"/>
            <a:ext cx="8972697" cy="778098"/>
          </a:xfrm>
        </p:spPr>
        <p:txBody>
          <a:bodyPr>
            <a:normAutofit/>
          </a:bodyPr>
          <a:lstStyle/>
          <a:p>
            <a:pPr rtl="0" eaLnBrk="1" latinLnBrk="0" hangingPunct="1"/>
            <a:r>
              <a:rPr lang="fr-FR" sz="2800" b="1" kern="1200" dirty="0" smtClean="0">
                <a:solidFill>
                  <a:schemeClr val="tx1"/>
                </a:solidFill>
                <a:effectLst/>
              </a:rPr>
              <a:t>LES SOLUTIONS EXISTENT MAIS SUR LE LONG TERME</a:t>
            </a:r>
            <a:endParaRPr lang="fr-FR" sz="2800" dirty="0" smtClean="0">
              <a:effectLst/>
            </a:endParaRPr>
          </a:p>
          <a:p>
            <a:endParaRPr lang="fr-FR" sz="2800" dirty="0"/>
          </a:p>
        </p:txBody>
      </p:sp>
      <p:sp>
        <p:nvSpPr>
          <p:cNvPr id="7" name="ZoneTexte 6"/>
          <p:cNvSpPr txBox="1"/>
          <p:nvPr/>
        </p:nvSpPr>
        <p:spPr>
          <a:xfrm rot="21122100">
            <a:off x="5738597" y="4342259"/>
            <a:ext cx="2693236" cy="1477328"/>
          </a:xfrm>
          <a:prstGeom prst="rect">
            <a:avLst/>
          </a:prstGeom>
          <a:solidFill>
            <a:srgbClr val="FF0000"/>
          </a:solidFill>
          <a:scene3d>
            <a:camera prst="orthographicFront"/>
            <a:lightRig rig="threePt" dir="t"/>
          </a:scene3d>
          <a:sp3d prstMaterial="plastic">
            <a:bevelT w="165100" prst="coolSlant"/>
          </a:sp3d>
        </p:spPr>
        <p:txBody>
          <a:bodyPr wrap="square" rtlCol="0">
            <a:spAutoFit/>
          </a:bodyPr>
          <a:lstStyle/>
          <a:p>
            <a:pPr algn="ctr"/>
            <a:r>
              <a:rPr lang="fr-FR" b="1" dirty="0">
                <a:solidFill>
                  <a:schemeClr val="bg1"/>
                </a:solidFill>
              </a:rPr>
              <a:t>La ZFE ne doit priver personne de circuler librement et </a:t>
            </a:r>
            <a:r>
              <a:rPr lang="fr-FR" b="1" dirty="0" smtClean="0">
                <a:solidFill>
                  <a:schemeClr val="bg1"/>
                </a:solidFill>
              </a:rPr>
              <a:t>facilement en fonction de ses moyens.</a:t>
            </a:r>
            <a:endParaRPr lang="fr-FR" b="1" dirty="0">
              <a:solidFill>
                <a:schemeClr val="bg1"/>
              </a:solidFill>
            </a:endParaRPr>
          </a:p>
        </p:txBody>
      </p:sp>
    </p:spTree>
    <p:extLst>
      <p:ext uri="{BB962C8B-B14F-4D97-AF65-F5344CB8AC3E}">
        <p14:creationId xmlns:p14="http://schemas.microsoft.com/office/powerpoint/2010/main" val="1766256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5865E14-2AEF-4403-A6CF-B6839A837029}" type="slidenum">
              <a:rPr lang="fr-FR" smtClean="0"/>
              <a:t>23</a:t>
            </a:fld>
            <a:endParaRPr lang="fr-FR"/>
          </a:p>
        </p:txBody>
      </p:sp>
      <p:sp>
        <p:nvSpPr>
          <p:cNvPr id="2" name="Rectangle 1"/>
          <p:cNvSpPr/>
          <p:nvPr/>
        </p:nvSpPr>
        <p:spPr>
          <a:xfrm>
            <a:off x="440256" y="692696"/>
            <a:ext cx="4572000" cy="5816977"/>
          </a:xfrm>
          <a:prstGeom prst="rect">
            <a:avLst/>
          </a:prstGeom>
        </p:spPr>
        <p:txBody>
          <a:bodyPr>
            <a:spAutoFit/>
          </a:bodyPr>
          <a:lstStyle/>
          <a:p>
            <a:pPr algn="just"/>
            <a:r>
              <a:rPr lang="fr-FR" sz="2800" b="1" dirty="0"/>
              <a:t>TOULOUSE METROPOLE  n’a pas impliqué l’ensemble des acteurs concernés</a:t>
            </a:r>
            <a:r>
              <a:rPr lang="fr-FR" dirty="0"/>
              <a:t>, notamment ceux habitant </a:t>
            </a:r>
            <a:r>
              <a:rPr lang="fr-FR" dirty="0" smtClean="0"/>
              <a:t>les </a:t>
            </a:r>
            <a:r>
              <a:rPr lang="fr-FR" dirty="0"/>
              <a:t>quartiers populaires toulousains et ceux résidant en dehors de son périmètre. </a:t>
            </a:r>
            <a:r>
              <a:rPr lang="fr-FR" b="1" dirty="0"/>
              <a:t>Les personnes en situation de précarité et celles qui habitent dans des territoires périphériques à la ZFE ont </a:t>
            </a:r>
            <a:r>
              <a:rPr lang="fr-FR" b="1" dirty="0" smtClean="0"/>
              <a:t>  </a:t>
            </a:r>
            <a:r>
              <a:rPr lang="fr-FR" b="1" dirty="0"/>
              <a:t>été </a:t>
            </a:r>
            <a:r>
              <a:rPr lang="fr-FR" b="1" dirty="0" smtClean="0"/>
              <a:t> peu </a:t>
            </a:r>
            <a:r>
              <a:rPr lang="fr-FR" b="1" dirty="0"/>
              <a:t>associées aux processus de concertation, alors qu’elles comptent parmi les populations les plus impactées par le dispositif </a:t>
            </a:r>
            <a:r>
              <a:rPr lang="fr-FR" dirty="0"/>
              <a:t>au regard du fait qu’elles possèdent plus fréquemment des véhicules polluants. </a:t>
            </a:r>
            <a:endParaRPr lang="fr-FR" dirty="0" smtClean="0"/>
          </a:p>
          <a:p>
            <a:pPr algn="just"/>
            <a:r>
              <a:rPr lang="fr-FR" dirty="0" smtClean="0">
                <a:solidFill>
                  <a:schemeClr val="bg1"/>
                </a:solidFill>
              </a:rPr>
              <a:t>Dans </a:t>
            </a:r>
            <a:r>
              <a:rPr lang="fr-FR" dirty="0">
                <a:solidFill>
                  <a:schemeClr val="bg1"/>
                </a:solidFill>
              </a:rPr>
              <a:t>les communes rurales et périurbaines, où la dépendance automobile est importante, le parc automobile est </a:t>
            </a:r>
            <a:r>
              <a:rPr lang="fr-FR" dirty="0" smtClean="0">
                <a:solidFill>
                  <a:schemeClr val="bg1"/>
                </a:solidFill>
              </a:rPr>
              <a:t>également et le </a:t>
            </a:r>
            <a:r>
              <a:rPr lang="fr-FR" dirty="0">
                <a:solidFill>
                  <a:schemeClr val="bg1"/>
                </a:solidFill>
              </a:rPr>
              <a:t>plus souvent composé de </a:t>
            </a:r>
            <a:r>
              <a:rPr lang="fr-FR" dirty="0" smtClean="0">
                <a:solidFill>
                  <a:schemeClr val="bg1"/>
                </a:solidFill>
              </a:rPr>
              <a:t>vieux véhicules.</a:t>
            </a:r>
            <a:endParaRPr lang="fr-FR" dirty="0">
              <a:solidFill>
                <a:schemeClr val="bg1"/>
              </a:solidFill>
            </a:endParaRPr>
          </a:p>
        </p:txBody>
      </p:sp>
      <p:sp>
        <p:nvSpPr>
          <p:cNvPr id="7" name="ZoneTexte 6"/>
          <p:cNvSpPr txBox="1"/>
          <p:nvPr/>
        </p:nvSpPr>
        <p:spPr>
          <a:xfrm rot="21122100">
            <a:off x="5429046" y="4644457"/>
            <a:ext cx="2607403" cy="1754326"/>
          </a:xfrm>
          <a:prstGeom prst="rect">
            <a:avLst/>
          </a:prstGeom>
          <a:solidFill>
            <a:srgbClr val="FF0000"/>
          </a:solidFill>
          <a:scene3d>
            <a:camera prst="orthographicFront"/>
            <a:lightRig rig="threePt" dir="t"/>
          </a:scene3d>
          <a:sp3d prstMaterial="plastic">
            <a:bevelT w="165100" prst="coolSlant"/>
          </a:sp3d>
        </p:spPr>
        <p:txBody>
          <a:bodyPr wrap="square" rtlCol="0">
            <a:spAutoFit/>
          </a:bodyPr>
          <a:lstStyle/>
          <a:p>
            <a:pPr algn="ctr"/>
            <a:r>
              <a:rPr lang="fr-FR" b="1" dirty="0">
                <a:solidFill>
                  <a:schemeClr val="bg1"/>
                </a:solidFill>
              </a:rPr>
              <a:t>Il faut évaluer ensemble</a:t>
            </a:r>
          </a:p>
          <a:p>
            <a:pPr algn="ctr"/>
            <a:r>
              <a:rPr lang="fr-FR" b="1" dirty="0">
                <a:solidFill>
                  <a:schemeClr val="bg1"/>
                </a:solidFill>
              </a:rPr>
              <a:t> la pertinence de la ZFE </a:t>
            </a:r>
          </a:p>
          <a:p>
            <a:pPr algn="ctr"/>
            <a:r>
              <a:rPr lang="fr-FR" b="1" dirty="0">
                <a:solidFill>
                  <a:schemeClr val="bg1"/>
                </a:solidFill>
              </a:rPr>
              <a:t>en fonction de critères environnementaux, </a:t>
            </a:r>
          </a:p>
          <a:p>
            <a:pPr algn="ctr"/>
            <a:r>
              <a:rPr lang="fr-FR" b="1" dirty="0">
                <a:solidFill>
                  <a:schemeClr val="bg1"/>
                </a:solidFill>
              </a:rPr>
              <a:t>mais aussi sociaux </a:t>
            </a:r>
          </a:p>
          <a:p>
            <a:pPr algn="ctr"/>
            <a:r>
              <a:rPr lang="fr-FR" b="1" dirty="0">
                <a:solidFill>
                  <a:schemeClr val="bg1"/>
                </a:solidFill>
              </a:rPr>
              <a:t>et économiques.</a:t>
            </a:r>
          </a:p>
        </p:txBody>
      </p:sp>
      <p:sp>
        <p:nvSpPr>
          <p:cNvPr id="3" name="ZoneTexte 2"/>
          <p:cNvSpPr txBox="1"/>
          <p:nvPr/>
        </p:nvSpPr>
        <p:spPr>
          <a:xfrm>
            <a:off x="5451110" y="3591600"/>
            <a:ext cx="3168352" cy="923330"/>
          </a:xfrm>
          <a:prstGeom prst="rect">
            <a:avLst/>
          </a:prstGeom>
          <a:noFill/>
        </p:spPr>
        <p:txBody>
          <a:bodyPr wrap="square" rtlCol="0">
            <a:spAutoFit/>
          </a:bodyPr>
          <a:lstStyle/>
          <a:p>
            <a:r>
              <a:rPr lang="fr-FR" b="1" dirty="0" smtClean="0"/>
              <a:t>Enquête d’utilité publique</a:t>
            </a:r>
          </a:p>
          <a:p>
            <a:r>
              <a:rPr lang="fr-FR" b="1" dirty="0" smtClean="0"/>
              <a:t>7juin 2021-5 juillet 2021</a:t>
            </a:r>
          </a:p>
          <a:p>
            <a:r>
              <a:rPr lang="fr-FR" dirty="0" smtClean="0"/>
              <a:t>281 contributeurs</a:t>
            </a:r>
            <a:endParaRPr lang="fr-FR" dirty="0"/>
          </a:p>
        </p:txBody>
      </p:sp>
      <p:sp>
        <p:nvSpPr>
          <p:cNvPr id="8" name="ZoneTexte 7"/>
          <p:cNvSpPr txBox="1"/>
          <p:nvPr/>
        </p:nvSpPr>
        <p:spPr>
          <a:xfrm>
            <a:off x="5343098" y="452279"/>
            <a:ext cx="3384376" cy="3139321"/>
          </a:xfrm>
          <a:prstGeom prst="rect">
            <a:avLst/>
          </a:prstGeom>
          <a:noFill/>
        </p:spPr>
        <p:txBody>
          <a:bodyPr wrap="square" rtlCol="0">
            <a:spAutoFit/>
          </a:bodyPr>
          <a:lstStyle/>
          <a:p>
            <a:r>
              <a:rPr lang="fr-FR" b="1" dirty="0" smtClean="0"/>
              <a:t>Concertation volontaire </a:t>
            </a:r>
          </a:p>
          <a:p>
            <a:r>
              <a:rPr lang="fr-FR" b="1" dirty="0" smtClean="0"/>
              <a:t>« Qualité de l’air, on s’exprime »</a:t>
            </a:r>
          </a:p>
          <a:p>
            <a:r>
              <a:rPr lang="fr-FR" b="1" dirty="0" smtClean="0"/>
              <a:t>21 mars au 10 juillet 2019</a:t>
            </a:r>
          </a:p>
          <a:p>
            <a:pPr algn="just"/>
            <a:r>
              <a:rPr lang="fr-FR" dirty="0" smtClean="0"/>
              <a:t>« </a:t>
            </a:r>
            <a:r>
              <a:rPr lang="fr-FR" i="1" dirty="0" smtClean="0"/>
              <a:t>Les </a:t>
            </a:r>
            <a:r>
              <a:rPr lang="fr-FR" i="1" dirty="0"/>
              <a:t>riverains ont </a:t>
            </a:r>
            <a:r>
              <a:rPr lang="fr-FR" i="1" dirty="0" smtClean="0"/>
              <a:t>apprécié </a:t>
            </a:r>
            <a:r>
              <a:rPr lang="fr-FR" i="1" dirty="0"/>
              <a:t>de pouvoir être </a:t>
            </a:r>
            <a:r>
              <a:rPr lang="fr-FR" i="1" dirty="0" smtClean="0"/>
              <a:t>informés </a:t>
            </a:r>
            <a:r>
              <a:rPr lang="fr-FR" i="1" dirty="0"/>
              <a:t>de </a:t>
            </a:r>
            <a:r>
              <a:rPr lang="fr-FR" i="1" dirty="0" smtClean="0"/>
              <a:t>l’avancement </a:t>
            </a:r>
            <a:r>
              <a:rPr lang="fr-FR" i="1" dirty="0"/>
              <a:t>du projet de</a:t>
            </a:r>
          </a:p>
          <a:p>
            <a:pPr algn="just"/>
            <a:r>
              <a:rPr lang="fr-FR" i="1" dirty="0"/>
              <a:t>manière pédagogique et que le </a:t>
            </a:r>
            <a:r>
              <a:rPr lang="fr-FR" i="1" dirty="0" smtClean="0"/>
              <a:t>dispositif </a:t>
            </a:r>
            <a:r>
              <a:rPr lang="fr-FR" i="1" dirty="0"/>
              <a:t>mis en </a:t>
            </a:r>
            <a:r>
              <a:rPr lang="fr-FR" i="1" dirty="0" smtClean="0"/>
              <a:t>pla</a:t>
            </a:r>
            <a:r>
              <a:rPr lang="fr-FR" i="1" dirty="0"/>
              <a:t>c</a:t>
            </a:r>
            <a:r>
              <a:rPr lang="fr-FR" i="1" dirty="0" smtClean="0"/>
              <a:t>e </a:t>
            </a:r>
            <a:r>
              <a:rPr lang="fr-FR" i="1" dirty="0"/>
              <a:t>ait </a:t>
            </a:r>
            <a:r>
              <a:rPr lang="fr-FR" b="1" i="1" dirty="0"/>
              <a:t>permis de les toucher dans leur</a:t>
            </a:r>
          </a:p>
          <a:p>
            <a:pPr algn="just"/>
            <a:r>
              <a:rPr lang="fr-FR" b="1" i="1" dirty="0"/>
              <a:t>environnement </a:t>
            </a:r>
            <a:r>
              <a:rPr lang="fr-FR" b="1" i="1" dirty="0" smtClean="0"/>
              <a:t>quotidien.</a:t>
            </a:r>
            <a:r>
              <a:rPr lang="fr-FR" b="1" dirty="0" smtClean="0"/>
              <a:t> » </a:t>
            </a:r>
          </a:p>
          <a:p>
            <a:pPr algn="just"/>
            <a:r>
              <a:rPr lang="fr-FR" sz="1200" dirty="0" smtClean="0"/>
              <a:t>Plan Climat- Toulouse métropole</a:t>
            </a:r>
            <a:endParaRPr lang="fr-FR" sz="1200" dirty="0"/>
          </a:p>
        </p:txBody>
      </p:sp>
    </p:spTree>
    <p:extLst>
      <p:ext uri="{BB962C8B-B14F-4D97-AF65-F5344CB8AC3E}">
        <p14:creationId xmlns:p14="http://schemas.microsoft.com/office/powerpoint/2010/main" val="2336253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838" y="1513582"/>
            <a:ext cx="2880320" cy="1477328"/>
          </a:xfrm>
          <a:prstGeom prst="rect">
            <a:avLst/>
          </a:prstGeom>
        </p:spPr>
        <p:txBody>
          <a:bodyPr wrap="square">
            <a:spAutoFit/>
          </a:bodyPr>
          <a:lstStyle/>
          <a:p>
            <a:pPr algn="just"/>
            <a:r>
              <a:rPr lang="fr-FR" b="1" dirty="0" smtClean="0"/>
              <a:t>Une </a:t>
            </a:r>
            <a:r>
              <a:rPr lang="fr-FR" b="1" dirty="0"/>
              <a:t>consultation grand public </a:t>
            </a:r>
            <a:r>
              <a:rPr lang="fr-FR" dirty="0"/>
              <a:t>est </a:t>
            </a:r>
            <a:r>
              <a:rPr lang="fr-FR" dirty="0" smtClean="0"/>
              <a:t>en </a:t>
            </a:r>
            <a:r>
              <a:rPr lang="fr-FR" dirty="0"/>
              <a:t>cours </a:t>
            </a:r>
            <a:r>
              <a:rPr lang="fr-FR" b="1" dirty="0"/>
              <a:t>à Bordeaux </a:t>
            </a:r>
            <a:r>
              <a:rPr lang="fr-FR" dirty="0" smtClean="0"/>
              <a:t>Métropole; </a:t>
            </a:r>
            <a:r>
              <a:rPr lang="fr-FR" dirty="0"/>
              <a:t>mais la ZFE ne devrait pas aboutir avant minimum 2024.</a:t>
            </a:r>
          </a:p>
        </p:txBody>
      </p:sp>
      <p:sp>
        <p:nvSpPr>
          <p:cNvPr id="4" name="ZoneTexte 3"/>
          <p:cNvSpPr txBox="1"/>
          <p:nvPr/>
        </p:nvSpPr>
        <p:spPr>
          <a:xfrm>
            <a:off x="4427984" y="836712"/>
            <a:ext cx="3312368" cy="646331"/>
          </a:xfrm>
          <a:prstGeom prst="rect">
            <a:avLst/>
          </a:prstGeom>
          <a:noFill/>
        </p:spPr>
        <p:txBody>
          <a:bodyPr wrap="square" rtlCol="0">
            <a:spAutoFit/>
          </a:bodyPr>
          <a:lstStyle/>
          <a:p>
            <a:pPr algn="r"/>
            <a:r>
              <a:rPr lang="fr-FR" b="1" i="1" dirty="0" smtClean="0"/>
              <a:t>Chaque agglomération semble adopter son propre rythme.</a:t>
            </a:r>
            <a:endParaRPr lang="fr-FR" b="1" i="1" dirty="0"/>
          </a:p>
        </p:txBody>
      </p:sp>
      <p:sp>
        <p:nvSpPr>
          <p:cNvPr id="5" name="Rectangle 4"/>
          <p:cNvSpPr/>
          <p:nvPr/>
        </p:nvSpPr>
        <p:spPr>
          <a:xfrm>
            <a:off x="3904055" y="1483043"/>
            <a:ext cx="4572000" cy="3693319"/>
          </a:xfrm>
          <a:prstGeom prst="rect">
            <a:avLst/>
          </a:prstGeom>
        </p:spPr>
        <p:txBody>
          <a:bodyPr>
            <a:spAutoFit/>
          </a:bodyPr>
          <a:lstStyle/>
          <a:p>
            <a:r>
              <a:rPr lang="fr-FR" b="1" dirty="0" smtClean="0"/>
              <a:t>Lyon</a:t>
            </a:r>
          </a:p>
          <a:p>
            <a:pPr algn="just"/>
            <a:r>
              <a:rPr lang="fr-FR" dirty="0"/>
              <a:t>L</a:t>
            </a:r>
            <a:r>
              <a:rPr lang="fr-FR" dirty="0" smtClean="0"/>
              <a:t>a 1ère étape de cette mise en place a débuté avec l'interdiction des voitures </a:t>
            </a:r>
            <a:r>
              <a:rPr lang="fr-FR" dirty="0" err="1" smtClean="0"/>
              <a:t>Crit'Air</a:t>
            </a:r>
            <a:r>
              <a:rPr lang="fr-FR" dirty="0" smtClean="0"/>
              <a:t> 5. Cette interdiction est pédagogique jusqu'au 1er janvier 2023. Elle devient obligatoire à cette date.</a:t>
            </a:r>
          </a:p>
          <a:p>
            <a:pPr algn="just"/>
            <a:r>
              <a:rPr lang="fr-FR" dirty="0" smtClean="0"/>
              <a:t>2e étape : le 1er janvier 2024, les véhicules </a:t>
            </a:r>
            <a:r>
              <a:rPr lang="fr-FR" dirty="0" err="1" smtClean="0"/>
              <a:t>Crit'Air</a:t>
            </a:r>
            <a:r>
              <a:rPr lang="fr-FR" dirty="0" smtClean="0"/>
              <a:t> 4 ne devraient plus pouvoir circuler dans la ZFE.</a:t>
            </a:r>
          </a:p>
          <a:p>
            <a:pPr algn="just"/>
            <a:r>
              <a:rPr lang="fr-FR" dirty="0" smtClean="0"/>
              <a:t>3e étape : le 1er janvier 2025, ce sera au tour des </a:t>
            </a:r>
            <a:r>
              <a:rPr lang="fr-FR" dirty="0" err="1" smtClean="0"/>
              <a:t>Crit'Air</a:t>
            </a:r>
            <a:r>
              <a:rPr lang="fr-FR" dirty="0" smtClean="0"/>
              <a:t> 3 d'être exclus</a:t>
            </a:r>
          </a:p>
          <a:p>
            <a:pPr algn="just"/>
            <a:r>
              <a:rPr lang="fr-FR" dirty="0" smtClean="0"/>
              <a:t>4e étape : le 1er janvier 2028, interdiction de circulation pour les </a:t>
            </a:r>
            <a:r>
              <a:rPr lang="fr-FR" dirty="0" err="1" smtClean="0"/>
              <a:t>Crit'Air</a:t>
            </a:r>
            <a:r>
              <a:rPr lang="fr-FR" dirty="0" smtClean="0"/>
              <a:t> 2.</a:t>
            </a:r>
            <a:endParaRPr lang="fr-FR" dirty="0"/>
          </a:p>
        </p:txBody>
      </p:sp>
      <p:sp>
        <p:nvSpPr>
          <p:cNvPr id="6" name="Rectangle 5"/>
          <p:cNvSpPr/>
          <p:nvPr/>
        </p:nvSpPr>
        <p:spPr>
          <a:xfrm>
            <a:off x="258629" y="3451358"/>
            <a:ext cx="3024336" cy="1200329"/>
          </a:xfrm>
          <a:prstGeom prst="rect">
            <a:avLst/>
          </a:prstGeom>
        </p:spPr>
        <p:txBody>
          <a:bodyPr wrap="square">
            <a:spAutoFit/>
          </a:bodyPr>
          <a:lstStyle/>
          <a:p>
            <a:pPr algn="just"/>
            <a:r>
              <a:rPr lang="fr-FR" b="1" dirty="0" smtClean="0"/>
              <a:t>Perpignan</a:t>
            </a:r>
            <a:r>
              <a:rPr lang="fr-FR" dirty="0" smtClean="0"/>
              <a:t> renonce à interdire les </a:t>
            </a:r>
            <a:r>
              <a:rPr lang="fr-FR" dirty="0" err="1" smtClean="0"/>
              <a:t>Crit’Air</a:t>
            </a:r>
            <a:r>
              <a:rPr lang="fr-FR" dirty="0" smtClean="0"/>
              <a:t> 3, </a:t>
            </a:r>
            <a:r>
              <a:rPr lang="fr-FR" b="1" dirty="0" smtClean="0"/>
              <a:t>Reims</a:t>
            </a:r>
            <a:r>
              <a:rPr lang="fr-FR" dirty="0" smtClean="0"/>
              <a:t> ne s’y résout qu’en cas de pic de pollution.</a:t>
            </a:r>
            <a:endParaRPr lang="fr-FR" dirty="0"/>
          </a:p>
        </p:txBody>
      </p:sp>
      <p:sp>
        <p:nvSpPr>
          <p:cNvPr id="7" name="Rectangle 6"/>
          <p:cNvSpPr/>
          <p:nvPr/>
        </p:nvSpPr>
        <p:spPr>
          <a:xfrm>
            <a:off x="330637" y="5021020"/>
            <a:ext cx="2952328" cy="1754326"/>
          </a:xfrm>
          <a:prstGeom prst="rect">
            <a:avLst/>
          </a:prstGeom>
        </p:spPr>
        <p:txBody>
          <a:bodyPr wrap="square">
            <a:spAutoFit/>
          </a:bodyPr>
          <a:lstStyle/>
          <a:p>
            <a:pPr algn="just"/>
            <a:r>
              <a:rPr lang="fr-FR" dirty="0" smtClean="0">
                <a:solidFill>
                  <a:schemeClr val="bg1"/>
                </a:solidFill>
              </a:rPr>
              <a:t>Pour l’instant, aucune ZFE-m n’est présente en Loire Atlantique, mais devrait être créée sur le territoire de </a:t>
            </a:r>
            <a:r>
              <a:rPr lang="fr-FR" b="1" dirty="0" smtClean="0">
                <a:solidFill>
                  <a:schemeClr val="bg1"/>
                </a:solidFill>
              </a:rPr>
              <a:t>Nantes métropole </a:t>
            </a:r>
            <a:r>
              <a:rPr lang="fr-FR" dirty="0" smtClean="0">
                <a:solidFill>
                  <a:schemeClr val="bg1"/>
                </a:solidFill>
              </a:rPr>
              <a:t>et de la </a:t>
            </a:r>
            <a:r>
              <a:rPr lang="fr-FR" dirty="0" err="1" smtClean="0">
                <a:solidFill>
                  <a:schemeClr val="bg1"/>
                </a:solidFill>
              </a:rPr>
              <a:t>Carene</a:t>
            </a:r>
            <a:r>
              <a:rPr lang="fr-FR" dirty="0" smtClean="0">
                <a:solidFill>
                  <a:schemeClr val="bg1"/>
                </a:solidFill>
              </a:rPr>
              <a:t> d’ici 2025.</a:t>
            </a:r>
            <a:endParaRPr lang="fr-FR" dirty="0">
              <a:solidFill>
                <a:schemeClr val="bg1"/>
              </a:solidFill>
            </a:endParaRPr>
          </a:p>
        </p:txBody>
      </p:sp>
      <p:sp>
        <p:nvSpPr>
          <p:cNvPr id="8" name="Espace réservé du numéro de diapositive 7"/>
          <p:cNvSpPr>
            <a:spLocks noGrp="1"/>
          </p:cNvSpPr>
          <p:nvPr>
            <p:ph type="sldNum" sz="quarter" idx="12"/>
          </p:nvPr>
        </p:nvSpPr>
        <p:spPr/>
        <p:txBody>
          <a:bodyPr/>
          <a:lstStyle/>
          <a:p>
            <a:fld id="{55865E14-2AEF-4403-A6CF-B6839A837029}" type="slidenum">
              <a:rPr lang="fr-FR" smtClean="0"/>
              <a:t>24</a:t>
            </a:fld>
            <a:endParaRPr lang="fr-FR" dirty="0"/>
          </a:p>
        </p:txBody>
      </p:sp>
      <p:sp>
        <p:nvSpPr>
          <p:cNvPr id="9" name="Titre 8"/>
          <p:cNvSpPr>
            <a:spLocks noGrp="1"/>
          </p:cNvSpPr>
          <p:nvPr>
            <p:ph type="title" idx="4294967295"/>
          </p:nvPr>
        </p:nvSpPr>
        <p:spPr>
          <a:xfrm>
            <a:off x="961770" y="265212"/>
            <a:ext cx="8229600" cy="1143000"/>
          </a:xfrm>
        </p:spPr>
        <p:txBody>
          <a:bodyPr/>
          <a:lstStyle/>
          <a:p>
            <a:pPr rtl="0" eaLnBrk="1" latinLnBrk="0" hangingPunct="1"/>
            <a:r>
              <a:rPr lang="fr-FR" sz="2800" b="1" kern="1200" dirty="0" smtClean="0">
                <a:solidFill>
                  <a:srgbClr val="000000"/>
                </a:solidFill>
                <a:effectLst/>
                <a:latin typeface="Calibri"/>
                <a:ea typeface="+mn-ea"/>
                <a:cs typeface="+mn-cs"/>
              </a:rPr>
              <a:t>ET AILLEURS COMMENT CELA SE PASSE-T-IL?</a:t>
            </a:r>
            <a:endParaRPr lang="fr-FR" dirty="0" smtClean="0">
              <a:effectLst/>
            </a:endParaRPr>
          </a:p>
          <a:p>
            <a:endParaRPr lang="fr-FR" dirty="0"/>
          </a:p>
        </p:txBody>
      </p:sp>
    </p:spTree>
    <p:extLst>
      <p:ext uri="{BB962C8B-B14F-4D97-AF65-F5344CB8AC3E}">
        <p14:creationId xmlns:p14="http://schemas.microsoft.com/office/powerpoint/2010/main" val="394558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pb31_000\Dropbox\Mon PC (BUREAU)\Desktop\ZFE\Images\I54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4310062"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402710" y="1196752"/>
            <a:ext cx="3473946" cy="4832092"/>
          </a:xfrm>
          <a:prstGeom prst="rect">
            <a:avLst/>
          </a:prstGeom>
          <a:noFill/>
        </p:spPr>
        <p:txBody>
          <a:bodyPr wrap="square" rtlCol="0">
            <a:spAutoFit/>
          </a:bodyPr>
          <a:lstStyle/>
          <a:p>
            <a:r>
              <a:rPr lang="fr-FR" sz="2800" b="1" dirty="0" smtClean="0"/>
              <a:t>A </a:t>
            </a:r>
            <a:r>
              <a:rPr lang="fr-FR" sz="2800" b="1" dirty="0" err="1" smtClean="0"/>
              <a:t>Toulouse,Colomiers</a:t>
            </a:r>
            <a:r>
              <a:rPr lang="fr-FR" sz="2800" b="1" dirty="0" smtClean="0"/>
              <a:t> et Tournefeuille </a:t>
            </a:r>
            <a:r>
              <a:rPr lang="fr-FR" sz="2800" b="1" dirty="0"/>
              <a:t>,</a:t>
            </a:r>
            <a:r>
              <a:rPr lang="fr-FR" sz="2800" b="1" dirty="0" smtClean="0"/>
              <a:t> mais aussi dans toute la région,</a:t>
            </a:r>
          </a:p>
          <a:p>
            <a:r>
              <a:rPr lang="fr-FR" sz="2800" b="1" dirty="0" smtClean="0"/>
              <a:t>il faut s’assurer que l’ensemble de la population bénéficiera de mesures efficaces pour cette transition vers la ZFE-M.</a:t>
            </a:r>
            <a:endParaRPr lang="fr-FR" sz="2800" b="1" dirty="0"/>
          </a:p>
        </p:txBody>
      </p:sp>
      <p:sp>
        <p:nvSpPr>
          <p:cNvPr id="3" name="Espace réservé du numéro de diapositive 2"/>
          <p:cNvSpPr>
            <a:spLocks noGrp="1"/>
          </p:cNvSpPr>
          <p:nvPr>
            <p:ph type="sldNum" sz="quarter" idx="12"/>
          </p:nvPr>
        </p:nvSpPr>
        <p:spPr/>
        <p:txBody>
          <a:bodyPr/>
          <a:lstStyle/>
          <a:p>
            <a:fld id="{55865E14-2AEF-4403-A6CF-B6839A837029}" type="slidenum">
              <a:rPr lang="fr-FR" smtClean="0"/>
              <a:t>25</a:t>
            </a:fld>
            <a:endParaRPr lang="fr-FR"/>
          </a:p>
        </p:txBody>
      </p:sp>
      <p:sp>
        <p:nvSpPr>
          <p:cNvPr id="4" name="Titre 3"/>
          <p:cNvSpPr>
            <a:spLocks noGrp="1"/>
          </p:cNvSpPr>
          <p:nvPr>
            <p:ph type="title" idx="4294967295"/>
          </p:nvPr>
        </p:nvSpPr>
        <p:spPr>
          <a:xfrm>
            <a:off x="3563888" y="0"/>
            <a:ext cx="2267744" cy="1143000"/>
          </a:xfrm>
        </p:spPr>
        <p:txBody>
          <a:bodyPr>
            <a:normAutofit/>
          </a:bodyPr>
          <a:lstStyle/>
          <a:p>
            <a:r>
              <a:rPr lang="fr-FR" sz="2800" b="1" dirty="0" smtClean="0"/>
              <a:t>QUE FAIRE?</a:t>
            </a:r>
            <a:endParaRPr lang="fr-FR" sz="2800" b="1" dirty="0"/>
          </a:p>
        </p:txBody>
      </p:sp>
    </p:spTree>
    <p:extLst>
      <p:ext uri="{BB962C8B-B14F-4D97-AF65-F5344CB8AC3E}">
        <p14:creationId xmlns:p14="http://schemas.microsoft.com/office/powerpoint/2010/main" val="1145248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26</a:t>
            </a:fld>
            <a:endParaRPr lang="fr-FR"/>
          </a:p>
        </p:txBody>
      </p:sp>
      <p:sp>
        <p:nvSpPr>
          <p:cNvPr id="3" name="Rectangle 2"/>
          <p:cNvSpPr/>
          <p:nvPr/>
        </p:nvSpPr>
        <p:spPr>
          <a:xfrm>
            <a:off x="251520" y="1225689"/>
            <a:ext cx="8640960" cy="5539978"/>
          </a:xfrm>
          <a:prstGeom prst="rect">
            <a:avLst/>
          </a:prstGeom>
        </p:spPr>
        <p:txBody>
          <a:bodyPr wrap="square">
            <a:spAutoFit/>
          </a:bodyPr>
          <a:lstStyle/>
          <a:p>
            <a:pPr algn="ctr"/>
            <a:r>
              <a:rPr lang="fr-FR" sz="1600" b="1" dirty="0"/>
              <a:t>Oui à une future Zone Faibles Emissions-mobilité environnementale et socialement respectable.</a:t>
            </a:r>
            <a:endParaRPr lang="fr-FR" sz="1600" dirty="0"/>
          </a:p>
          <a:p>
            <a:pPr algn="ctr"/>
            <a:r>
              <a:rPr lang="fr-FR" sz="1400" b="1" dirty="0"/>
              <a:t>Non à une « ZFE-m » </a:t>
            </a:r>
            <a:r>
              <a:rPr lang="fr-FR" sz="1400" b="1" dirty="0" smtClean="0"/>
              <a:t>toulousaine </a:t>
            </a:r>
            <a:r>
              <a:rPr lang="fr-FR" sz="1400" b="1" dirty="0"/>
              <a:t>liberticide, inégalitaire et discriminante.</a:t>
            </a:r>
            <a:endParaRPr lang="fr-FR" sz="1400" dirty="0"/>
          </a:p>
          <a:p>
            <a:pPr algn="just"/>
            <a:r>
              <a:rPr lang="fr-FR" sz="1200" dirty="0"/>
              <a:t> </a:t>
            </a:r>
          </a:p>
          <a:p>
            <a:pPr algn="just"/>
            <a:r>
              <a:rPr lang="fr-FR" sz="1200" dirty="0"/>
              <a:t>Nous demandons au préfet, à Monsieur </a:t>
            </a:r>
            <a:r>
              <a:rPr lang="fr-FR" sz="1200" dirty="0" err="1"/>
              <a:t>Moudenc</a:t>
            </a:r>
            <a:r>
              <a:rPr lang="fr-FR" sz="1200" dirty="0"/>
              <a:t>, président de Toulouse-métropole, et aux maires concernés de </a:t>
            </a:r>
            <a:r>
              <a:rPr lang="fr-FR" sz="1200" b="1" dirty="0"/>
              <a:t>surseoir à l’instauration d’une « ZFE-m » sur le territoire des communes de Toulouse, Colomiers et Tournefeuille,</a:t>
            </a:r>
            <a:r>
              <a:rPr lang="fr-FR" sz="1200" dirty="0"/>
              <a:t> tant que l’ensemble de la population ne bénéficiera pas de mesures satisfaisantes pour cette transition (aide financière à la hauteur des frais engagés pour changer de véhicule, offre de transport public efficace sur tout le territoire et au-delà, travaux pour protéger la santé des plus exposés à la pollution de l’air). </a:t>
            </a:r>
          </a:p>
          <a:p>
            <a:pPr algn="just"/>
            <a:r>
              <a:rPr lang="fr-FR" sz="1200" dirty="0"/>
              <a:t>D’autre part, nous devons évaluer ensemble la pertinence de la « ZFE-m » actuelle  en fonction de </a:t>
            </a:r>
            <a:r>
              <a:rPr lang="fr-FR" sz="1200" b="1" dirty="0"/>
              <a:t>critères environnementaux élargis</a:t>
            </a:r>
            <a:r>
              <a:rPr lang="fr-FR" sz="1200" dirty="0"/>
              <a:t> tenant compte, entre autres, des effets du réchauffement climatique ; </a:t>
            </a:r>
            <a:r>
              <a:rPr lang="fr-FR" sz="1200" b="1" dirty="0"/>
              <a:t>mais aussi de critères sociaux et économiques que doivent mettre en œuvre l’Etat et les collectivités </a:t>
            </a:r>
            <a:r>
              <a:rPr lang="fr-FR" sz="1200" dirty="0"/>
              <a:t> </a:t>
            </a:r>
            <a:r>
              <a:rPr lang="fr-FR" sz="1200" b="1" dirty="0"/>
              <a:t>afin de maintenir la cohésion sociale et aider les individus les plus fragiles à conserver leur autonomie et leur santé à Toulouse et au-delà. </a:t>
            </a:r>
            <a:endParaRPr lang="fr-FR" sz="1200" dirty="0"/>
          </a:p>
          <a:p>
            <a:pPr algn="just"/>
            <a:r>
              <a:rPr lang="fr-FR" sz="1200" b="1" dirty="0"/>
              <a:t> </a:t>
            </a:r>
            <a:endParaRPr lang="fr-FR" sz="1200" dirty="0"/>
          </a:p>
          <a:p>
            <a:pPr algn="just"/>
            <a:r>
              <a:rPr lang="fr-FR" sz="1200" b="1" dirty="0"/>
              <a:t>En conséquence nous voulons :</a:t>
            </a:r>
            <a:endParaRPr lang="fr-FR" sz="1200" dirty="0"/>
          </a:p>
          <a:p>
            <a:pPr algn="just"/>
            <a:r>
              <a:rPr lang="fr-FR" sz="1200" dirty="0"/>
              <a:t> </a:t>
            </a:r>
          </a:p>
          <a:p>
            <a:pPr algn="just"/>
            <a:r>
              <a:rPr lang="fr-FR" sz="1200" dirty="0"/>
              <a:t>-</a:t>
            </a:r>
            <a:r>
              <a:rPr lang="fr-FR" sz="1200" b="1" dirty="0"/>
              <a:t>Un recensement 2023</a:t>
            </a:r>
            <a:r>
              <a:rPr lang="fr-FR" sz="1200" dirty="0"/>
              <a:t> des véhicules </a:t>
            </a:r>
            <a:r>
              <a:rPr lang="fr-FR" sz="1200" dirty="0" err="1"/>
              <a:t>Crit’Air</a:t>
            </a:r>
            <a:r>
              <a:rPr lang="fr-FR" sz="1200" dirty="0"/>
              <a:t> 5-4-3 pour la métropole de Toulouse et de sa périphérie.</a:t>
            </a:r>
          </a:p>
          <a:p>
            <a:pPr algn="just"/>
            <a:r>
              <a:rPr lang="fr-FR" sz="1200" dirty="0"/>
              <a:t>-L’envoi d’une </a:t>
            </a:r>
            <a:r>
              <a:rPr lang="fr-FR" sz="1200" b="1" dirty="0"/>
              <a:t>lettre d’information</a:t>
            </a:r>
            <a:r>
              <a:rPr lang="fr-FR" sz="1200" dirty="0"/>
              <a:t> à tous les propriétaires concernés par ce recensement, sur </a:t>
            </a:r>
            <a:r>
              <a:rPr lang="fr-FR" sz="1200" b="1" dirty="0"/>
              <a:t>la nécessité de les consulter, réellement, afin de décider ensemble </a:t>
            </a:r>
            <a:r>
              <a:rPr lang="fr-FR" sz="1200" dirty="0"/>
              <a:t>ce que doit être </a:t>
            </a:r>
            <a:r>
              <a:rPr lang="fr-FR" sz="1200" b="1" dirty="0"/>
              <a:t>une « ZFE-m », environnementale et socialement respectable, et non exclusive.</a:t>
            </a:r>
            <a:endParaRPr lang="fr-FR" sz="1200" dirty="0"/>
          </a:p>
          <a:p>
            <a:pPr algn="just"/>
            <a:r>
              <a:rPr lang="fr-FR" sz="1200" dirty="0"/>
              <a:t>-L’ouverture d’un </a:t>
            </a:r>
            <a:r>
              <a:rPr lang="fr-FR" sz="1200" b="1" dirty="0"/>
              <a:t>guichet unique</a:t>
            </a:r>
            <a:r>
              <a:rPr lang="fr-FR" sz="1200" dirty="0"/>
              <a:t> </a:t>
            </a:r>
            <a:r>
              <a:rPr lang="fr-FR" sz="1200" b="1" dirty="0"/>
              <a:t>« ZFE-m » regroupant toutes les aides</a:t>
            </a:r>
            <a:r>
              <a:rPr lang="fr-FR" sz="1200" dirty="0"/>
              <a:t> (Etat, Métropole, Région, CD31, autres) pour un dépôt de dossier d’indemnisation du véhicule perdu.</a:t>
            </a:r>
          </a:p>
          <a:p>
            <a:pPr algn="just"/>
            <a:r>
              <a:rPr lang="fr-FR" sz="1200" dirty="0"/>
              <a:t>-</a:t>
            </a:r>
            <a:r>
              <a:rPr lang="fr-FR" sz="1200" b="1" dirty="0"/>
              <a:t>L’interdiction de toute verbalisation</a:t>
            </a:r>
            <a:r>
              <a:rPr lang="fr-FR" sz="1200" dirty="0"/>
              <a:t> des propriétaires de véhicules dont les caractéristiques ne permettent pas un remplacement par un véhicule équivalent respectant les restrictions </a:t>
            </a:r>
            <a:r>
              <a:rPr lang="fr-FR" sz="1200" dirty="0" err="1"/>
              <a:t>Crit’Air</a:t>
            </a:r>
            <a:r>
              <a:rPr lang="fr-FR" sz="1200" dirty="0"/>
              <a:t>, et des propriétaires qui n’ont pas obtenu une indemnisation couvrant la totalité de l’achat d’un véhicule de conversion.</a:t>
            </a:r>
          </a:p>
          <a:p>
            <a:pPr algn="just"/>
            <a:r>
              <a:rPr lang="fr-FR" sz="1200" dirty="0"/>
              <a:t>-Refuser que l’instauration d’une « ZFE-m » entraîne une forme </a:t>
            </a:r>
            <a:r>
              <a:rPr lang="fr-FR" sz="1200" b="1" dirty="0"/>
              <a:t>d'obsolescence programmée</a:t>
            </a:r>
            <a:r>
              <a:rPr lang="fr-FR" sz="1200" dirty="0"/>
              <a:t>, qui va à l'encontre du principe de sobriété dans la consommation, en détruisant des véhicules en parfait état de fonctionnement.</a:t>
            </a:r>
          </a:p>
          <a:p>
            <a:pPr algn="just"/>
            <a:r>
              <a:rPr lang="fr-FR" sz="1200" dirty="0"/>
              <a:t>-Une réflexion partagée sur une </a:t>
            </a:r>
            <a:r>
              <a:rPr lang="fr-FR" sz="1200" b="1" dirty="0"/>
              <a:t>urbanisation cohérente</a:t>
            </a:r>
            <a:r>
              <a:rPr lang="fr-FR" sz="1200" dirty="0"/>
              <a:t> de la métropole et de sa banlieue </a:t>
            </a:r>
            <a:r>
              <a:rPr lang="fr-FR" sz="1200" b="1" dirty="0"/>
              <a:t>afin de limiter le « Tout voiture » et rendre accessibles les lieux les plus reculés de la métropole par des transports adaptés pour tous.</a:t>
            </a:r>
            <a:endParaRPr lang="fr-FR" sz="1200" dirty="0"/>
          </a:p>
          <a:p>
            <a:r>
              <a:rPr lang="fr-FR" sz="1200" b="1" dirty="0"/>
              <a:t> </a:t>
            </a:r>
            <a:endParaRPr lang="fr-FR" sz="1200" dirty="0"/>
          </a:p>
        </p:txBody>
      </p:sp>
      <p:sp>
        <p:nvSpPr>
          <p:cNvPr id="6" name="ZoneTexte 5"/>
          <p:cNvSpPr txBox="1"/>
          <p:nvPr/>
        </p:nvSpPr>
        <p:spPr>
          <a:xfrm>
            <a:off x="2483768" y="323165"/>
            <a:ext cx="4536504" cy="646331"/>
          </a:xfrm>
          <a:prstGeom prst="rect">
            <a:avLst/>
          </a:prstGeom>
          <a:noFill/>
        </p:spPr>
        <p:txBody>
          <a:bodyPr wrap="square" rtlCol="0">
            <a:spAutoFit/>
          </a:bodyPr>
          <a:lstStyle/>
          <a:p>
            <a:r>
              <a:rPr lang="fr-FR" b="1" dirty="0"/>
              <a:t>Pétition lancée le 26 janvier 2023 par le Collectif 31 pour la suspension de la ZFE-m </a:t>
            </a:r>
            <a:endParaRPr lang="fr-FR" dirty="0"/>
          </a:p>
        </p:txBody>
      </p:sp>
    </p:spTree>
    <p:extLst>
      <p:ext uri="{BB962C8B-B14F-4D97-AF65-F5344CB8AC3E}">
        <p14:creationId xmlns:p14="http://schemas.microsoft.com/office/powerpoint/2010/main" val="2792908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z="1600" smtClean="0"/>
              <a:t>27</a:t>
            </a:fld>
            <a:endParaRPr lang="fr-FR" sz="1600"/>
          </a:p>
        </p:txBody>
      </p:sp>
      <p:sp>
        <p:nvSpPr>
          <p:cNvPr id="3" name="Rectangle 2"/>
          <p:cNvSpPr/>
          <p:nvPr/>
        </p:nvSpPr>
        <p:spPr>
          <a:xfrm>
            <a:off x="525266" y="974436"/>
            <a:ext cx="3757054" cy="338554"/>
          </a:xfrm>
          <a:prstGeom prst="rect">
            <a:avLst/>
          </a:prstGeom>
        </p:spPr>
        <p:txBody>
          <a:bodyPr wrap="none">
            <a:spAutoFit/>
          </a:bodyPr>
          <a:lstStyle/>
          <a:p>
            <a:r>
              <a:rPr lang="fr-FR" sz="1600" dirty="0"/>
              <a:t>https://www.atmo-occitanie.org/toulouse</a:t>
            </a:r>
          </a:p>
        </p:txBody>
      </p:sp>
      <p:sp>
        <p:nvSpPr>
          <p:cNvPr id="4" name="ZoneTexte 3"/>
          <p:cNvSpPr txBox="1"/>
          <p:nvPr/>
        </p:nvSpPr>
        <p:spPr>
          <a:xfrm>
            <a:off x="467544" y="120580"/>
            <a:ext cx="2304256" cy="461665"/>
          </a:xfrm>
          <a:prstGeom prst="rect">
            <a:avLst/>
          </a:prstGeom>
          <a:noFill/>
        </p:spPr>
        <p:txBody>
          <a:bodyPr wrap="square" rtlCol="0">
            <a:spAutoFit/>
          </a:bodyPr>
          <a:lstStyle/>
          <a:p>
            <a:r>
              <a:rPr lang="fr-FR" sz="2400" b="1" dirty="0" smtClean="0"/>
              <a:t>SOURCES</a:t>
            </a:r>
            <a:endParaRPr lang="fr-FR" sz="2400" b="1" dirty="0"/>
          </a:p>
        </p:txBody>
      </p:sp>
      <p:sp>
        <p:nvSpPr>
          <p:cNvPr id="5" name="Rectangle 4"/>
          <p:cNvSpPr/>
          <p:nvPr/>
        </p:nvSpPr>
        <p:spPr>
          <a:xfrm>
            <a:off x="525266" y="1328379"/>
            <a:ext cx="6606480" cy="338554"/>
          </a:xfrm>
          <a:prstGeom prst="rect">
            <a:avLst/>
          </a:prstGeom>
        </p:spPr>
        <p:txBody>
          <a:bodyPr wrap="square">
            <a:spAutoFit/>
          </a:bodyPr>
          <a:lstStyle/>
          <a:p>
            <a:r>
              <a:rPr lang="fr-FR" sz="1600" dirty="0"/>
              <a:t>https://aqicn.org/city/france/midipyrenees/peripherique/fr/</a:t>
            </a:r>
          </a:p>
        </p:txBody>
      </p:sp>
      <p:sp>
        <p:nvSpPr>
          <p:cNvPr id="6" name="Rectangle 5"/>
          <p:cNvSpPr/>
          <p:nvPr/>
        </p:nvSpPr>
        <p:spPr>
          <a:xfrm>
            <a:off x="525266" y="642174"/>
            <a:ext cx="7848872" cy="338554"/>
          </a:xfrm>
          <a:prstGeom prst="rect">
            <a:avLst/>
          </a:prstGeom>
        </p:spPr>
        <p:txBody>
          <a:bodyPr wrap="square">
            <a:spAutoFit/>
          </a:bodyPr>
          <a:lstStyle/>
          <a:p>
            <a:r>
              <a:rPr lang="fr-FR" sz="1600" dirty="0"/>
              <a:t>https://metropole.toulouse.fr/demarches/demander-la-prime-vehicule-propre</a:t>
            </a:r>
          </a:p>
        </p:txBody>
      </p:sp>
      <p:sp>
        <p:nvSpPr>
          <p:cNvPr id="7" name="Rectangle 6"/>
          <p:cNvSpPr/>
          <p:nvPr/>
        </p:nvSpPr>
        <p:spPr>
          <a:xfrm>
            <a:off x="525266" y="1698610"/>
            <a:ext cx="7776864" cy="830997"/>
          </a:xfrm>
          <a:prstGeom prst="rect">
            <a:avLst/>
          </a:prstGeom>
        </p:spPr>
        <p:txBody>
          <a:bodyPr wrap="square">
            <a:spAutoFit/>
          </a:bodyPr>
          <a:lstStyle/>
          <a:p>
            <a:r>
              <a:rPr lang="fr-FR" sz="1600" dirty="0">
                <a:hlinkClick r:id="rId2"/>
              </a:rPr>
              <a:t>https://www.mediacites.fr/reportage/toulouse/2022/05/05/pollution-de-lair-la-zfe-demarre-dans-le-flou-pour-les-toulousains</a:t>
            </a:r>
            <a:r>
              <a:rPr lang="fr-FR" sz="1600" dirty="0" smtClean="0">
                <a:hlinkClick r:id="rId2"/>
              </a:rPr>
              <a:t>/</a:t>
            </a:r>
            <a:endParaRPr lang="fr-FR" sz="1600" dirty="0" smtClean="0"/>
          </a:p>
          <a:p>
            <a:endParaRPr lang="fr-FR" sz="1600" dirty="0"/>
          </a:p>
        </p:txBody>
      </p:sp>
      <p:sp>
        <p:nvSpPr>
          <p:cNvPr id="8" name="Rectangle 7"/>
          <p:cNvSpPr/>
          <p:nvPr/>
        </p:nvSpPr>
        <p:spPr>
          <a:xfrm>
            <a:off x="519100" y="2237219"/>
            <a:ext cx="7744534" cy="584775"/>
          </a:xfrm>
          <a:prstGeom prst="rect">
            <a:avLst/>
          </a:prstGeom>
        </p:spPr>
        <p:txBody>
          <a:bodyPr wrap="square">
            <a:spAutoFit/>
          </a:bodyPr>
          <a:lstStyle/>
          <a:p>
            <a:r>
              <a:rPr lang="fr-FR" sz="1600" dirty="0">
                <a:hlinkClick r:id="rId3"/>
              </a:rPr>
              <a:t>https://</a:t>
            </a:r>
            <a:r>
              <a:rPr lang="fr-FR" sz="1600" dirty="0" smtClean="0">
                <a:hlinkClick r:id="rId3"/>
              </a:rPr>
              <a:t>www.ecologie.gouv.fr/emissions-gazeuses-liees-au-trafic-aerien</a:t>
            </a:r>
            <a:endParaRPr lang="fr-FR" sz="1600" dirty="0" smtClean="0"/>
          </a:p>
          <a:p>
            <a:endParaRPr lang="fr-FR" sz="1600" dirty="0"/>
          </a:p>
        </p:txBody>
      </p:sp>
      <p:sp>
        <p:nvSpPr>
          <p:cNvPr id="9" name="Rectangle 8"/>
          <p:cNvSpPr/>
          <p:nvPr/>
        </p:nvSpPr>
        <p:spPr>
          <a:xfrm>
            <a:off x="546065" y="2529606"/>
            <a:ext cx="7056783" cy="584775"/>
          </a:xfrm>
          <a:prstGeom prst="rect">
            <a:avLst/>
          </a:prstGeom>
        </p:spPr>
        <p:txBody>
          <a:bodyPr wrap="square">
            <a:spAutoFit/>
          </a:bodyPr>
          <a:lstStyle/>
          <a:p>
            <a:r>
              <a:rPr lang="fr-FR" sz="1600" u="sng" dirty="0">
                <a:solidFill>
                  <a:schemeClr val="bg1"/>
                </a:solidFill>
                <a:hlinkClick r:id="rId4"/>
              </a:rPr>
              <a:t>https://www.assemblee-nationale.fr/dyn/16/organes/commissions-permanentes/developpement-durable/missions-de-la-commission/zfem</a:t>
            </a:r>
            <a:endParaRPr lang="fr-FR" sz="1600" dirty="0">
              <a:solidFill>
                <a:schemeClr val="bg1"/>
              </a:solidFill>
            </a:endParaRPr>
          </a:p>
        </p:txBody>
      </p:sp>
      <p:sp>
        <p:nvSpPr>
          <p:cNvPr id="11" name="Rectangle 10"/>
          <p:cNvSpPr/>
          <p:nvPr/>
        </p:nvSpPr>
        <p:spPr>
          <a:xfrm>
            <a:off x="525266" y="3129088"/>
            <a:ext cx="7716358" cy="369332"/>
          </a:xfrm>
          <a:prstGeom prst="rect">
            <a:avLst/>
          </a:prstGeom>
        </p:spPr>
        <p:txBody>
          <a:bodyPr wrap="square">
            <a:spAutoFit/>
          </a:bodyPr>
          <a:lstStyle/>
          <a:p>
            <a:r>
              <a:rPr lang="fr-FR" dirty="0"/>
              <a:t>https://www.ecologie.gouv.fr/pollution-lair-origines-situation-et-impacts</a:t>
            </a:r>
          </a:p>
        </p:txBody>
      </p:sp>
      <p:sp>
        <p:nvSpPr>
          <p:cNvPr id="12" name="Rectangle 11"/>
          <p:cNvSpPr/>
          <p:nvPr/>
        </p:nvSpPr>
        <p:spPr>
          <a:xfrm>
            <a:off x="4521633" y="959047"/>
            <a:ext cx="3106813" cy="369332"/>
          </a:xfrm>
          <a:prstGeom prst="rect">
            <a:avLst/>
          </a:prstGeom>
        </p:spPr>
        <p:txBody>
          <a:bodyPr wrap="none">
            <a:spAutoFit/>
          </a:bodyPr>
          <a:lstStyle/>
          <a:p>
            <a:r>
              <a:rPr lang="fr-FR" dirty="0"/>
              <a:t>https://www.atmo-france.org/</a:t>
            </a:r>
          </a:p>
        </p:txBody>
      </p:sp>
      <p:sp>
        <p:nvSpPr>
          <p:cNvPr id="13" name="Rectangle 12"/>
          <p:cNvSpPr/>
          <p:nvPr/>
        </p:nvSpPr>
        <p:spPr>
          <a:xfrm>
            <a:off x="611560" y="3516661"/>
            <a:ext cx="6152712" cy="369332"/>
          </a:xfrm>
          <a:prstGeom prst="rect">
            <a:avLst/>
          </a:prstGeom>
        </p:spPr>
        <p:txBody>
          <a:bodyPr wrap="square">
            <a:spAutoFit/>
          </a:bodyPr>
          <a:lstStyle/>
          <a:p>
            <a:r>
              <a:rPr lang="fr-FR" dirty="0"/>
              <a:t>https://www.airparif.asso.fr/la-reglementation-en-france</a:t>
            </a:r>
          </a:p>
        </p:txBody>
      </p:sp>
      <p:sp>
        <p:nvSpPr>
          <p:cNvPr id="14" name="Rectangle 13"/>
          <p:cNvSpPr/>
          <p:nvPr/>
        </p:nvSpPr>
        <p:spPr>
          <a:xfrm>
            <a:off x="573295" y="3892813"/>
            <a:ext cx="7418050" cy="646331"/>
          </a:xfrm>
          <a:prstGeom prst="rect">
            <a:avLst/>
          </a:prstGeom>
        </p:spPr>
        <p:txBody>
          <a:bodyPr wrap="square">
            <a:spAutoFit/>
          </a:bodyPr>
          <a:lstStyle/>
          <a:p>
            <a:r>
              <a:rPr lang="fr-FR" dirty="0"/>
              <a:t>https://www.statistiques.developpement-durable.gouv.fr/la-pollution-de-lair-par-le-dioxyde-dazote-no2</a:t>
            </a:r>
          </a:p>
        </p:txBody>
      </p:sp>
      <p:sp>
        <p:nvSpPr>
          <p:cNvPr id="15" name="Rectangle 14"/>
          <p:cNvSpPr/>
          <p:nvPr/>
        </p:nvSpPr>
        <p:spPr>
          <a:xfrm>
            <a:off x="581258" y="4560879"/>
            <a:ext cx="7664880" cy="369332"/>
          </a:xfrm>
          <a:prstGeom prst="rect">
            <a:avLst/>
          </a:prstGeom>
        </p:spPr>
        <p:txBody>
          <a:bodyPr wrap="square">
            <a:spAutoFit/>
          </a:bodyPr>
          <a:lstStyle/>
          <a:p>
            <a:r>
              <a:rPr lang="fr-FR" dirty="0"/>
              <a:t>http://dataviz.statistiques.developpement-durable.gouv.fr/ZFEShinyAppv3/</a:t>
            </a:r>
          </a:p>
        </p:txBody>
      </p:sp>
      <p:sp>
        <p:nvSpPr>
          <p:cNvPr id="16" name="Rectangle 15"/>
          <p:cNvSpPr/>
          <p:nvPr/>
        </p:nvSpPr>
        <p:spPr>
          <a:xfrm>
            <a:off x="573295" y="4961954"/>
            <a:ext cx="7902624" cy="646331"/>
          </a:xfrm>
          <a:prstGeom prst="rect">
            <a:avLst/>
          </a:prstGeom>
        </p:spPr>
        <p:txBody>
          <a:bodyPr wrap="square">
            <a:spAutoFit/>
          </a:bodyPr>
          <a:lstStyle/>
          <a:p>
            <a:r>
              <a:rPr lang="fr-FR" b="1" dirty="0"/>
              <a:t>Guide d’interprétation </a:t>
            </a:r>
            <a:r>
              <a:rPr lang="fr-FR" dirty="0"/>
              <a:t>juridique et pratique des ZFE-m - Zone à faibles émissions mobilité –version 17 janvier 2023</a:t>
            </a:r>
          </a:p>
        </p:txBody>
      </p:sp>
      <p:sp>
        <p:nvSpPr>
          <p:cNvPr id="17" name="Rectangle 16"/>
          <p:cNvSpPr/>
          <p:nvPr/>
        </p:nvSpPr>
        <p:spPr>
          <a:xfrm>
            <a:off x="611560" y="5687874"/>
            <a:ext cx="8280920" cy="338554"/>
          </a:xfrm>
          <a:prstGeom prst="rect">
            <a:avLst/>
          </a:prstGeom>
        </p:spPr>
        <p:txBody>
          <a:bodyPr wrap="square">
            <a:spAutoFit/>
          </a:bodyPr>
          <a:lstStyle/>
          <a:p>
            <a:r>
              <a:rPr lang="fr-FR" sz="1600" dirty="0" smtClean="0"/>
              <a:t>https://demarches-tm.eservices.toulouse-metropole.fr/deplacements/prime-vehicule</a:t>
            </a:r>
            <a:r>
              <a:rPr lang="fr-FR" sz="1000" dirty="0" smtClean="0"/>
              <a:t>/</a:t>
            </a:r>
            <a:endParaRPr lang="fr-FR" sz="1000" dirty="0"/>
          </a:p>
        </p:txBody>
      </p:sp>
    </p:spTree>
    <p:extLst>
      <p:ext uri="{BB962C8B-B14F-4D97-AF65-F5344CB8AC3E}">
        <p14:creationId xmlns:p14="http://schemas.microsoft.com/office/powerpoint/2010/main" val="3968706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55865E14-2AEF-4403-A6CF-B6839A837029}" type="slidenum">
              <a:rPr lang="fr-FR" smtClean="0"/>
              <a:t>28</a:t>
            </a:fld>
            <a:endParaRPr lang="fr-FR"/>
          </a:p>
        </p:txBody>
      </p:sp>
      <p:sp>
        <p:nvSpPr>
          <p:cNvPr id="8" name="Rectangle 7"/>
          <p:cNvSpPr/>
          <p:nvPr/>
        </p:nvSpPr>
        <p:spPr>
          <a:xfrm>
            <a:off x="605252" y="5783458"/>
            <a:ext cx="7639155" cy="923330"/>
          </a:xfrm>
          <a:prstGeom prst="rect">
            <a:avLst/>
          </a:prstGeom>
        </p:spPr>
        <p:txBody>
          <a:bodyPr wrap="square">
            <a:spAutoFit/>
          </a:bodyPr>
          <a:lstStyle/>
          <a:p>
            <a:r>
              <a:rPr lang="fr-FR" b="1" dirty="0">
                <a:solidFill>
                  <a:schemeClr val="bg1"/>
                </a:solidFill>
              </a:rPr>
              <a:t>Contacts </a:t>
            </a:r>
            <a:r>
              <a:rPr lang="fr-FR" b="1" dirty="0" smtClean="0">
                <a:solidFill>
                  <a:schemeClr val="bg1"/>
                </a:solidFill>
              </a:rPr>
              <a:t>actuels: </a:t>
            </a:r>
            <a:r>
              <a:rPr lang="fr-FR" b="1" dirty="0">
                <a:solidFill>
                  <a:schemeClr val="bg1"/>
                </a:solidFill>
              </a:rPr>
              <a:t>Bernard </a:t>
            </a:r>
            <a:r>
              <a:rPr lang="fr-FR" b="1" dirty="0" err="1">
                <a:solidFill>
                  <a:schemeClr val="bg1"/>
                </a:solidFill>
              </a:rPr>
              <a:t>Marquié</a:t>
            </a:r>
            <a:r>
              <a:rPr lang="fr-FR" b="1" dirty="0">
                <a:solidFill>
                  <a:schemeClr val="bg1"/>
                </a:solidFill>
              </a:rPr>
              <a:t> et Jean-Pierre Bataille</a:t>
            </a:r>
          </a:p>
          <a:p>
            <a:r>
              <a:rPr lang="fr-FR" b="1" dirty="0">
                <a:solidFill>
                  <a:schemeClr val="bg1"/>
                </a:solidFill>
              </a:rPr>
              <a:t>Tél </a:t>
            </a:r>
            <a:r>
              <a:rPr lang="fr-FR" b="1" dirty="0" smtClean="0">
                <a:solidFill>
                  <a:schemeClr val="bg1"/>
                </a:solidFill>
              </a:rPr>
              <a:t>0625052510</a:t>
            </a:r>
          </a:p>
          <a:p>
            <a:r>
              <a:rPr lang="fr-FR" b="1" dirty="0" smtClean="0">
                <a:solidFill>
                  <a:schemeClr val="bg1"/>
                </a:solidFill>
              </a:rPr>
              <a:t>collectif31suspensionzfe@gmail.com</a:t>
            </a:r>
            <a:endParaRPr lang="fr-FR" b="1" dirty="0">
              <a:solidFill>
                <a:schemeClr val="bg1"/>
              </a:solidFill>
            </a:endParaRPr>
          </a:p>
        </p:txBody>
      </p:sp>
      <p:pic>
        <p:nvPicPr>
          <p:cNvPr id="2050" name="Picture 2" descr="C:\Users\jpb31_000\Dropbox\Mon PC (BUREAU)\Desktop\ZFE\Dossier pétition ZFE\pétition en lig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70" y="332655"/>
            <a:ext cx="7724102" cy="546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12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pb31_000\Dropbox\Mon PC (BUREAU)\Desktop\ZFE\Images\ministere écolog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67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755576" y="3647306"/>
            <a:ext cx="187220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11560" y="788063"/>
            <a:ext cx="7920880" cy="954107"/>
          </a:xfrm>
          <a:prstGeom prst="rect">
            <a:avLst/>
          </a:prstGeom>
          <a:solidFill>
            <a:schemeClr val="bg1"/>
          </a:solidFill>
        </p:spPr>
        <p:txBody>
          <a:bodyPr wrap="square">
            <a:spAutoFit/>
          </a:bodyPr>
          <a:lstStyle/>
          <a:p>
            <a:pPr algn="just"/>
            <a:r>
              <a:rPr lang="fr-FR" sz="2800" b="1" dirty="0" smtClean="0">
                <a:solidFill>
                  <a:srgbClr val="FF0000"/>
                </a:solidFill>
              </a:rPr>
              <a:t>Ce que dit la loi Climat &amp; Résilience votée en 2021 pour créer des ZFE</a:t>
            </a:r>
            <a:endParaRPr lang="fr-FR" sz="28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55865E14-2AEF-4403-A6CF-B6839A837029}" type="slidenum">
              <a:rPr lang="fr-FR" smtClean="0"/>
              <a:t>3</a:t>
            </a:fld>
            <a:endParaRPr lang="fr-FR"/>
          </a:p>
        </p:txBody>
      </p:sp>
      <p:sp>
        <p:nvSpPr>
          <p:cNvPr id="6" name="Titre 5"/>
          <p:cNvSpPr>
            <a:spLocks noGrp="1"/>
          </p:cNvSpPr>
          <p:nvPr>
            <p:ph type="title" idx="4294967295"/>
          </p:nvPr>
        </p:nvSpPr>
        <p:spPr>
          <a:xfrm>
            <a:off x="1781944" y="303647"/>
            <a:ext cx="5580112" cy="461057"/>
          </a:xfrm>
        </p:spPr>
        <p:txBody>
          <a:bodyPr/>
          <a:lstStyle/>
          <a:p>
            <a:pPr rtl="0" eaLnBrk="1" latinLnBrk="0" hangingPunct="1"/>
            <a:r>
              <a:rPr lang="fr-FR" sz="2800" b="1" kern="1200" dirty="0" smtClean="0">
                <a:solidFill>
                  <a:srgbClr val="000000"/>
                </a:solidFill>
                <a:effectLst/>
                <a:latin typeface="Calibri"/>
                <a:ea typeface="+mn-ea"/>
                <a:cs typeface="+mn-cs"/>
              </a:rPr>
              <a:t>LES ZFE EN France. Où et quand?</a:t>
            </a:r>
            <a:endParaRPr lang="fr-FR" dirty="0" smtClean="0">
              <a:effectLst/>
            </a:endParaRPr>
          </a:p>
          <a:p>
            <a:endParaRPr lang="fr-FR" dirty="0"/>
          </a:p>
        </p:txBody>
      </p:sp>
    </p:spTree>
    <p:extLst>
      <p:ext uri="{BB962C8B-B14F-4D97-AF65-F5344CB8AC3E}">
        <p14:creationId xmlns:p14="http://schemas.microsoft.com/office/powerpoint/2010/main" val="4240229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4</a:t>
            </a:fld>
            <a:endParaRPr lang="fr-FR"/>
          </a:p>
        </p:txBody>
      </p:sp>
      <p:pic>
        <p:nvPicPr>
          <p:cNvPr id="1026" name="Picture 2" descr="C:\Users\jpb31_000\Dropbox\Mon PC (BUREAU)\Desktop\ZFE\ZFE réunion 24 janvier\datalab_107_bilan_qualite_air_exterieur_france_2021_octobre2022_pdfinfo\datalab_107_bilan_qualite_air_exterieur_france_2021_octobre2022_pdfinfo_Page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80" y="49458"/>
            <a:ext cx="4298703" cy="6768751"/>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1629323" y="889105"/>
            <a:ext cx="418804"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627784" y="802229"/>
            <a:ext cx="826425"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364088" y="260648"/>
            <a:ext cx="3456384" cy="2862322"/>
          </a:xfrm>
          <a:prstGeom prst="rect">
            <a:avLst/>
          </a:prstGeom>
        </p:spPr>
        <p:txBody>
          <a:bodyPr wrap="square">
            <a:spAutoFit/>
          </a:bodyPr>
          <a:lstStyle/>
          <a:p>
            <a:r>
              <a:rPr lang="fr-FR" dirty="0"/>
              <a:t>Une </a:t>
            </a:r>
            <a:r>
              <a:rPr lang="fr-FR" b="1" dirty="0"/>
              <a:t>exposition prolongée à des concentrations élevées de NO</a:t>
            </a:r>
            <a:r>
              <a:rPr lang="fr-FR" b="1" baseline="-25000" dirty="0"/>
              <a:t>2</a:t>
            </a:r>
            <a:r>
              <a:rPr lang="fr-FR" b="1" dirty="0"/>
              <a:t> </a:t>
            </a:r>
            <a:r>
              <a:rPr lang="fr-FR" dirty="0"/>
              <a:t>peut contribuer au développement de l’asthme, augmenter le risque d’infections respiratoires et de maladies pulmonaires chroniques (toux, respirations sifflantes, difficultés à respirer, réduction de l’odorat…).</a:t>
            </a:r>
          </a:p>
        </p:txBody>
      </p:sp>
      <p:sp>
        <p:nvSpPr>
          <p:cNvPr id="11" name="Rectangle 10"/>
          <p:cNvSpPr/>
          <p:nvPr/>
        </p:nvSpPr>
        <p:spPr>
          <a:xfrm>
            <a:off x="5364088" y="3384375"/>
            <a:ext cx="3312368" cy="2585323"/>
          </a:xfrm>
          <a:prstGeom prst="rect">
            <a:avLst/>
          </a:prstGeom>
        </p:spPr>
        <p:txBody>
          <a:bodyPr wrap="square">
            <a:spAutoFit/>
          </a:bodyPr>
          <a:lstStyle/>
          <a:p>
            <a:r>
              <a:rPr lang="fr-FR" b="1" dirty="0" smtClean="0"/>
              <a:t>Les particules fines PM</a:t>
            </a:r>
            <a:r>
              <a:rPr lang="fr-FR" b="1" baseline="-25000" dirty="0" smtClean="0"/>
              <a:t>10</a:t>
            </a:r>
            <a:r>
              <a:rPr lang="fr-FR" b="1" dirty="0" smtClean="0"/>
              <a:t> et PM</a:t>
            </a:r>
            <a:r>
              <a:rPr lang="fr-FR" b="1" baseline="-25000" dirty="0" smtClean="0"/>
              <a:t>2,5</a:t>
            </a:r>
            <a:r>
              <a:rPr lang="fr-FR" b="1" dirty="0" smtClean="0"/>
              <a:t> </a:t>
            </a:r>
            <a:r>
              <a:rPr lang="fr-FR" dirty="0"/>
              <a:t>ont des effets nuisibles sur la santé. L'exposition chronique contribue à augmenter le risque de contracter des maladies cardiovasculaires et respiratoires, ainsi que des cancers pulmonaires. </a:t>
            </a:r>
          </a:p>
        </p:txBody>
      </p:sp>
    </p:spTree>
    <p:extLst>
      <p:ext uri="{BB962C8B-B14F-4D97-AF65-F5344CB8AC3E}">
        <p14:creationId xmlns:p14="http://schemas.microsoft.com/office/powerpoint/2010/main" val="249862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5</a:t>
            </a:fld>
            <a:endParaRPr lang="fr-FR"/>
          </a:p>
        </p:txBody>
      </p:sp>
      <p:pic>
        <p:nvPicPr>
          <p:cNvPr id="1029" name="Picture 5" descr="C:\Users\jpb31_000\Dropbox\Mon PC (BUREAU)\Desktop\ZFE\Images\situation 31 atmo 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68366"/>
            <a:ext cx="4692269" cy="4029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jpb31_000\Dropbox\Mon PC (BUREAU)\Desktop\ZFE\Images\situation 31 atmo 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71508"/>
            <a:ext cx="46863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pb31_000\Dropbox\Mon PC (BUREAU)\Desktop\ZFE\Images\situation 31 atmo 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974" y="625913"/>
            <a:ext cx="1237525" cy="17767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pb31_000\Dropbox\Mon PC (BUREAU)\Desktop\ZFE\Images\situation 31 atmo 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2" y="2920752"/>
            <a:ext cx="2395503" cy="285293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807804" y="256581"/>
            <a:ext cx="3960440" cy="369332"/>
          </a:xfrm>
          <a:prstGeom prst="rect">
            <a:avLst/>
          </a:prstGeom>
          <a:noFill/>
        </p:spPr>
        <p:txBody>
          <a:bodyPr wrap="square" rtlCol="0">
            <a:spAutoFit/>
          </a:bodyPr>
          <a:lstStyle/>
          <a:p>
            <a:r>
              <a:rPr lang="fr-FR" b="1" dirty="0" smtClean="0"/>
              <a:t>La qualité de l’air à Toulouse en 2021</a:t>
            </a:r>
            <a:endParaRPr lang="fr-FR" b="1" dirty="0"/>
          </a:p>
        </p:txBody>
      </p:sp>
    </p:spTree>
    <p:extLst>
      <p:ext uri="{BB962C8B-B14F-4D97-AF65-F5344CB8AC3E}">
        <p14:creationId xmlns:p14="http://schemas.microsoft.com/office/powerpoint/2010/main" val="2908745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6</a:t>
            </a:fld>
            <a:endParaRPr lang="fr-FR"/>
          </a:p>
        </p:txBody>
      </p:sp>
      <p:sp>
        <p:nvSpPr>
          <p:cNvPr id="4" name="Rectangle 3"/>
          <p:cNvSpPr/>
          <p:nvPr/>
        </p:nvSpPr>
        <p:spPr>
          <a:xfrm>
            <a:off x="226773" y="5229755"/>
            <a:ext cx="4023445" cy="1015663"/>
          </a:xfrm>
          <a:prstGeom prst="rect">
            <a:avLst/>
          </a:prstGeom>
        </p:spPr>
        <p:txBody>
          <a:bodyPr wrap="square">
            <a:spAutoFit/>
          </a:bodyPr>
          <a:lstStyle/>
          <a:p>
            <a:r>
              <a:rPr lang="fr-FR" sz="1200" b="1" dirty="0" smtClean="0">
                <a:solidFill>
                  <a:schemeClr val="bg1"/>
                </a:solidFill>
              </a:rPr>
              <a:t>Valeur </a:t>
            </a:r>
            <a:r>
              <a:rPr lang="fr-FR" sz="1200" b="1" dirty="0">
                <a:solidFill>
                  <a:schemeClr val="bg1"/>
                </a:solidFill>
              </a:rPr>
              <a:t>limite </a:t>
            </a:r>
            <a:r>
              <a:rPr lang="fr-FR" sz="1200" b="1" dirty="0">
                <a:solidFill>
                  <a:schemeClr val="bg1"/>
                </a:solidFill>
              </a:rPr>
              <a:t>: niveau à atteindre dans un délai donné et à ne pas dépasser, et fixé sur la base des connaissances scientifiques afin d’éviter, de prévenir ou de réduire les effets nocifs sur la santé humaine ou sur l’environnement dans son ensemble.</a:t>
            </a:r>
          </a:p>
        </p:txBody>
      </p:sp>
      <p:pic>
        <p:nvPicPr>
          <p:cNvPr id="2050" name="Picture 2" descr="C:\Users\jpb31_000\Dropbox\Mon PC (BUREAU)\Desktop\ZFE\Images\No2 toulouse air ambia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132" y="383573"/>
            <a:ext cx="4758916" cy="23794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pb31_000\Dropbox\Mon PC (BUREAU)\Desktop\ZFE\Images\No2 toulouse traf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218" y="2795181"/>
            <a:ext cx="4926744" cy="313975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971600" y="1052736"/>
            <a:ext cx="2232248" cy="1754326"/>
          </a:xfrm>
          <a:prstGeom prst="rect">
            <a:avLst/>
          </a:prstGeom>
          <a:noFill/>
        </p:spPr>
        <p:txBody>
          <a:bodyPr wrap="square" rtlCol="0">
            <a:spAutoFit/>
          </a:bodyPr>
          <a:lstStyle/>
          <a:p>
            <a:r>
              <a:rPr lang="fr-FR" dirty="0" smtClean="0"/>
              <a:t>Les concentrations moyennes annuelles de NO</a:t>
            </a:r>
            <a:r>
              <a:rPr lang="fr-FR" baseline="-25000" dirty="0" smtClean="0"/>
              <a:t>2</a:t>
            </a:r>
            <a:r>
              <a:rPr lang="fr-FR" dirty="0" smtClean="0"/>
              <a:t> sont au dessous de la valeur limite de 40µg/m</a:t>
            </a:r>
            <a:r>
              <a:rPr lang="fr-FR" baseline="30000" dirty="0" smtClean="0"/>
              <a:t>3</a:t>
            </a:r>
            <a:r>
              <a:rPr lang="fr-FR" dirty="0" smtClean="0"/>
              <a:t> fixée par l’OMS.</a:t>
            </a:r>
            <a:endParaRPr lang="fr-FR" dirty="0"/>
          </a:p>
        </p:txBody>
      </p:sp>
      <p:sp>
        <p:nvSpPr>
          <p:cNvPr id="6" name="ZoneTexte 5"/>
          <p:cNvSpPr txBox="1"/>
          <p:nvPr/>
        </p:nvSpPr>
        <p:spPr>
          <a:xfrm>
            <a:off x="1029836" y="3103773"/>
            <a:ext cx="2160240" cy="1754326"/>
          </a:xfrm>
          <a:prstGeom prst="rect">
            <a:avLst/>
          </a:prstGeom>
          <a:noFill/>
        </p:spPr>
        <p:txBody>
          <a:bodyPr wrap="square" rtlCol="0">
            <a:spAutoFit/>
          </a:bodyPr>
          <a:lstStyle/>
          <a:p>
            <a:r>
              <a:rPr lang="fr-FR" dirty="0" smtClean="0"/>
              <a:t>Des dépassements  de la valeur limite restent observables à proximité des principaux axes de trafic-routier.</a:t>
            </a:r>
            <a:endParaRPr lang="fr-FR" dirty="0"/>
          </a:p>
        </p:txBody>
      </p:sp>
      <p:sp>
        <p:nvSpPr>
          <p:cNvPr id="7" name="ZoneTexte 6"/>
          <p:cNvSpPr txBox="1"/>
          <p:nvPr/>
        </p:nvSpPr>
        <p:spPr>
          <a:xfrm>
            <a:off x="2267744" y="114356"/>
            <a:ext cx="4608512" cy="523220"/>
          </a:xfrm>
          <a:prstGeom prst="rect">
            <a:avLst/>
          </a:prstGeom>
          <a:noFill/>
        </p:spPr>
        <p:txBody>
          <a:bodyPr wrap="square" rtlCol="0">
            <a:spAutoFit/>
          </a:bodyPr>
          <a:lstStyle/>
          <a:p>
            <a:r>
              <a:rPr lang="fr-FR" sz="2800" b="1" dirty="0" smtClean="0"/>
              <a:t>Dioxyde d’azote à Toulouse</a:t>
            </a:r>
            <a:endParaRPr lang="fr-FR" sz="2800" b="1" dirty="0"/>
          </a:p>
        </p:txBody>
      </p:sp>
    </p:spTree>
    <p:extLst>
      <p:ext uri="{BB962C8B-B14F-4D97-AF65-F5344CB8AC3E}">
        <p14:creationId xmlns:p14="http://schemas.microsoft.com/office/powerpoint/2010/main" val="2051018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262" y="6141931"/>
            <a:ext cx="7200800" cy="646331"/>
          </a:xfrm>
          <a:prstGeom prst="rect">
            <a:avLst/>
          </a:prstGeom>
        </p:spPr>
        <p:txBody>
          <a:bodyPr wrap="square">
            <a:spAutoFit/>
          </a:bodyPr>
          <a:lstStyle/>
          <a:p>
            <a:r>
              <a:rPr lang="fr-FR" b="1" dirty="0">
                <a:hlinkClick r:id="rId2"/>
              </a:rPr>
              <a:t>https://aqicn.org/city/france/midipyrenees/toulouse-jacquier/fr</a:t>
            </a:r>
            <a:r>
              <a:rPr lang="fr-FR" b="1" dirty="0" smtClean="0">
                <a:hlinkClick r:id="rId2"/>
              </a:rPr>
              <a:t>/</a:t>
            </a:r>
            <a:endParaRPr lang="fr-FR" b="1" dirty="0" smtClean="0"/>
          </a:p>
          <a:p>
            <a:endParaRPr lang="fr-FR" b="1" dirty="0"/>
          </a:p>
        </p:txBody>
      </p:sp>
      <p:pic>
        <p:nvPicPr>
          <p:cNvPr id="5122" name="Picture 2" descr="C:\Users\jpb31_000\Dropbox\Mon PC (BUREAU)\Desktop\ZFE\Images\cartes capteur 22 f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060848"/>
            <a:ext cx="4205238" cy="391320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pb31_000\Dropbox\Mon PC (BUREAU)\Desktop\ZFE\Images\jacquier 22fe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62" y="3231078"/>
            <a:ext cx="3209602" cy="15727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pb31_000\Dropbox\Mon PC (BUREAU)\Desktop\ZFE\Images\périph 22fe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1791" y="3277440"/>
            <a:ext cx="2987824" cy="1480024"/>
          </a:xfrm>
          <a:prstGeom prst="rect">
            <a:avLst/>
          </a:prstGeom>
          <a:noFill/>
          <a:extLst>
            <a:ext uri="{909E8E84-426E-40DD-AFC4-6F175D3DCCD1}">
              <a14:hiddenFill xmlns:a14="http://schemas.microsoft.com/office/drawing/2010/main">
                <a:solidFill>
                  <a:srgbClr val="FFFFFF"/>
                </a:solidFill>
              </a14:hiddenFill>
            </a:ext>
          </a:extLst>
        </p:spPr>
      </p:pic>
      <p:sp>
        <p:nvSpPr>
          <p:cNvPr id="2" name="Flèche vers le bas 1"/>
          <p:cNvSpPr/>
          <p:nvPr/>
        </p:nvSpPr>
        <p:spPr>
          <a:xfrm rot="17327622">
            <a:off x="3667955" y="4178295"/>
            <a:ext cx="528297"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3765873">
            <a:off x="5460959" y="4221629"/>
            <a:ext cx="528297"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6905030" y="2867823"/>
            <a:ext cx="2376264" cy="369332"/>
          </a:xfrm>
          <a:prstGeom prst="rect">
            <a:avLst/>
          </a:prstGeom>
          <a:noFill/>
        </p:spPr>
        <p:txBody>
          <a:bodyPr wrap="square" rtlCol="0">
            <a:spAutoFit/>
          </a:bodyPr>
          <a:lstStyle/>
          <a:p>
            <a:r>
              <a:rPr lang="fr-FR" b="1" dirty="0" smtClean="0"/>
              <a:t>Station Périphérique</a:t>
            </a:r>
            <a:endParaRPr lang="fr-FR" b="1" dirty="0"/>
          </a:p>
        </p:txBody>
      </p:sp>
      <p:sp>
        <p:nvSpPr>
          <p:cNvPr id="10" name="ZoneTexte 9"/>
          <p:cNvSpPr txBox="1"/>
          <p:nvPr/>
        </p:nvSpPr>
        <p:spPr>
          <a:xfrm>
            <a:off x="395536" y="2909901"/>
            <a:ext cx="2376264" cy="369332"/>
          </a:xfrm>
          <a:prstGeom prst="rect">
            <a:avLst/>
          </a:prstGeom>
          <a:noFill/>
        </p:spPr>
        <p:txBody>
          <a:bodyPr wrap="square" rtlCol="0">
            <a:spAutoFit/>
          </a:bodyPr>
          <a:lstStyle/>
          <a:p>
            <a:r>
              <a:rPr lang="fr-FR" b="1" dirty="0" smtClean="0"/>
              <a:t>Toulouse-Jacquier</a:t>
            </a:r>
            <a:endParaRPr lang="fr-FR" b="1" dirty="0"/>
          </a:p>
        </p:txBody>
      </p:sp>
      <p:sp>
        <p:nvSpPr>
          <p:cNvPr id="5" name="ZoneTexte 4"/>
          <p:cNvSpPr txBox="1"/>
          <p:nvPr/>
        </p:nvSpPr>
        <p:spPr>
          <a:xfrm>
            <a:off x="1914634" y="476672"/>
            <a:ext cx="6696744" cy="954107"/>
          </a:xfrm>
          <a:prstGeom prst="rect">
            <a:avLst/>
          </a:prstGeom>
          <a:noFill/>
        </p:spPr>
        <p:txBody>
          <a:bodyPr wrap="square" rtlCol="0">
            <a:spAutoFit/>
          </a:bodyPr>
          <a:lstStyle/>
          <a:p>
            <a:r>
              <a:rPr lang="fr-FR" sz="2800" b="1" dirty="0" smtClean="0"/>
              <a:t>POLLUTION DE L’AIR A TOULOUSE </a:t>
            </a:r>
          </a:p>
          <a:p>
            <a:r>
              <a:rPr lang="fr-FR" sz="2800" b="1" dirty="0" smtClean="0"/>
              <a:t>le mercredi 22 février 2023</a:t>
            </a:r>
            <a:endParaRPr lang="fr-FR" sz="2800" b="1" dirty="0"/>
          </a:p>
        </p:txBody>
      </p:sp>
    </p:spTree>
    <p:extLst>
      <p:ext uri="{BB962C8B-B14F-4D97-AF65-F5344CB8AC3E}">
        <p14:creationId xmlns:p14="http://schemas.microsoft.com/office/powerpoint/2010/main" val="3261794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8</a:t>
            </a:fld>
            <a:endParaRPr lang="fr-FR"/>
          </a:p>
        </p:txBody>
      </p:sp>
      <p:pic>
        <p:nvPicPr>
          <p:cNvPr id="2050" name="Picture 2" descr="C:\Users\jpb31_000\Dropbox\Mon PC (BUREAU)\Desktop\ZFE\ZFE réunion 24 janvier\ETU-2022-226 - Toulouse Métropole.pdf_extract_1\Carte toulouse N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01234"/>
            <a:ext cx="8208912" cy="5804849"/>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1691680" y="1124744"/>
            <a:ext cx="208823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3425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5865E14-2AEF-4403-A6CF-B6839A837029}" type="slidenum">
              <a:rPr lang="fr-FR" smtClean="0"/>
              <a:t>9</a:t>
            </a:fld>
            <a:endParaRPr lang="fr-FR"/>
          </a:p>
        </p:txBody>
      </p:sp>
      <p:sp>
        <p:nvSpPr>
          <p:cNvPr id="3" name="Titre 2"/>
          <p:cNvSpPr>
            <a:spLocks noGrp="1"/>
          </p:cNvSpPr>
          <p:nvPr>
            <p:ph type="title" idx="4294967295"/>
          </p:nvPr>
        </p:nvSpPr>
        <p:spPr>
          <a:xfrm>
            <a:off x="914400" y="765175"/>
            <a:ext cx="8229600" cy="1143000"/>
          </a:xfrm>
        </p:spPr>
        <p:txBody>
          <a:bodyPr>
            <a:normAutofit/>
          </a:bodyPr>
          <a:lstStyle/>
          <a:p>
            <a:r>
              <a:rPr lang="fr-FR" sz="2800" b="1" dirty="0" smtClean="0"/>
              <a:t>LE PERIMETRE DE LA ZFE</a:t>
            </a:r>
            <a:endParaRPr lang="fr-FR" sz="2800" b="1" dirty="0"/>
          </a:p>
        </p:txBody>
      </p:sp>
      <p:pic>
        <p:nvPicPr>
          <p:cNvPr id="2050" name="Picture 2" descr="C:\Users\jpb31_000\Dropbox\Mon PC (BUREAU)\Desktop\ZFE\Images\carto_z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3" y="764704"/>
            <a:ext cx="8894943" cy="530009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825593" y="4019927"/>
            <a:ext cx="864096" cy="276999"/>
          </a:xfrm>
          <a:prstGeom prst="rect">
            <a:avLst/>
          </a:prstGeom>
          <a:noFill/>
        </p:spPr>
        <p:txBody>
          <a:bodyPr wrap="square" rtlCol="0">
            <a:spAutoFit/>
          </a:bodyPr>
          <a:lstStyle/>
          <a:p>
            <a:r>
              <a:rPr lang="fr-FR" sz="1200" b="1" dirty="0" smtClean="0"/>
              <a:t>Bagatelle</a:t>
            </a:r>
            <a:endParaRPr lang="fr-FR" sz="1200" b="1" dirty="0"/>
          </a:p>
        </p:txBody>
      </p:sp>
    </p:spTree>
    <p:extLst>
      <p:ext uri="{BB962C8B-B14F-4D97-AF65-F5344CB8AC3E}">
        <p14:creationId xmlns:p14="http://schemas.microsoft.com/office/powerpoint/2010/main" val="2348647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2288</TotalTime>
  <Words>1806</Words>
  <Application>Microsoft Office PowerPoint</Application>
  <PresentationFormat>Affichage à l'écran (4:3)</PresentationFormat>
  <Paragraphs>233</Paragraphs>
  <Slides>28</Slides>
  <Notes>2</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Angles</vt:lpstr>
      <vt:lpstr>Oui à une future ZFE  environnementale  et socialement respectable. Non à une ZFE toulousaine liberticide, inégalitaire  et discriminante. </vt:lpstr>
      <vt:lpstr>Présentation PowerPoint</vt:lpstr>
      <vt:lpstr>LES ZFE EN France. Où et quand? </vt:lpstr>
      <vt:lpstr>Présentation PowerPoint</vt:lpstr>
      <vt:lpstr>Présentation PowerPoint</vt:lpstr>
      <vt:lpstr>Présentation PowerPoint</vt:lpstr>
      <vt:lpstr>Présentation PowerPoint</vt:lpstr>
      <vt:lpstr>Présentation PowerPoint</vt:lpstr>
      <vt:lpstr>LE PERIMETRE DE LA ZFE</vt:lpstr>
      <vt:lpstr>Présentation PowerPoint</vt:lpstr>
      <vt:lpstr>Mon véhicule est-il concerné?</vt:lpstr>
      <vt:lpstr>Présentation PowerPoint</vt:lpstr>
      <vt:lpstr>PRIME À LA CONVERSION DE VOTRE VÉHICULE </vt:lpstr>
      <vt:lpstr>AIDE POUR LES PARTICULIERS</vt:lpstr>
      <vt:lpstr>RESTE A CHARGE TROP IMPORTANT! </vt:lpstr>
      <vt:lpstr>LE SYSTÈME CRIT’AIR EST INJUSTE SOCIALEMENT ET ECOLOGIQUEMENT CONTESTABLE </vt:lpstr>
      <vt:lpstr>ET CEUX QUI NE PEUVENT PAS CHANGER DE VEHICULE ? </vt:lpstr>
      <vt:lpstr>PASS PETITS ROULEURS: aucune concertation </vt:lpstr>
      <vt:lpstr>LES SANCTIONS </vt:lpstr>
      <vt:lpstr>Présentation PowerPoint</vt:lpstr>
      <vt:lpstr>LES TRANSPORTS EN COMMUN </vt:lpstr>
      <vt:lpstr>LES SOLUTIONS EXISTENT MAIS SUR LE LONG TERME </vt:lpstr>
      <vt:lpstr>Présentation PowerPoint</vt:lpstr>
      <vt:lpstr>ET AILLEURS COMMENT CELA SE PASSE-T-IL? </vt:lpstr>
      <vt:lpstr>QUE FAIRE?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jpb31260@live.com</dc:creator>
  <cp:lastModifiedBy>jpb31260@live.com</cp:lastModifiedBy>
  <cp:revision>162</cp:revision>
  <cp:lastPrinted>2023-01-22T10:29:46Z</cp:lastPrinted>
  <dcterms:created xsi:type="dcterms:W3CDTF">2023-01-21T15:57:52Z</dcterms:created>
  <dcterms:modified xsi:type="dcterms:W3CDTF">2023-02-22T15:15:01Z</dcterms:modified>
</cp:coreProperties>
</file>