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3" r:id="rId3"/>
    <p:sldId id="271" r:id="rId4"/>
    <p:sldId id="272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borie" initials="ob" lastIdx="1" clrIdx="0">
    <p:extLst>
      <p:ext uri="{19B8F6BF-5375-455C-9EA6-DF929625EA0E}">
        <p15:presenceInfo xmlns:p15="http://schemas.microsoft.com/office/powerpoint/2012/main" userId="30b21456292252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B20A-01FE-4951-8E3E-FF9356FA0D5D}" type="datetimeFigureOut">
              <a:rPr lang="fr-FR" smtClean="0"/>
              <a:t>10/05/2025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7DB7-880A-4543-994F-0D5E5DB74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4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8706-33AF-95B1-F147-7B46EB1C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E0B8B-3680-A4D6-3744-6D31513FC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98D12-CF86-BB63-E30F-01031DA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4CC7-F1D8-4665-85BC-9A8B4F85590E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FAA6B-8214-EFEE-0190-C88A527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B3C13-CE3A-520C-9498-D78A5A9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8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F55EB-ADC5-1C9B-20A9-98E87C0F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4D60FF-2249-6A2A-76B4-801BFA5BF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82B9D-8836-4AAA-B503-3EE7D3FD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D50E-4F56-4643-BF2A-4B4FD1BDBB9B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BF417-1349-6AE8-5195-E3AE3F80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FF1D7-5F0A-C3CB-ED36-E88720C4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2F5437-BAC2-49BB-98EF-106DC1375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01E708-C320-0E20-EB37-7ED9A2CA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AD3DF-4AC5-BAB5-A3E4-AFEA11EE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EFFA-45AB-4405-BF47-F710741A8071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949FE-10DC-ADBF-5860-5E45B743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EFBDB-D16D-18D6-586C-5AFC558B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29516-FBFF-4784-1F9F-3DA690E4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DB79B-501B-B358-61D9-23FE6846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756E58-E39F-060B-2DD2-FA233019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0DE-29C2-44E8-A111-3833B765944D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65231-31F4-C4EB-3B82-9489C859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49FA98-9BED-F719-D406-CEBC4B73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D1A0A-4EE0-C52B-6F0B-FE488120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A373B5-EC4C-7731-B2F9-BC0CF349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A1C99-C7CB-41B7-91EA-5A414647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4ED0-14E3-4CE8-BAAE-164B544B4214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B561D-FDEC-95DD-DDFF-9FB94351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01417-0D38-7795-8401-D30CC881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CD9E6-A0C4-CA7C-0F9C-DB11151E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E17A6-2BF1-7A2A-382B-C11F63991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5ACCF3-1237-40BC-91C9-68DE37C2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96D55F-47A0-E8F0-63A8-A0181A67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7A41-8543-41CE-A2C5-CCCAF08ACEEA}" type="datetime1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9BB7F-D37C-ECAA-8B3D-0BD0E7B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00B4B-CFB3-478F-39D8-79516B3F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C0C7C-77D3-A0AC-0214-1A76CFD8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A2763-27CB-6226-60FE-3C0CAE19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088E0E-2C4D-D6C2-1C43-06D25666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58A4B0-71BC-00F7-940A-38D8B38A6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DA563C-59A8-68B6-10E4-CFC5B98DC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09C33F-F19F-F4A6-2ADD-49E0C097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D46-AEEC-48D0-AAC6-95E7F8D57F8D}" type="datetime1">
              <a:rPr lang="fr-FR" smtClean="0"/>
              <a:t>10/05/2025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102D9E-753B-56FC-983B-CB9AA4B4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E216C5-4F6F-6C4A-6E30-AF66FB82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5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334B6-BAE3-1016-F2F8-C7C8D914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2E9AA3-969F-6495-D5C1-97B90B6F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2E61-6A8B-47B8-BB5A-CAD7C85C2E82}" type="datetime1">
              <a:rPr lang="fr-FR" smtClean="0"/>
              <a:t>10/05/2025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C7309D-7794-B74D-06BC-E5AC4977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D91940-033A-9482-85FD-EE0822D3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1376BA-776A-5777-380F-EBB8F35E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DA8-4762-4E57-AC6F-28F9AEB607D9}" type="datetime1">
              <a:rPr lang="fr-FR" smtClean="0"/>
              <a:t>10/05/2025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59C04A-FFC7-2AB0-42D4-00BF1D64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ACD764-F82C-1E5D-7418-6AD16011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305FD-93D8-BF05-E700-181DBFBF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AA1DF-A9D0-054D-4F5C-D50D79B1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89D3A7-3B1B-DF6E-9C12-B490E5859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121C9-29EC-DB65-0731-0847743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5462-CDBC-4348-9098-C7CF984E2857}" type="datetime1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5D12B1-B7EB-3ADE-A149-03EE1588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FCC4E-C2BD-72B6-7EB5-F953B3E8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1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973E5-5EDB-214A-CD7C-C102AAE7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65CA90-D150-20BB-FA9D-B0560887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7A3A17-8BAD-53D2-8131-CC9654A2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2E973-1E1E-DDF8-4E53-D0FA2FE7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27B9-7DE6-447A-B572-DEF5463B02A0}" type="datetime1">
              <a:rPr lang="fr-FR" smtClean="0"/>
              <a:t>10/05/2025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BB1D4-8603-49F7-05A7-DCD67AF2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41F1FE-3659-E62F-D812-3E8A47F6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91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B05199-BC51-740A-768A-6CEC30A4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C35F0-CC6F-A2F1-DDF8-828D3A51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0ED54-DDB7-290D-FB0E-2EB432F13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4B52-5D0A-4F0D-BE29-7CD1B2EC614B}" type="datetime1">
              <a:rPr lang="fr-FR" smtClean="0"/>
              <a:t>10/05/2025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213F0-DE4A-7755-E814-BEB2B53F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8C9CFB-ACA3-AD76-C2E5-E0F216929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dnorauto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sudnorauto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sudnorauto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sudnorauto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mailto:sudnoraut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sudnorauto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sudnorauto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sudnoraut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F24382D-7C2F-1AA8-01F3-29B7519C4836}"/>
              </a:ext>
            </a:extLst>
          </p:cNvPr>
          <p:cNvSpPr/>
          <p:nvPr/>
        </p:nvSpPr>
        <p:spPr>
          <a:xfrm>
            <a:off x="7028332" y="5590227"/>
            <a:ext cx="3630144" cy="10229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658"/>
            <a:ext cx="10515600" cy="160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Tutoriel d’utilisation pour l’accès à </a:t>
            </a:r>
          </a:p>
          <a:p>
            <a:pPr marL="0" indent="0" algn="ctr">
              <a:buNone/>
            </a:pPr>
            <a:r>
              <a:rPr lang="fr-FR" sz="3200" b="1" dirty="0"/>
              <a:t>l’aide sociale </a:t>
            </a:r>
            <a:r>
              <a:rPr lang="fr-FR" sz="4000" b="1" dirty="0">
                <a:solidFill>
                  <a:srgbClr val="0000CC"/>
                </a:solidFill>
              </a:rPr>
              <a:t>IRP AUTO</a:t>
            </a:r>
            <a:endParaRPr lang="fr-FR" sz="32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fr-FR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D71D661-F4D0-05B2-8ACD-FE7B8BE6FFBC}"/>
              </a:ext>
            </a:extLst>
          </p:cNvPr>
          <p:cNvSpPr txBox="1"/>
          <p:nvPr/>
        </p:nvSpPr>
        <p:spPr>
          <a:xfrm>
            <a:off x="838200" y="3571963"/>
            <a:ext cx="10698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7200" b="1" dirty="0">
                <a:solidFill>
                  <a:srgbClr val="0000CC"/>
                </a:solidFill>
                <a:latin typeface="Colonna MT" panose="04020805060202030203" pitchFamily="82" charset="0"/>
              </a:rPr>
              <a:t>Qui ne tente rien, n’a rien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AF4903-1258-E92A-3645-0CD441A684D2}"/>
              </a:ext>
            </a:extLst>
          </p:cNvPr>
          <p:cNvSpPr txBox="1"/>
          <p:nvPr/>
        </p:nvSpPr>
        <p:spPr>
          <a:xfrm>
            <a:off x="7275981" y="5700421"/>
            <a:ext cx="279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/>
              <a:t>C’est parti …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B579EE9-31A0-A73F-2E33-BEFFD4E0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1</a:t>
            </a:fld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FD404-8D7D-590B-6DE5-B4AE9309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2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7FA8D3C-720C-94E5-8D83-AB699A47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43" y="1626558"/>
            <a:ext cx="6896100" cy="4629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8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10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Suivre la procédure :</a:t>
            </a:r>
          </a:p>
          <a:p>
            <a:pPr lvl="1"/>
            <a:r>
              <a:rPr lang="fr-FR" dirty="0"/>
              <a:t>« Que dois-je faire pour en bénéficier ?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11739" y="2722284"/>
            <a:ext cx="2833182" cy="1356725"/>
          </a:xfrm>
          <a:prstGeom prst="wedgeEllipseCallout">
            <a:avLst>
              <a:gd name="adj1" fmla="val 94892"/>
              <a:gd name="adj2" fmla="val 1729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le lien Entraide Sociale d’Urgence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00727A0D-783F-ABCF-1EF7-64FB80773595}"/>
              </a:ext>
            </a:extLst>
          </p:cNvPr>
          <p:cNvSpPr/>
          <p:nvPr/>
        </p:nvSpPr>
        <p:spPr>
          <a:xfrm>
            <a:off x="7771266" y="3180943"/>
            <a:ext cx="3627984" cy="1008000"/>
          </a:xfrm>
          <a:prstGeom prst="wedgeEllipseCallout">
            <a:avLst>
              <a:gd name="adj1" fmla="val -419"/>
              <a:gd name="adj2" fmla="val -9275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l’onglet 1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« Complétez »</a:t>
            </a:r>
          </a:p>
        </p:txBody>
      </p:sp>
    </p:spTree>
    <p:extLst>
      <p:ext uri="{BB962C8B-B14F-4D97-AF65-F5344CB8AC3E}">
        <p14:creationId xmlns:p14="http://schemas.microsoft.com/office/powerpoint/2010/main" val="182962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9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11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Télécharger le formulaire au format </a:t>
            </a:r>
            <a:r>
              <a:rPr lang="fr-FR" dirty="0" err="1"/>
              <a:t>pdf</a:t>
            </a:r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1494560" y="2381337"/>
            <a:ext cx="2833182" cy="1356725"/>
          </a:xfrm>
          <a:prstGeom prst="wedgeEllipseCallout">
            <a:avLst>
              <a:gd name="adj1" fmla="val 116628"/>
              <a:gd name="adj2" fmla="val 63551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Renseigner le formulaire dans sa globalité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BD324EB-0B22-C99D-983B-7629DAC2D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91"/>
          <a:stretch/>
        </p:blipFill>
        <p:spPr>
          <a:xfrm>
            <a:off x="6224385" y="1598817"/>
            <a:ext cx="4585971" cy="37098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13F76A-5FD0-6AE5-A3ED-6B39AC574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505"/>
          <a:stretch/>
        </p:blipFill>
        <p:spPr>
          <a:xfrm>
            <a:off x="2453728" y="5321585"/>
            <a:ext cx="9468358" cy="787297"/>
          </a:xfrm>
          <a:prstGeom prst="rect">
            <a:avLst/>
          </a:prstGeom>
        </p:spPr>
      </p:pic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137E9EEC-2714-FA08-30DF-A4F5C141622E}"/>
              </a:ext>
            </a:extLst>
          </p:cNvPr>
          <p:cNvSpPr/>
          <p:nvPr/>
        </p:nvSpPr>
        <p:spPr>
          <a:xfrm>
            <a:off x="232368" y="3784853"/>
            <a:ext cx="2678783" cy="1525231"/>
          </a:xfrm>
          <a:prstGeom prst="wedgeEllipseCallout">
            <a:avLst>
              <a:gd name="adj1" fmla="val 48358"/>
              <a:gd name="adj2" fmla="val 78539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Cocher en fin de formulaire l’exactitude des données</a:t>
            </a:r>
          </a:p>
        </p:txBody>
      </p:sp>
    </p:spTree>
    <p:extLst>
      <p:ext uri="{BB962C8B-B14F-4D97-AF65-F5344CB8AC3E}">
        <p14:creationId xmlns:p14="http://schemas.microsoft.com/office/powerpoint/2010/main" val="12355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10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12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480333" y="2225778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Préparer les documents à joindre au dossier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4835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E14FD39-7C15-83E7-7C6F-3FBB7F68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5" y="2734156"/>
            <a:ext cx="8759482" cy="2458802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656050" y="1958281"/>
            <a:ext cx="2621550" cy="1356725"/>
          </a:xfrm>
          <a:prstGeom prst="wedgeEllipseCallout">
            <a:avLst>
              <a:gd name="adj1" fmla="val -93692"/>
              <a:gd name="adj2" fmla="val 30225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Liste des documents à joindre</a:t>
            </a:r>
          </a:p>
        </p:txBody>
      </p:sp>
    </p:spTree>
    <p:extLst>
      <p:ext uri="{BB962C8B-B14F-4D97-AF65-F5344CB8AC3E}">
        <p14:creationId xmlns:p14="http://schemas.microsoft.com/office/powerpoint/2010/main" val="781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73A41F5-835E-B1B5-0BB1-7515402D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21" y="2626790"/>
            <a:ext cx="5162550" cy="2895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11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161302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Transmettez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3492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656050" y="1958281"/>
            <a:ext cx="2621550" cy="1356725"/>
          </a:xfrm>
          <a:prstGeom prst="wedgeEllipseCallout">
            <a:avLst>
              <a:gd name="adj1" fmla="val -133659"/>
              <a:gd name="adj2" fmla="val 16010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Ouvrir le fichier à transmettre</a:t>
            </a:r>
          </a:p>
        </p:txBody>
      </p:sp>
    </p:spTree>
    <p:extLst>
      <p:ext uri="{BB962C8B-B14F-4D97-AF65-F5344CB8AC3E}">
        <p14:creationId xmlns:p14="http://schemas.microsoft.com/office/powerpoint/2010/main" val="350870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43EF5CA-2FAE-8055-EF32-88A344D8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190" y="1621130"/>
            <a:ext cx="5306679" cy="47766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11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161302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Transmettez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064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48510" y="3106023"/>
            <a:ext cx="2792541" cy="1700652"/>
          </a:xfrm>
          <a:prstGeom prst="wedgeEllipseCallout">
            <a:avLst>
              <a:gd name="adj1" fmla="val 143084"/>
              <a:gd name="adj2" fmla="val -3740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Remplir le fichier en insérer les justificatifs au format </a:t>
            </a:r>
            <a:r>
              <a:rPr lang="fr-FR" dirty="0" err="1">
                <a:solidFill>
                  <a:srgbClr val="0000CC"/>
                </a:solidFill>
              </a:rPr>
              <a:t>pdf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7AC87F82-957A-9BF2-7491-AD09F48A521A}"/>
              </a:ext>
            </a:extLst>
          </p:cNvPr>
          <p:cNvSpPr/>
          <p:nvPr/>
        </p:nvSpPr>
        <p:spPr>
          <a:xfrm>
            <a:off x="748510" y="3112932"/>
            <a:ext cx="2792541" cy="1700652"/>
          </a:xfrm>
          <a:prstGeom prst="wedgeEllipseCallout">
            <a:avLst>
              <a:gd name="adj1" fmla="val 145472"/>
              <a:gd name="adj2" fmla="val 6173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Remplir le fichier en insérer les justificatifs au format </a:t>
            </a:r>
            <a:r>
              <a:rPr lang="fr-FR" dirty="0" err="1">
                <a:solidFill>
                  <a:srgbClr val="0000CC"/>
                </a:solidFill>
              </a:rPr>
              <a:t>pdf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F30236-FE3A-2D04-237C-90C7F1FF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68"/>
          <a:stretch/>
        </p:blipFill>
        <p:spPr>
          <a:xfrm>
            <a:off x="864600" y="2806262"/>
            <a:ext cx="7791450" cy="2746071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863572" y="2262606"/>
            <a:ext cx="2792541" cy="1700652"/>
          </a:xfrm>
          <a:prstGeom prst="wedgeEllipseCallout">
            <a:avLst>
              <a:gd name="adj1" fmla="val -174810"/>
              <a:gd name="adj2" fmla="val 6117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Renseigner vos coordonnées personnelles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9991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12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043386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Renseigner vos coordonnées personnelles dans Contact du dossier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7088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109628" y="4565382"/>
            <a:ext cx="576297" cy="21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348896" y="4566257"/>
            <a:ext cx="576297" cy="21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1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F30236-FE3A-2D04-237C-90C7F1FF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11" b="-1587"/>
          <a:stretch/>
        </p:blipFill>
        <p:spPr>
          <a:xfrm>
            <a:off x="741319" y="2613859"/>
            <a:ext cx="7791450" cy="2411184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9410472" y="1944804"/>
            <a:ext cx="2166378" cy="1071144"/>
          </a:xfrm>
          <a:prstGeom prst="wedgeEllipseCallout">
            <a:avLst>
              <a:gd name="adj1" fmla="val -134800"/>
              <a:gd name="adj2" fmla="val 162545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l’onglet « Envoyer 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9991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13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043386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Transmettre le dossier de demande d’aide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4913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7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67630"/>
            <a:ext cx="9895956" cy="4989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0000CC"/>
                </a:solidFill>
              </a:rPr>
              <a:t>En cas de besoin, ci-dessous les contacts du site IRP Auto</a:t>
            </a:r>
          </a:p>
          <a:p>
            <a:pPr marL="0" indent="0">
              <a:buNone/>
            </a:pPr>
            <a:r>
              <a:rPr lang="fr-FR" sz="400" dirty="0"/>
              <a:t>	</a:t>
            </a:r>
          </a:p>
          <a:p>
            <a:pPr marL="0" indent="0">
              <a:buNone/>
            </a:pPr>
            <a:endParaRPr lang="fr-FR" sz="400" dirty="0"/>
          </a:p>
          <a:p>
            <a:pPr marL="0" indent="0">
              <a:buNone/>
            </a:pPr>
            <a:endParaRPr lang="fr-FR" sz="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17</a:t>
            </a:fld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24" y="5354267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FC7C62-B7F9-B763-70B7-F76F9BC27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362" y="2593593"/>
            <a:ext cx="7672462" cy="25964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B20A8-035D-63D3-449F-1871C40BC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573" y="4049680"/>
            <a:ext cx="3324689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1396"/>
            <a:ext cx="9895956" cy="4989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Quelques informations complémentaires </a:t>
            </a:r>
          </a:p>
          <a:p>
            <a:pPr marL="0" indent="0">
              <a:buNone/>
            </a:pPr>
            <a:r>
              <a:rPr lang="fr-FR" sz="300" dirty="0"/>
              <a:t>	</a:t>
            </a:r>
          </a:p>
          <a:p>
            <a:pPr marL="0" indent="0">
              <a:buNone/>
            </a:pPr>
            <a:endParaRPr lang="fr-FR" sz="300" dirty="0"/>
          </a:p>
          <a:p>
            <a:pPr marL="0" indent="0">
              <a:buNone/>
            </a:pPr>
            <a:endParaRPr lang="fr-FR" sz="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18</a:t>
            </a:fld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563" y="5447319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9E2BBF-FDB0-4D3F-BE3B-A3F3D7244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2" y="2461134"/>
            <a:ext cx="11132397" cy="19840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896BCD-1D84-F2C7-0FEC-482060105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612" y="4582254"/>
            <a:ext cx="9248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83" y="1661407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400" b="1" i="0" dirty="0">
                <a:effectLst/>
              </a:rPr>
              <a:t>	IRP</a:t>
            </a:r>
            <a:r>
              <a:rPr lang="fr-FR" sz="2400" i="0" dirty="0">
                <a:effectLst/>
              </a:rPr>
              <a:t> -&gt; </a:t>
            </a:r>
            <a:r>
              <a:rPr lang="fr-FR" sz="2400" i="1" dirty="0">
                <a:effectLst/>
              </a:rPr>
              <a:t>Définition</a:t>
            </a:r>
            <a:r>
              <a:rPr lang="fr-FR" sz="2400" i="0" dirty="0">
                <a:effectLst/>
              </a:rPr>
              <a:t> : Instances Représentatives du Personnel</a:t>
            </a:r>
          </a:p>
          <a:p>
            <a:pPr marL="0" indent="0" algn="l">
              <a:buNone/>
            </a:pPr>
            <a:r>
              <a:rPr lang="fr-FR" sz="2400" b="1" i="0" dirty="0">
                <a:effectLst/>
              </a:rPr>
              <a:t>		Le partenaire des services de l’automobile</a:t>
            </a:r>
          </a:p>
          <a:p>
            <a:pPr marL="0" indent="0" algn="l">
              <a:buNone/>
            </a:pPr>
            <a:r>
              <a:rPr lang="fr-FR" sz="2400" b="1" i="0" dirty="0">
                <a:solidFill>
                  <a:srgbClr val="0000CC"/>
                </a:solidFill>
                <a:effectLst/>
              </a:rPr>
              <a:t>IRP AUTO </a:t>
            </a:r>
            <a:r>
              <a:rPr lang="fr-FR" sz="2400" b="0" i="0" dirty="0">
                <a:effectLst/>
              </a:rPr>
              <a:t>accompagne les salariés et les apprentis des services</a:t>
            </a:r>
          </a:p>
          <a:p>
            <a:pPr marL="0" indent="0" algn="l">
              <a:buNone/>
            </a:pPr>
            <a:r>
              <a:rPr lang="fr-FR" sz="2400" b="0" i="0" dirty="0">
                <a:effectLst/>
              </a:rPr>
              <a:t>de l’automobile et leur famille. Ils bénéficient des services et</a:t>
            </a:r>
          </a:p>
          <a:p>
            <a:pPr marL="0" indent="0" algn="l">
              <a:buNone/>
            </a:pPr>
            <a:r>
              <a:rPr lang="fr-FR" sz="2400" b="0" i="0" dirty="0">
                <a:effectLst/>
              </a:rPr>
              <a:t>Des aides en matière d’action sociale et culturelle.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E25D2-3B59-64CB-60B9-1F2E75D5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AECD4F-8FF1-F123-35EE-E77D0B2A3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387" y="4107097"/>
            <a:ext cx="7531413" cy="1905648"/>
          </a:xfrm>
          <a:prstGeom prst="rect">
            <a:avLst/>
          </a:prstGeom>
        </p:spPr>
      </p:pic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54136407-B71A-AF1F-555D-C6C4AA4243B6}"/>
              </a:ext>
            </a:extLst>
          </p:cNvPr>
          <p:cNvSpPr/>
          <p:nvPr/>
        </p:nvSpPr>
        <p:spPr>
          <a:xfrm>
            <a:off x="8847753" y="2238109"/>
            <a:ext cx="3172408" cy="1325563"/>
          </a:xfrm>
          <a:prstGeom prst="wedgeEllipseCallout">
            <a:avLst>
              <a:gd name="adj1" fmla="val -42432"/>
              <a:gd name="adj2" fmla="val 15134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Nous allons te guider pour accéder à l’aide sociale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C79461E-D23C-F7FD-2BBB-92E48175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2" y="5629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D5B4B86-6124-7407-E5D9-5EC74F1E1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CC"/>
                </a:solidFill>
              </a:rPr>
              <a:t>1</a:t>
            </a:r>
            <a:r>
              <a:rPr lang="fr-FR" sz="2400" baseline="30000" dirty="0">
                <a:solidFill>
                  <a:srgbClr val="0000CC"/>
                </a:solidFill>
              </a:rPr>
              <a:t>ère</a:t>
            </a:r>
            <a:r>
              <a:rPr lang="fr-FR" sz="2400" dirty="0">
                <a:solidFill>
                  <a:srgbClr val="0000CC"/>
                </a:solidFill>
              </a:rPr>
              <a:t> étape</a:t>
            </a:r>
          </a:p>
          <a:p>
            <a:pPr marL="457200" lvl="1" indent="0">
              <a:buNone/>
            </a:pPr>
            <a:r>
              <a:rPr lang="fr-FR" sz="2000" dirty="0"/>
              <a:t>- Depuis un moteur de recherche internet (ex. Google)</a:t>
            </a:r>
          </a:p>
          <a:p>
            <a:pPr marL="457200" lvl="1" indent="0">
              <a:buNone/>
            </a:pPr>
            <a:r>
              <a:rPr lang="fr-FR" sz="2000" dirty="0"/>
              <a:t>- Saisir dans la barre de recherche : « IRP AUTO »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CDBAF0-82A5-9E19-D0BD-181FA14E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3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0192A3-2F0F-33D0-5F38-9982834D5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71" r="871" b="39514"/>
          <a:stretch/>
        </p:blipFill>
        <p:spPr>
          <a:xfrm>
            <a:off x="2337412" y="3160485"/>
            <a:ext cx="5356770" cy="2160037"/>
          </a:xfrm>
          <a:prstGeom prst="rect">
            <a:avLst/>
          </a:prstGeom>
        </p:spPr>
      </p:pic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6A64E9F7-6506-11B9-F7C6-7E30DA331BA6}"/>
              </a:ext>
            </a:extLst>
          </p:cNvPr>
          <p:cNvSpPr/>
          <p:nvPr/>
        </p:nvSpPr>
        <p:spPr>
          <a:xfrm>
            <a:off x="8059851" y="2675731"/>
            <a:ext cx="3172408" cy="1325563"/>
          </a:xfrm>
          <a:prstGeom prst="wedgeEllipseCallout">
            <a:avLst>
              <a:gd name="adj1" fmla="val -121550"/>
              <a:gd name="adj2" fmla="val 10910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Saisir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IRP AUTO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107662-BBEB-DB51-463F-9DEFD196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2</a:t>
            </a:r>
            <a:r>
              <a:rPr lang="fr-FR" baseline="30000" dirty="0">
                <a:solidFill>
                  <a:srgbClr val="0000CC"/>
                </a:solidFill>
              </a:rPr>
              <a:t>nde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2304861"/>
            <a:ext cx="9019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fr-FR" sz="1800" dirty="0"/>
              <a:t>- </a:t>
            </a:r>
            <a:r>
              <a:rPr lang="fr-FR" dirty="0"/>
              <a:t>Accéder à son compte personnel</a:t>
            </a:r>
            <a:endParaRPr lang="fr-FR" sz="1800" dirty="0"/>
          </a:p>
          <a:p>
            <a:pPr marL="457200" lvl="1" indent="0">
              <a:buNone/>
            </a:pPr>
            <a:r>
              <a:rPr lang="fr-FR" sz="1800" dirty="0"/>
              <a:t>- Cliquer sur « Accès à mon compte pe</a:t>
            </a:r>
            <a:r>
              <a:rPr lang="fr-FR" dirty="0"/>
              <a:t>rsonnel</a:t>
            </a:r>
            <a:r>
              <a:rPr lang="fr-FR" sz="1800" dirty="0"/>
              <a:t> 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732351-2FF2-7896-BEDC-1336ED1C7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32" y="3200836"/>
            <a:ext cx="6279502" cy="2497173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535322" y="1899179"/>
            <a:ext cx="3743908" cy="1325563"/>
          </a:xfrm>
          <a:prstGeom prst="wedgeEllipseCallout">
            <a:avLst>
              <a:gd name="adj1" fmla="val -75869"/>
              <a:gd name="adj2" fmla="val 17245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« Accès à mon compte personnel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B6080D-B011-C185-7920-4281386A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3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Saisir son identifiant et son mot de passe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Puis cliquer sur l’onglet « Valider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AD5E0-C877-7735-969A-98B6B65623F7}"/>
              </a:ext>
            </a:extLst>
          </p:cNvPr>
          <p:cNvSpPr/>
          <p:nvPr/>
        </p:nvSpPr>
        <p:spPr>
          <a:xfrm>
            <a:off x="2094871" y="3380401"/>
            <a:ext cx="463369" cy="9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C07AE71-2576-FAD3-501E-E5435CCB9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" y="2897205"/>
            <a:ext cx="5104065" cy="238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425992" y="1530798"/>
            <a:ext cx="3401367" cy="1080000"/>
          </a:xfrm>
          <a:prstGeom prst="wedgeEllipseCallout">
            <a:avLst>
              <a:gd name="adj1" fmla="val -126430"/>
              <a:gd name="adj2" fmla="val 120948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Saisir son identifiant et son mot de passe ou j’active mon compte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73A391E-685D-36F5-9B08-78372C8FC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49" y="2749823"/>
            <a:ext cx="4015349" cy="2786452"/>
          </a:xfrm>
          <a:prstGeom prst="rect">
            <a:avLst/>
          </a:prstGeom>
        </p:spPr>
      </p:pic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EDFD4514-DC4D-B0DD-5397-45E2500A4D1E}"/>
              </a:ext>
            </a:extLst>
          </p:cNvPr>
          <p:cNvSpPr/>
          <p:nvPr/>
        </p:nvSpPr>
        <p:spPr>
          <a:xfrm>
            <a:off x="5057192" y="3721171"/>
            <a:ext cx="2069483" cy="1534008"/>
          </a:xfrm>
          <a:prstGeom prst="wedgeEllipseCallout">
            <a:avLst>
              <a:gd name="adj1" fmla="val 112527"/>
              <a:gd name="adj2" fmla="val 37424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A faire ou </a:t>
            </a:r>
            <a:r>
              <a:rPr lang="fr-FR" b="1" dirty="0">
                <a:solidFill>
                  <a:srgbClr val="0000CC"/>
                </a:solidFill>
              </a:rPr>
              <a:t>refaire</a:t>
            </a:r>
            <a:br>
              <a:rPr lang="fr-FR" dirty="0">
                <a:solidFill>
                  <a:srgbClr val="0000CC"/>
                </a:solidFill>
              </a:rPr>
            </a:b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sz="1400" dirty="0">
                <a:solidFill>
                  <a:srgbClr val="0000CC"/>
                </a:solidFill>
              </a:rPr>
              <a:t>( depuis la mise à jour)</a:t>
            </a:r>
          </a:p>
        </p:txBody>
      </p:sp>
    </p:spTree>
    <p:extLst>
      <p:ext uri="{BB962C8B-B14F-4D97-AF65-F5344CB8AC3E}">
        <p14:creationId xmlns:p14="http://schemas.microsoft.com/office/powerpoint/2010/main" val="41467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4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6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462772" y="2074910"/>
            <a:ext cx="415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Sélectionner « Action sociale»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1DB96B4-7DE1-5628-FE3E-4C633B4B7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8" y="3283725"/>
            <a:ext cx="5519600" cy="1813315"/>
          </a:xfrm>
          <a:prstGeom prst="rect">
            <a:avLst/>
          </a:prstGeom>
        </p:spPr>
      </p:pic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EDFD4514-DC4D-B0DD-5397-45E2500A4D1E}"/>
              </a:ext>
            </a:extLst>
          </p:cNvPr>
          <p:cNvSpPr/>
          <p:nvPr/>
        </p:nvSpPr>
        <p:spPr>
          <a:xfrm>
            <a:off x="6896016" y="2074910"/>
            <a:ext cx="2518572" cy="1013523"/>
          </a:xfrm>
          <a:prstGeom prst="wedgeEllipseCallout">
            <a:avLst>
              <a:gd name="adj1" fmla="val -88738"/>
              <a:gd name="adj2" fmla="val 160864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ACTION SOCIALE</a:t>
            </a:r>
          </a:p>
        </p:txBody>
      </p:sp>
    </p:spTree>
    <p:extLst>
      <p:ext uri="{BB962C8B-B14F-4D97-AF65-F5344CB8AC3E}">
        <p14:creationId xmlns:p14="http://schemas.microsoft.com/office/powerpoint/2010/main" val="264355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40BD219-B690-5AED-1FA4-F1498A52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64" y="1698359"/>
            <a:ext cx="6880678" cy="4484304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48509" y="3047890"/>
            <a:ext cx="2988000" cy="1080000"/>
          </a:xfrm>
          <a:prstGeom prst="wedgeEllipseCallout">
            <a:avLst>
              <a:gd name="adj1" fmla="val 216858"/>
              <a:gd name="adj2" fmla="val 100663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Aide Sociale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5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Aide sociale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46BDFE9-97DF-522D-6451-C77282FF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8" y="2823831"/>
            <a:ext cx="5925796" cy="1968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6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5115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la flèche « Entraide sociale »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Puis cliquer sur Entraide Sociale d’Urgence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548313" y="1442810"/>
            <a:ext cx="4614153" cy="1325562"/>
          </a:xfrm>
          <a:prstGeom prst="wedgeEllipseCallout">
            <a:avLst>
              <a:gd name="adj1" fmla="val -34473"/>
              <a:gd name="adj2" fmla="val 91133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Puis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 D’Urgence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F8C6AFB-B861-4D09-6F87-68C86D82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162" y="3088807"/>
            <a:ext cx="4395424" cy="3173880"/>
          </a:xfrm>
          <a:prstGeom prst="rect">
            <a:avLst/>
          </a:prstGeom>
        </p:spPr>
      </p:pic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AAB28ACA-78FE-7FD4-61C6-B0653286C279}"/>
              </a:ext>
            </a:extLst>
          </p:cNvPr>
          <p:cNvSpPr/>
          <p:nvPr/>
        </p:nvSpPr>
        <p:spPr>
          <a:xfrm>
            <a:off x="5548313" y="1456918"/>
            <a:ext cx="4614153" cy="1325562"/>
          </a:xfrm>
          <a:prstGeom prst="wedgeEllipseCallout">
            <a:avLst>
              <a:gd name="adj1" fmla="val 29406"/>
              <a:gd name="adj2" fmla="val 19754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Puis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 D’Urgence</a:t>
            </a:r>
          </a:p>
        </p:txBody>
      </p:sp>
    </p:spTree>
    <p:extLst>
      <p:ext uri="{BB962C8B-B14F-4D97-AF65-F5344CB8AC3E}">
        <p14:creationId xmlns:p14="http://schemas.microsoft.com/office/powerpoint/2010/main" val="202658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7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Lire les instructions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35021" y="2746515"/>
            <a:ext cx="3804905" cy="951745"/>
          </a:xfrm>
          <a:prstGeom prst="wedgeEllipseCallout">
            <a:avLst>
              <a:gd name="adj1" fmla="val 94892"/>
              <a:gd name="adj2" fmla="val 1729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Apporter une attention particulière au nota benne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E5ACFF-B1C2-FC67-FB2C-36AE69633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622" y="1617649"/>
            <a:ext cx="5421956" cy="50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1038</Words>
  <Application>Microsoft Office PowerPoint</Application>
  <PresentationFormat>Grand écran</PresentationFormat>
  <Paragraphs>232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Colonna MT</vt:lpstr>
      <vt:lpstr>Rockwell Extra Bold</vt:lpstr>
      <vt:lpstr>Wingdings</vt:lpstr>
      <vt:lpstr>Thème Office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borie</dc:creator>
  <cp:lastModifiedBy>olivier borie</cp:lastModifiedBy>
  <cp:revision>35</cp:revision>
  <dcterms:created xsi:type="dcterms:W3CDTF">2023-06-15T09:01:07Z</dcterms:created>
  <dcterms:modified xsi:type="dcterms:W3CDTF">2025-05-10T08:19:42Z</dcterms:modified>
</cp:coreProperties>
</file>