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0" r:id="rId2"/>
    <p:sldId id="273" r:id="rId3"/>
    <p:sldId id="271" r:id="rId4"/>
    <p:sldId id="272" r:id="rId5"/>
    <p:sldId id="275" r:id="rId6"/>
    <p:sldId id="288" r:id="rId7"/>
    <p:sldId id="274" r:id="rId8"/>
    <p:sldId id="276" r:id="rId9"/>
    <p:sldId id="277" r:id="rId10"/>
    <p:sldId id="278" r:id="rId11"/>
    <p:sldId id="279" r:id="rId12"/>
    <p:sldId id="280" r:id="rId13"/>
    <p:sldId id="289" r:id="rId14"/>
    <p:sldId id="281" r:id="rId15"/>
    <p:sldId id="282" r:id="rId16"/>
    <p:sldId id="283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4B20A-01FE-4951-8E3E-FF9356FA0D5D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07DB7-880A-4543-994F-0D5E5DB74B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54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E8706-33AF-95B1-F147-7B46EB1CB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AE0B8B-3680-A4D6-3744-6D31513FC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198D12-CF86-BB63-E30F-01031DAB3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4CC7-F1D8-4665-85BC-9A8B4F85590E}" type="datetime1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2FAA6B-8214-EFEE-0190-C88A527D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4B3C13-CE3A-520C-9498-D78A5A91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28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F55EB-ADC5-1C9B-20A9-98E87C0F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4D60FF-2249-6A2A-76B4-801BFA5BF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882B9D-8836-4AAA-B503-3EE7D3FD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D50E-4F56-4643-BF2A-4B4FD1BDBB9B}" type="datetime1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8BF417-1349-6AE8-5195-E3AE3F80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1FF1D7-5F0A-C3CB-ED36-E88720C4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5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2F5437-BAC2-49BB-98EF-106DC1375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001E708-C320-0E20-EB37-7ED9A2CA8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1AD3DF-4AC5-BAB5-A3E4-AFEA11EE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EFFA-45AB-4405-BF47-F710741A8071}" type="datetime1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5949FE-10DC-ADBF-5860-5E45B743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DEFBDB-D16D-18D6-586C-5AFC558B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71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829516-FBFF-4784-1F9F-3DA690E4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2DB79B-501B-B358-61D9-23FE6846C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756E58-E39F-060B-2DD2-FA233019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0DE-29C2-44E8-A111-3833B765944D}" type="datetime1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E65231-31F4-C4EB-3B82-9489C859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49FA98-9BED-F719-D406-CEBC4B73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29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CD1A0A-4EE0-C52B-6F0B-FE488120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A373B5-EC4C-7731-B2F9-BC0CF3495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EA1C99-C7CB-41B7-91EA-5A414647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4ED0-14E3-4CE8-BAAE-164B544B4214}" type="datetime1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6B561D-FDEC-95DD-DDFF-9FB94351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401417-0D38-7795-8401-D30CC8812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75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CD9E6-A0C4-CA7C-0F9C-DB11151E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6E17A6-2BF1-7A2A-382B-C11F63991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5ACCF3-1237-40BC-91C9-68DE37C25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96D55F-47A0-E8F0-63A8-A0181A67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97A41-8543-41CE-A2C5-CCCAF08ACEEA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E9BB7F-D37C-ECAA-8B3D-0BD0E7B3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000B4B-CFB3-478F-39D8-79516B3F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7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AC0C7C-77D3-A0AC-0214-1A76CFD8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4A2763-27CB-6226-60FE-3C0CAE19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088E0E-2C4D-D6C2-1C43-06D25666D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58A4B0-71BC-00F7-940A-38D8B38A6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FDA563C-59A8-68B6-10E4-CFC5B98DC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09C33F-F19F-F4A6-2ADD-49E0C097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7D46-AEEC-48D0-AAC6-95E7F8D57F8D}" type="datetime1">
              <a:rPr lang="fr-FR" smtClean="0"/>
              <a:t>23/06/2023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102D9E-753B-56FC-983B-CB9AA4B4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E216C5-4F6F-6C4A-6E30-AF66FB820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05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334B6-BAE3-1016-F2F8-C7C8D9147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B2E9AA3-969F-6495-D5C1-97B90B6F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02E61-6A8B-47B8-BB5A-CAD7C85C2E82}" type="datetime1">
              <a:rPr lang="fr-FR" smtClean="0"/>
              <a:t>23/06/2023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C7309D-7794-B74D-06BC-E5AC4977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D91940-033A-9482-85FD-EE0822D3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05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1376BA-776A-5777-380F-EBB8F35E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8DA8-4762-4E57-AC6F-28F9AEB607D9}" type="datetime1">
              <a:rPr lang="fr-FR" smtClean="0"/>
              <a:t>23/06/2023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59C04A-FFC7-2AB0-42D4-00BF1D64D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ACD764-F82C-1E5D-7418-6AD16011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36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305FD-93D8-BF05-E700-181DBFBF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BAA1DF-A9D0-054D-4F5C-D50D79B1F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89D3A7-3B1B-DF6E-9C12-B490E5859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3121C9-29EC-DB65-0731-08477430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5462-CDBC-4348-9098-C7CF984E2857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5D12B1-B7EB-3ADE-A149-03EE1588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1FCC4E-C2BD-72B6-7EB5-F953B3E8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31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973E5-5EDB-214A-CD7C-C102AAE7F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65CA90-D150-20BB-FA9D-B05608877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7A3A17-8BAD-53D2-8131-CC9654A25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12E973-1E1E-DDF8-4E53-D0FA2FE7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27B9-7DE6-447A-B572-DEF5463B02A0}" type="datetime1">
              <a:rPr lang="fr-FR" smtClean="0"/>
              <a:t>23/06/2023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5BB1D4-8603-49F7-05A7-DCD67AF2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41F1FE-3659-E62F-D812-3E8A47F6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91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B05199-BC51-740A-768A-6CEC30A4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BC35F0-CC6F-A2F1-DDF8-828D3A515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A0ED54-DDB7-290D-FB0E-2EB432F13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4B52-5D0A-4F0D-BE29-7CD1B2EC614B}" type="datetime1">
              <a:rPr lang="fr-FR" smtClean="0"/>
              <a:t>23/06/2023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213F0-DE4A-7755-E814-BEB2B53F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8C9CFB-ACA3-AD76-C2E5-E0F216929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37FE4-1B68-4293-8E41-1D083349EF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6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dnorauto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mailto:sudnorauto@gmai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mailto:sudnorauto@gmail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mailto:sudnorauto@gmail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mailto:sudnorauto@gmail.co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mailto:sudnorauto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mailto:sudnorauto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mailto:sudnorauto@gmail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mailto:sudnorauto@gmail.com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7F24382D-7C2F-1AA8-01F3-29B7519C4836}"/>
              </a:ext>
            </a:extLst>
          </p:cNvPr>
          <p:cNvSpPr/>
          <p:nvPr/>
        </p:nvSpPr>
        <p:spPr>
          <a:xfrm>
            <a:off x="7028332" y="5590227"/>
            <a:ext cx="3630144" cy="102298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658"/>
            <a:ext cx="10515600" cy="1604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Tutoriel d’utilisation pour l’accès à </a:t>
            </a:r>
          </a:p>
          <a:p>
            <a:pPr marL="0" indent="0" algn="ctr">
              <a:buNone/>
            </a:pPr>
            <a:r>
              <a:rPr lang="fr-FR" sz="3200" b="1" dirty="0"/>
              <a:t>l’aide sociale </a:t>
            </a:r>
            <a:r>
              <a:rPr lang="fr-FR" sz="4000" b="1" dirty="0">
                <a:solidFill>
                  <a:srgbClr val="0000CC"/>
                </a:solidFill>
              </a:rPr>
              <a:t>IRP AUTO</a:t>
            </a:r>
            <a:endParaRPr lang="fr-FR" sz="3200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fr-FR" sz="32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D71D661-F4D0-05B2-8ACD-FE7B8BE6FFBC}"/>
              </a:ext>
            </a:extLst>
          </p:cNvPr>
          <p:cNvSpPr txBox="1"/>
          <p:nvPr/>
        </p:nvSpPr>
        <p:spPr>
          <a:xfrm>
            <a:off x="838200" y="3571963"/>
            <a:ext cx="106988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7200" b="1" dirty="0">
                <a:solidFill>
                  <a:srgbClr val="0000CC"/>
                </a:solidFill>
                <a:latin typeface="Colonna MT" panose="04020805060202030203" pitchFamily="82" charset="0"/>
              </a:rPr>
              <a:t>Qui ne tente rien, n’a rien !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CAF4903-1258-E92A-3645-0CD441A684D2}"/>
              </a:ext>
            </a:extLst>
          </p:cNvPr>
          <p:cNvSpPr txBox="1"/>
          <p:nvPr/>
        </p:nvSpPr>
        <p:spPr>
          <a:xfrm>
            <a:off x="7275981" y="5700421"/>
            <a:ext cx="279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i="1" dirty="0"/>
              <a:t>C’est parti …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6B579EE9-31A0-A73F-2E33-BEFFD4E0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1</a:t>
            </a:fld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CFD404-8D7D-590B-6DE5-B4AE9309D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34" y="5430916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2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49"/>
            <a:ext cx="4457700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7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10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04158" y="1964629"/>
            <a:ext cx="4815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Lire les instructions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5" y="5547060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535021" y="2746515"/>
            <a:ext cx="3804905" cy="951745"/>
          </a:xfrm>
          <a:prstGeom prst="wedgeEllipseCallout">
            <a:avLst>
              <a:gd name="adj1" fmla="val 94892"/>
              <a:gd name="adj2" fmla="val 17290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Apporter une attention particulière au nota benne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7E5ACFF-B1C2-FC67-FB2C-36AE69633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622" y="1617649"/>
            <a:ext cx="5421956" cy="50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6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77FA8D3C-720C-94E5-8D83-AB699A47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743" y="1626558"/>
            <a:ext cx="6896100" cy="46291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49"/>
            <a:ext cx="4457700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8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11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04158" y="1964629"/>
            <a:ext cx="4815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Suivre la procédure :</a:t>
            </a:r>
          </a:p>
          <a:p>
            <a:pPr lvl="1"/>
            <a:r>
              <a:rPr lang="fr-FR" dirty="0"/>
              <a:t>« Que dois-je faire pour en bénéficier ? »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5" y="5547060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711739" y="2722284"/>
            <a:ext cx="2833182" cy="1356725"/>
          </a:xfrm>
          <a:prstGeom prst="wedgeEllipseCallout">
            <a:avLst>
              <a:gd name="adj1" fmla="val 94892"/>
              <a:gd name="adj2" fmla="val 17290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Cliquer sur le lien Entraide Sociale d’Urgence</a:t>
            </a:r>
          </a:p>
        </p:txBody>
      </p:sp>
      <p:sp>
        <p:nvSpPr>
          <p:cNvPr id="18" name="Bulle narrative : ronde 17">
            <a:extLst>
              <a:ext uri="{FF2B5EF4-FFF2-40B4-BE49-F238E27FC236}">
                <a16:creationId xmlns:a16="http://schemas.microsoft.com/office/drawing/2014/main" id="{00727A0D-783F-ABCF-1EF7-64FB80773595}"/>
              </a:ext>
            </a:extLst>
          </p:cNvPr>
          <p:cNvSpPr/>
          <p:nvPr/>
        </p:nvSpPr>
        <p:spPr>
          <a:xfrm>
            <a:off x="7771266" y="3180943"/>
            <a:ext cx="3627984" cy="1008000"/>
          </a:xfrm>
          <a:prstGeom prst="wedgeEllipseCallout">
            <a:avLst>
              <a:gd name="adj1" fmla="val -419"/>
              <a:gd name="adj2" fmla="val -9275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Cliquer sur l’onglet 1</a:t>
            </a:r>
          </a:p>
          <a:p>
            <a:pPr algn="ctr"/>
            <a:r>
              <a:rPr lang="fr-FR" dirty="0">
                <a:solidFill>
                  <a:srgbClr val="0000CC"/>
                </a:solidFill>
              </a:rPr>
              <a:t>« Complétez »</a:t>
            </a:r>
          </a:p>
        </p:txBody>
      </p:sp>
    </p:spTree>
    <p:extLst>
      <p:ext uri="{BB962C8B-B14F-4D97-AF65-F5344CB8AC3E}">
        <p14:creationId xmlns:p14="http://schemas.microsoft.com/office/powerpoint/2010/main" val="182962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49"/>
            <a:ext cx="4457700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9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12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04158" y="1964629"/>
            <a:ext cx="4815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Télécharger le formulaire au format </a:t>
            </a:r>
            <a:r>
              <a:rPr lang="fr-FR" dirty="0" err="1"/>
              <a:t>pdf</a:t>
            </a:r>
            <a:endParaRPr lang="fr-FR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5" y="5547060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1463998" y="2583785"/>
            <a:ext cx="2833182" cy="1356725"/>
          </a:xfrm>
          <a:prstGeom prst="wedgeEllipseCallout">
            <a:avLst>
              <a:gd name="adj1" fmla="val 116628"/>
              <a:gd name="adj2" fmla="val 63551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Renseigner le formulaire dans sa globalité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BD324EB-0B22-C99D-983B-7629DAC2D0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91"/>
          <a:stretch/>
        </p:blipFill>
        <p:spPr>
          <a:xfrm>
            <a:off x="6224385" y="1598817"/>
            <a:ext cx="4585971" cy="370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49"/>
            <a:ext cx="4457700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10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 bis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13</a:t>
            </a:fld>
            <a:endParaRPr lang="fr-FR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5" y="5547060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E130CDB-FA86-DD8A-29EF-C60158479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861" y="2057322"/>
            <a:ext cx="6535062" cy="2838846"/>
          </a:xfrm>
          <a:prstGeom prst="rect">
            <a:avLst/>
          </a:prstGeom>
        </p:spPr>
      </p:pic>
      <p:sp>
        <p:nvSpPr>
          <p:cNvPr id="14" name="Bulle narrative : ronde 13">
            <a:extLst>
              <a:ext uri="{FF2B5EF4-FFF2-40B4-BE49-F238E27FC236}">
                <a16:creationId xmlns:a16="http://schemas.microsoft.com/office/drawing/2014/main" id="{B0DC6E8B-3B86-FB1F-D882-B6240B2346F4}"/>
              </a:ext>
            </a:extLst>
          </p:cNvPr>
          <p:cNvSpPr/>
          <p:nvPr/>
        </p:nvSpPr>
        <p:spPr>
          <a:xfrm>
            <a:off x="8389187" y="2229550"/>
            <a:ext cx="2678783" cy="1525231"/>
          </a:xfrm>
          <a:prstGeom prst="wedgeEllipseCallout">
            <a:avLst>
              <a:gd name="adj1" fmla="val -84635"/>
              <a:gd name="adj2" fmla="val 29488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Quelques sujets pour la rédaction,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93AEE65-E653-DCF9-B04C-C90AB143F821}"/>
              </a:ext>
            </a:extLst>
          </p:cNvPr>
          <p:cNvSpPr txBox="1"/>
          <p:nvPr/>
        </p:nvSpPr>
        <p:spPr>
          <a:xfrm>
            <a:off x="1375268" y="3349001"/>
            <a:ext cx="64081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Ne pas mentir être factuel: l’inflation , salaire stabilisé, future rentrée scolaire, coût de l’essenc</a:t>
            </a:r>
            <a:r>
              <a:rPr lang="fr-FR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e (</a:t>
            </a:r>
            <a:r>
              <a:rPr lang="fr-FR" sz="16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pour les vacances) , ...</a:t>
            </a:r>
            <a:br>
              <a:rPr lang="fr-FR" sz="1600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endParaRPr lang="fr-FR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3EA3154-F3BB-D0C9-64AD-DC45DDAB53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505"/>
          <a:stretch/>
        </p:blipFill>
        <p:spPr>
          <a:xfrm>
            <a:off x="2627310" y="4811270"/>
            <a:ext cx="9468358" cy="787297"/>
          </a:xfrm>
          <a:prstGeom prst="rect">
            <a:avLst/>
          </a:prstGeom>
        </p:spPr>
      </p:pic>
      <p:sp>
        <p:nvSpPr>
          <p:cNvPr id="20" name="Bulle narrative : ronde 19">
            <a:extLst>
              <a:ext uri="{FF2B5EF4-FFF2-40B4-BE49-F238E27FC236}">
                <a16:creationId xmlns:a16="http://schemas.microsoft.com/office/drawing/2014/main" id="{3EAFAD58-C8CA-1564-DA28-2FCF90527D5A}"/>
              </a:ext>
            </a:extLst>
          </p:cNvPr>
          <p:cNvSpPr/>
          <p:nvPr/>
        </p:nvSpPr>
        <p:spPr>
          <a:xfrm>
            <a:off x="129212" y="4430913"/>
            <a:ext cx="2113298" cy="1223551"/>
          </a:xfrm>
          <a:prstGeom prst="wedgeEllipseCallout">
            <a:avLst>
              <a:gd name="adj1" fmla="val 79489"/>
              <a:gd name="adj2" fmla="val 17968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Cocher en fin de formulaire l’exactitude des données</a:t>
            </a:r>
          </a:p>
        </p:txBody>
      </p:sp>
    </p:spTree>
    <p:extLst>
      <p:ext uri="{BB962C8B-B14F-4D97-AF65-F5344CB8AC3E}">
        <p14:creationId xmlns:p14="http://schemas.microsoft.com/office/powerpoint/2010/main" val="29991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44388"/>
            <a:ext cx="6868992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11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14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480333" y="2225778"/>
            <a:ext cx="7168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Préparer les documents à joindre au dossier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4835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E14FD39-7C15-83E7-7C6F-3FBB7F688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65" y="2734156"/>
            <a:ext cx="8759482" cy="2458802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8656050" y="1958281"/>
            <a:ext cx="2621550" cy="1356725"/>
          </a:xfrm>
          <a:prstGeom prst="wedgeEllipseCallout">
            <a:avLst>
              <a:gd name="adj1" fmla="val -93692"/>
              <a:gd name="adj2" fmla="val 30225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Liste des documents à joindre</a:t>
            </a:r>
          </a:p>
        </p:txBody>
      </p:sp>
    </p:spTree>
    <p:extLst>
      <p:ext uri="{BB962C8B-B14F-4D97-AF65-F5344CB8AC3E}">
        <p14:creationId xmlns:p14="http://schemas.microsoft.com/office/powerpoint/2010/main" val="7812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73A41F5-835E-B1B5-0BB1-7515402DA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21" y="2626790"/>
            <a:ext cx="5162550" cy="28956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44388"/>
            <a:ext cx="6868992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12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15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15150" y="2161302"/>
            <a:ext cx="7168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Cliquer sur l’onglet « Transmettez »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23492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8656050" y="1958281"/>
            <a:ext cx="2621550" cy="1356725"/>
          </a:xfrm>
          <a:prstGeom prst="wedgeEllipseCallout">
            <a:avLst>
              <a:gd name="adj1" fmla="val -133659"/>
              <a:gd name="adj2" fmla="val 160106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Ouvrir le fichier à transmettre</a:t>
            </a:r>
          </a:p>
        </p:txBody>
      </p:sp>
    </p:spTree>
    <p:extLst>
      <p:ext uri="{BB962C8B-B14F-4D97-AF65-F5344CB8AC3E}">
        <p14:creationId xmlns:p14="http://schemas.microsoft.com/office/powerpoint/2010/main" val="350870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43EF5CA-2FAE-8055-EF32-88A344D88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190" y="1621130"/>
            <a:ext cx="5306679" cy="477667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44388"/>
            <a:ext cx="6868992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13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16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15150" y="2161302"/>
            <a:ext cx="7168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Cliquer sur l’onglet « Transmettez »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82064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748510" y="3106023"/>
            <a:ext cx="2792541" cy="1700652"/>
          </a:xfrm>
          <a:prstGeom prst="wedgeEllipseCallout">
            <a:avLst>
              <a:gd name="adj1" fmla="val 143084"/>
              <a:gd name="adj2" fmla="val -37402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Remplir le fichier en insérer les justificatifs au format </a:t>
            </a:r>
            <a:r>
              <a:rPr lang="fr-FR" dirty="0" err="1">
                <a:solidFill>
                  <a:srgbClr val="0000CC"/>
                </a:solidFill>
              </a:rPr>
              <a:t>pdf</a:t>
            </a:r>
            <a:endParaRPr lang="fr-FR" dirty="0">
              <a:solidFill>
                <a:srgbClr val="0000CC"/>
              </a:solidFill>
            </a:endParaRPr>
          </a:p>
        </p:txBody>
      </p:sp>
      <p:sp>
        <p:nvSpPr>
          <p:cNvPr id="15" name="Bulle narrative : ronde 14">
            <a:extLst>
              <a:ext uri="{FF2B5EF4-FFF2-40B4-BE49-F238E27FC236}">
                <a16:creationId xmlns:a16="http://schemas.microsoft.com/office/drawing/2014/main" id="{7AC87F82-957A-9BF2-7491-AD09F48A521A}"/>
              </a:ext>
            </a:extLst>
          </p:cNvPr>
          <p:cNvSpPr/>
          <p:nvPr/>
        </p:nvSpPr>
        <p:spPr>
          <a:xfrm>
            <a:off x="748510" y="3112932"/>
            <a:ext cx="2792541" cy="1700652"/>
          </a:xfrm>
          <a:prstGeom prst="wedgeEllipseCallout">
            <a:avLst>
              <a:gd name="adj1" fmla="val 145472"/>
              <a:gd name="adj2" fmla="val 61732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Remplir le fichier en insérer les justificatifs au format </a:t>
            </a:r>
            <a:r>
              <a:rPr lang="fr-FR" dirty="0" err="1">
                <a:solidFill>
                  <a:srgbClr val="0000CC"/>
                </a:solidFill>
              </a:rPr>
              <a:t>pdf</a:t>
            </a:r>
            <a:endParaRPr lang="fr-FR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2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9F30236-FE3A-2D04-237C-90C7F1FF4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568"/>
          <a:stretch/>
        </p:blipFill>
        <p:spPr>
          <a:xfrm>
            <a:off x="864600" y="2806262"/>
            <a:ext cx="7791450" cy="2746071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8863572" y="2262606"/>
            <a:ext cx="2792541" cy="1700652"/>
          </a:xfrm>
          <a:prstGeom prst="wedgeEllipseCallout">
            <a:avLst>
              <a:gd name="adj1" fmla="val -174810"/>
              <a:gd name="adj2" fmla="val 61172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Renseigner vos coordonnées personnelles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69991"/>
            <a:ext cx="6868992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14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17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15150" y="2043386"/>
            <a:ext cx="7168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Renseigner vos coordonnées personnelles dans Contact du dossier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37088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31D7E-F0D7-876A-A505-AD1D90E1B690}"/>
              </a:ext>
            </a:extLst>
          </p:cNvPr>
          <p:cNvSpPr/>
          <p:nvPr/>
        </p:nvSpPr>
        <p:spPr>
          <a:xfrm>
            <a:off x="1109628" y="4565382"/>
            <a:ext cx="576297" cy="21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A3C6A-369E-A8FB-ABF5-49A464262634}"/>
              </a:ext>
            </a:extLst>
          </p:cNvPr>
          <p:cNvSpPr/>
          <p:nvPr/>
        </p:nvSpPr>
        <p:spPr>
          <a:xfrm>
            <a:off x="4348896" y="4566257"/>
            <a:ext cx="576297" cy="216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CEFD26-40DE-1332-2627-457A431EE779}"/>
              </a:ext>
            </a:extLst>
          </p:cNvPr>
          <p:cNvSpPr/>
          <p:nvPr/>
        </p:nvSpPr>
        <p:spPr>
          <a:xfrm>
            <a:off x="1109628" y="5221815"/>
            <a:ext cx="785847" cy="205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E49337-6B44-2008-4F97-62BF89DB0F30}"/>
              </a:ext>
            </a:extLst>
          </p:cNvPr>
          <p:cNvSpPr/>
          <p:nvPr/>
        </p:nvSpPr>
        <p:spPr>
          <a:xfrm>
            <a:off x="4348896" y="5221815"/>
            <a:ext cx="1299429" cy="205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514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9F30236-FE3A-2D04-237C-90C7F1FF4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11" b="-1587"/>
          <a:stretch/>
        </p:blipFill>
        <p:spPr>
          <a:xfrm>
            <a:off x="741319" y="2613859"/>
            <a:ext cx="7791450" cy="2411184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9623824" y="3953899"/>
            <a:ext cx="2166378" cy="1071144"/>
          </a:xfrm>
          <a:prstGeom prst="wedgeEllipseCallout">
            <a:avLst>
              <a:gd name="adj1" fmla="val -103555"/>
              <a:gd name="adj2" fmla="val 5116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rgbClr val="0000CC"/>
                </a:solidFill>
              </a:rPr>
              <a:t>Puis </a:t>
            </a:r>
            <a:r>
              <a:rPr lang="fr-FR" dirty="0">
                <a:solidFill>
                  <a:srgbClr val="0000CC"/>
                </a:solidFill>
              </a:rPr>
              <a:t>sur l’onglet « Envoyer »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69991"/>
            <a:ext cx="6868992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15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18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15150" y="2043386"/>
            <a:ext cx="7168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Transmettre le dossier de demande d’aide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4913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31D7E-F0D7-876A-A505-AD1D90E1B690}"/>
              </a:ext>
            </a:extLst>
          </p:cNvPr>
          <p:cNvSpPr/>
          <p:nvPr/>
        </p:nvSpPr>
        <p:spPr>
          <a:xfrm>
            <a:off x="1059604" y="362946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A3C6A-369E-A8FB-ABF5-49A464262634}"/>
              </a:ext>
            </a:extLst>
          </p:cNvPr>
          <p:cNvSpPr/>
          <p:nvPr/>
        </p:nvSpPr>
        <p:spPr>
          <a:xfrm>
            <a:off x="4199271" y="3711049"/>
            <a:ext cx="1306179" cy="11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CEFD26-40DE-1332-2627-457A431EE779}"/>
              </a:ext>
            </a:extLst>
          </p:cNvPr>
          <p:cNvSpPr/>
          <p:nvPr/>
        </p:nvSpPr>
        <p:spPr>
          <a:xfrm>
            <a:off x="1109628" y="5221815"/>
            <a:ext cx="785847" cy="205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E49337-6B44-2008-4F97-62BF89DB0F30}"/>
              </a:ext>
            </a:extLst>
          </p:cNvPr>
          <p:cNvSpPr/>
          <p:nvPr/>
        </p:nvSpPr>
        <p:spPr>
          <a:xfrm>
            <a:off x="4348896" y="5221815"/>
            <a:ext cx="1299429" cy="205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98DC3-AB5E-59C0-E66F-301A64BFFC79}"/>
              </a:ext>
            </a:extLst>
          </p:cNvPr>
          <p:cNvSpPr/>
          <p:nvPr/>
        </p:nvSpPr>
        <p:spPr>
          <a:xfrm>
            <a:off x="1059603" y="296238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DD92E4-283C-3B79-C86D-E1361860B030}"/>
              </a:ext>
            </a:extLst>
          </p:cNvPr>
          <p:cNvSpPr/>
          <p:nvPr/>
        </p:nvSpPr>
        <p:spPr>
          <a:xfrm>
            <a:off x="4199271" y="300339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Bulle narrative : ronde 14">
            <a:extLst>
              <a:ext uri="{FF2B5EF4-FFF2-40B4-BE49-F238E27FC236}">
                <a16:creationId xmlns:a16="http://schemas.microsoft.com/office/drawing/2014/main" id="{1337857D-8D52-709B-2241-1918E9C99D1F}"/>
              </a:ext>
            </a:extLst>
          </p:cNvPr>
          <p:cNvSpPr/>
          <p:nvPr/>
        </p:nvSpPr>
        <p:spPr>
          <a:xfrm>
            <a:off x="8832019" y="1621130"/>
            <a:ext cx="2618662" cy="1071144"/>
          </a:xfrm>
          <a:prstGeom prst="wedgeEllipseCallout">
            <a:avLst>
              <a:gd name="adj1" fmla="val -185232"/>
              <a:gd name="adj2" fmla="val 199131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Cliquer sur l’onglet « ENREGISTRER »</a:t>
            </a:r>
          </a:p>
        </p:txBody>
      </p:sp>
    </p:spTree>
    <p:extLst>
      <p:ext uri="{BB962C8B-B14F-4D97-AF65-F5344CB8AC3E}">
        <p14:creationId xmlns:p14="http://schemas.microsoft.com/office/powerpoint/2010/main" val="230676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67630"/>
            <a:ext cx="9895956" cy="49897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srgbClr val="0000CC"/>
                </a:solidFill>
              </a:rPr>
              <a:t>En cas de besoin, ci-dessous les contacts du site IRP Auto</a:t>
            </a:r>
          </a:p>
          <a:p>
            <a:pPr marL="0" indent="0">
              <a:buNone/>
            </a:pPr>
            <a:r>
              <a:rPr lang="fr-FR" sz="400" dirty="0"/>
              <a:t>	</a:t>
            </a:r>
          </a:p>
          <a:p>
            <a:pPr marL="0" indent="0">
              <a:buNone/>
            </a:pPr>
            <a:endParaRPr lang="fr-FR" sz="400" dirty="0"/>
          </a:p>
          <a:p>
            <a:pPr marL="0" indent="0">
              <a:buNone/>
            </a:pPr>
            <a:endParaRPr lang="fr-FR" sz="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19</a:t>
            </a:fld>
            <a:endParaRPr lang="fr-FR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024" y="5354267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31D7E-F0D7-876A-A505-AD1D90E1B690}"/>
              </a:ext>
            </a:extLst>
          </p:cNvPr>
          <p:cNvSpPr/>
          <p:nvPr/>
        </p:nvSpPr>
        <p:spPr>
          <a:xfrm>
            <a:off x="1059604" y="362946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A3C6A-369E-A8FB-ABF5-49A464262634}"/>
              </a:ext>
            </a:extLst>
          </p:cNvPr>
          <p:cNvSpPr/>
          <p:nvPr/>
        </p:nvSpPr>
        <p:spPr>
          <a:xfrm>
            <a:off x="4199271" y="3711049"/>
            <a:ext cx="1306179" cy="11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CEFD26-40DE-1332-2627-457A431EE779}"/>
              </a:ext>
            </a:extLst>
          </p:cNvPr>
          <p:cNvSpPr/>
          <p:nvPr/>
        </p:nvSpPr>
        <p:spPr>
          <a:xfrm>
            <a:off x="1109628" y="5221815"/>
            <a:ext cx="785847" cy="205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E49337-6B44-2008-4F97-62BF89DB0F30}"/>
              </a:ext>
            </a:extLst>
          </p:cNvPr>
          <p:cNvSpPr/>
          <p:nvPr/>
        </p:nvSpPr>
        <p:spPr>
          <a:xfrm>
            <a:off x="4348896" y="5221815"/>
            <a:ext cx="1299429" cy="205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98DC3-AB5E-59C0-E66F-301A64BFFC79}"/>
              </a:ext>
            </a:extLst>
          </p:cNvPr>
          <p:cNvSpPr/>
          <p:nvPr/>
        </p:nvSpPr>
        <p:spPr>
          <a:xfrm>
            <a:off x="1059603" y="296238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DD92E4-283C-3B79-C86D-E1361860B030}"/>
              </a:ext>
            </a:extLst>
          </p:cNvPr>
          <p:cNvSpPr/>
          <p:nvPr/>
        </p:nvSpPr>
        <p:spPr>
          <a:xfrm>
            <a:off x="4199271" y="300339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A27DCB-712D-60AF-9369-9D9D0CCD7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665" y="2456228"/>
            <a:ext cx="9095425" cy="238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2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483" y="1661407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r-FR" sz="2400" b="1" i="0" dirty="0">
                <a:effectLst/>
              </a:rPr>
              <a:t>	IRP</a:t>
            </a:r>
            <a:r>
              <a:rPr lang="fr-FR" sz="2400" i="0" dirty="0">
                <a:effectLst/>
              </a:rPr>
              <a:t> -&gt; </a:t>
            </a:r>
            <a:r>
              <a:rPr lang="fr-FR" sz="2400" i="1" dirty="0">
                <a:effectLst/>
              </a:rPr>
              <a:t>Définition</a:t>
            </a:r>
            <a:r>
              <a:rPr lang="fr-FR" sz="2400" i="0" dirty="0">
                <a:effectLst/>
              </a:rPr>
              <a:t> : Instances Représentatives du Personnel</a:t>
            </a:r>
          </a:p>
          <a:p>
            <a:pPr marL="0" indent="0" algn="l">
              <a:buNone/>
            </a:pPr>
            <a:r>
              <a:rPr lang="fr-FR" sz="2400" b="1" i="0" dirty="0">
                <a:effectLst/>
              </a:rPr>
              <a:t>		Le partenaire des services de l’automobile</a:t>
            </a:r>
          </a:p>
          <a:p>
            <a:pPr marL="0" indent="0" algn="l">
              <a:buNone/>
            </a:pPr>
            <a:r>
              <a:rPr lang="fr-FR" sz="2400" b="1" i="0" dirty="0">
                <a:solidFill>
                  <a:srgbClr val="0000CC"/>
                </a:solidFill>
                <a:effectLst/>
              </a:rPr>
              <a:t>IRP AUTO </a:t>
            </a:r>
            <a:r>
              <a:rPr lang="fr-FR" sz="2400" b="0" i="0" dirty="0">
                <a:effectLst/>
              </a:rPr>
              <a:t>accompagne les salariés et les apprentis des services</a:t>
            </a:r>
          </a:p>
          <a:p>
            <a:pPr marL="0" indent="0" algn="l">
              <a:buNone/>
            </a:pPr>
            <a:r>
              <a:rPr lang="fr-FR" sz="2400" b="0" i="0" dirty="0">
                <a:effectLst/>
              </a:rPr>
              <a:t>de l’automobile et leur famille. Ils bénéficient des services et</a:t>
            </a:r>
          </a:p>
          <a:p>
            <a:pPr marL="0" indent="0" algn="l">
              <a:buNone/>
            </a:pPr>
            <a:r>
              <a:rPr lang="fr-FR" sz="2400" b="0" i="0" dirty="0">
                <a:effectLst/>
              </a:rPr>
              <a:t>Des aides en matière d’action sociale et culturelle.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CE25D2-3B59-64CB-60B9-1F2E75D5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8AECD4F-8FF1-F123-35EE-E77D0B2A3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387" y="4107097"/>
            <a:ext cx="7531413" cy="1905648"/>
          </a:xfrm>
          <a:prstGeom prst="rect">
            <a:avLst/>
          </a:prstGeom>
        </p:spPr>
      </p:pic>
      <p:sp>
        <p:nvSpPr>
          <p:cNvPr id="11" name="Bulle narrative : ronde 10">
            <a:extLst>
              <a:ext uri="{FF2B5EF4-FFF2-40B4-BE49-F238E27FC236}">
                <a16:creationId xmlns:a16="http://schemas.microsoft.com/office/drawing/2014/main" id="{54136407-B71A-AF1F-555D-C6C4AA4243B6}"/>
              </a:ext>
            </a:extLst>
          </p:cNvPr>
          <p:cNvSpPr/>
          <p:nvPr/>
        </p:nvSpPr>
        <p:spPr>
          <a:xfrm>
            <a:off x="8847753" y="2238109"/>
            <a:ext cx="3172408" cy="1325563"/>
          </a:xfrm>
          <a:prstGeom prst="wedgeEllipseCallout">
            <a:avLst>
              <a:gd name="adj1" fmla="val -42432"/>
              <a:gd name="adj2" fmla="val 15134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Nous allons te guider pour accéder à l’aide sociale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C79461E-D23C-F7FD-2BBB-92E48175B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22" y="56291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D5B4B86-6124-7407-E5D9-5EC74F1E1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34" y="5430916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solidFill>
            <a:schemeClr val="bg1"/>
          </a:soli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1396"/>
            <a:ext cx="9895956" cy="49897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Quelques informations complémentaires </a:t>
            </a:r>
          </a:p>
          <a:p>
            <a:pPr marL="0" indent="0">
              <a:buNone/>
            </a:pPr>
            <a:r>
              <a:rPr lang="fr-FR" sz="300" dirty="0"/>
              <a:t>	</a:t>
            </a:r>
          </a:p>
          <a:p>
            <a:pPr marL="0" indent="0">
              <a:buNone/>
            </a:pPr>
            <a:endParaRPr lang="fr-FR" sz="300" dirty="0"/>
          </a:p>
          <a:p>
            <a:pPr marL="0" indent="0">
              <a:buNone/>
            </a:pPr>
            <a:endParaRPr lang="fr-FR" sz="3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50" y="6374442"/>
            <a:ext cx="2743200" cy="365125"/>
          </a:xfrm>
        </p:spPr>
        <p:txBody>
          <a:bodyPr/>
          <a:lstStyle/>
          <a:p>
            <a:fld id="{63737FE4-1B68-4293-8E41-1D083349EF75}" type="slidenum">
              <a:rPr lang="fr-FR" smtClean="0"/>
              <a:t>20</a:t>
            </a:fld>
            <a:endParaRPr lang="fr-FR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563" y="5447319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531D7E-F0D7-876A-A505-AD1D90E1B690}"/>
              </a:ext>
            </a:extLst>
          </p:cNvPr>
          <p:cNvSpPr/>
          <p:nvPr/>
        </p:nvSpPr>
        <p:spPr>
          <a:xfrm>
            <a:off x="1059604" y="362946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A3C6A-369E-A8FB-ABF5-49A464262634}"/>
              </a:ext>
            </a:extLst>
          </p:cNvPr>
          <p:cNvSpPr/>
          <p:nvPr/>
        </p:nvSpPr>
        <p:spPr>
          <a:xfrm>
            <a:off x="4199271" y="3711049"/>
            <a:ext cx="1306179" cy="11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E49337-6B44-2008-4F97-62BF89DB0F30}"/>
              </a:ext>
            </a:extLst>
          </p:cNvPr>
          <p:cNvSpPr/>
          <p:nvPr/>
        </p:nvSpPr>
        <p:spPr>
          <a:xfrm>
            <a:off x="4348896" y="5221815"/>
            <a:ext cx="1299429" cy="205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98DC3-AB5E-59C0-E66F-301A64BFFC79}"/>
              </a:ext>
            </a:extLst>
          </p:cNvPr>
          <p:cNvSpPr/>
          <p:nvPr/>
        </p:nvSpPr>
        <p:spPr>
          <a:xfrm>
            <a:off x="1059603" y="296238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DD92E4-283C-3B79-C86D-E1361860B030}"/>
              </a:ext>
            </a:extLst>
          </p:cNvPr>
          <p:cNvSpPr/>
          <p:nvPr/>
        </p:nvSpPr>
        <p:spPr>
          <a:xfrm>
            <a:off x="4199271" y="3003399"/>
            <a:ext cx="835871" cy="199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C9E2BBF-FDB0-4D3F-BE3B-A3F3D7244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52" y="2461134"/>
            <a:ext cx="11132397" cy="198407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3896BCD-1D84-F2C7-0FEC-4820601052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4612" y="4582254"/>
            <a:ext cx="92487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1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00CC"/>
                </a:solidFill>
              </a:rPr>
              <a:t>1</a:t>
            </a:r>
            <a:r>
              <a:rPr lang="fr-FR" sz="2400" baseline="30000" dirty="0">
                <a:solidFill>
                  <a:srgbClr val="0000CC"/>
                </a:solidFill>
              </a:rPr>
              <a:t>ère</a:t>
            </a:r>
            <a:r>
              <a:rPr lang="fr-FR" sz="2400" dirty="0">
                <a:solidFill>
                  <a:srgbClr val="0000CC"/>
                </a:solidFill>
              </a:rPr>
              <a:t> étape</a:t>
            </a:r>
          </a:p>
          <a:p>
            <a:pPr marL="457200" lvl="1" indent="0">
              <a:buNone/>
            </a:pPr>
            <a:r>
              <a:rPr lang="fr-FR" sz="2000" dirty="0"/>
              <a:t>- Depuis un moteur de recherche internet (ex. Google)</a:t>
            </a:r>
          </a:p>
          <a:p>
            <a:pPr marL="457200" lvl="1" indent="0">
              <a:buNone/>
            </a:pPr>
            <a:r>
              <a:rPr lang="fr-FR" sz="2000" dirty="0"/>
              <a:t>- Saisir dans la barre de recherche : « IRP AUTO »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CDBAF0-82A5-9E19-D0BD-181FA14E3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3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D0192A3-2F0F-33D0-5F38-9982834D5C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71" r="871" b="39514"/>
          <a:stretch/>
        </p:blipFill>
        <p:spPr>
          <a:xfrm>
            <a:off x="2337412" y="3160485"/>
            <a:ext cx="5356770" cy="2160037"/>
          </a:xfrm>
          <a:prstGeom prst="rect">
            <a:avLst/>
          </a:prstGeom>
        </p:spPr>
      </p:pic>
      <p:sp>
        <p:nvSpPr>
          <p:cNvPr id="15" name="Bulle narrative : ronde 14">
            <a:extLst>
              <a:ext uri="{FF2B5EF4-FFF2-40B4-BE49-F238E27FC236}">
                <a16:creationId xmlns:a16="http://schemas.microsoft.com/office/drawing/2014/main" id="{6A64E9F7-6506-11B9-F7C6-7E30DA331BA6}"/>
              </a:ext>
            </a:extLst>
          </p:cNvPr>
          <p:cNvSpPr/>
          <p:nvPr/>
        </p:nvSpPr>
        <p:spPr>
          <a:xfrm>
            <a:off x="8059851" y="2675731"/>
            <a:ext cx="3172408" cy="1325563"/>
          </a:xfrm>
          <a:prstGeom prst="wedgeEllipseCallout">
            <a:avLst>
              <a:gd name="adj1" fmla="val -121550"/>
              <a:gd name="adj2" fmla="val 109106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Saisir</a:t>
            </a:r>
          </a:p>
          <a:p>
            <a:pPr algn="ctr"/>
            <a:r>
              <a:rPr lang="fr-FR" dirty="0">
                <a:solidFill>
                  <a:srgbClr val="0000CC"/>
                </a:solidFill>
              </a:rPr>
              <a:t>IRP AUTO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4107662-BBEB-DB51-463F-9DEFD1964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34" y="5430916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2</a:t>
            </a:r>
            <a:r>
              <a:rPr lang="fr-FR" baseline="30000" dirty="0">
                <a:solidFill>
                  <a:srgbClr val="0000CC"/>
                </a:solidFill>
              </a:rPr>
              <a:t>nde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4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04158" y="2304861"/>
            <a:ext cx="9019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fr-FR" sz="1800" dirty="0"/>
              <a:t>- </a:t>
            </a:r>
            <a:r>
              <a:rPr lang="fr-FR" dirty="0"/>
              <a:t>Accéder à son compte personnel</a:t>
            </a:r>
            <a:endParaRPr lang="fr-FR" sz="1800" dirty="0"/>
          </a:p>
          <a:p>
            <a:pPr marL="457200" lvl="1" indent="0">
              <a:buNone/>
            </a:pPr>
            <a:r>
              <a:rPr lang="fr-FR" sz="1800" dirty="0"/>
              <a:t>- Cliquer sur « Accès à mon compte pe</a:t>
            </a:r>
            <a:r>
              <a:rPr lang="fr-FR" dirty="0"/>
              <a:t>rsonnel</a:t>
            </a:r>
            <a:r>
              <a:rPr lang="fr-FR" sz="1800" dirty="0"/>
              <a:t> »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F732351-2FF2-7896-BEDC-1336ED1C7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532" y="3200836"/>
            <a:ext cx="6279502" cy="2497173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7535322" y="1899179"/>
            <a:ext cx="3743908" cy="1325563"/>
          </a:xfrm>
          <a:prstGeom prst="wedgeEllipseCallout">
            <a:avLst>
              <a:gd name="adj1" fmla="val -75869"/>
              <a:gd name="adj2" fmla="val 17245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Cliquer sur « Accès à mon compte personnel »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6B6080D-B011-C185-7920-4281386AA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34" y="5430916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6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5EF2A94-AED3-B948-C1C2-D60FF12D9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7" t="37581" r="19524" b="4209"/>
          <a:stretch/>
        </p:blipFill>
        <p:spPr>
          <a:xfrm>
            <a:off x="940059" y="2683396"/>
            <a:ext cx="4117134" cy="2384563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5509368" y="1563717"/>
            <a:ext cx="2988000" cy="1080000"/>
          </a:xfrm>
          <a:prstGeom prst="wedgeEllipseCallout">
            <a:avLst>
              <a:gd name="adj1" fmla="val -141444"/>
              <a:gd name="adj2" fmla="val 120948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Saisir son identifiant et son mot de passe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49"/>
            <a:ext cx="4457700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3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5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04158" y="1964629"/>
            <a:ext cx="4815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Saisir son identifiant et son mot de passe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Puis cliquer sur l’onglet « Valider »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5" y="5547060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EC537EA-E674-955A-F309-5E4838B43C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372" t="27090" r="2298" b="-519"/>
          <a:stretch/>
        </p:blipFill>
        <p:spPr>
          <a:xfrm>
            <a:off x="6560181" y="2989302"/>
            <a:ext cx="4927553" cy="22873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0AD5E0-C877-7735-969A-98B6B65623F7}"/>
              </a:ext>
            </a:extLst>
          </p:cNvPr>
          <p:cNvSpPr/>
          <p:nvPr/>
        </p:nvSpPr>
        <p:spPr>
          <a:xfrm>
            <a:off x="2094871" y="3380401"/>
            <a:ext cx="463369" cy="97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Bulle narrative : ronde 17">
            <a:extLst>
              <a:ext uri="{FF2B5EF4-FFF2-40B4-BE49-F238E27FC236}">
                <a16:creationId xmlns:a16="http://schemas.microsoft.com/office/drawing/2014/main" id="{1A43D392-C9D6-AB38-6B32-8421989F3DCF}"/>
              </a:ext>
            </a:extLst>
          </p:cNvPr>
          <p:cNvSpPr/>
          <p:nvPr/>
        </p:nvSpPr>
        <p:spPr>
          <a:xfrm>
            <a:off x="5509368" y="1575359"/>
            <a:ext cx="2988000" cy="1080000"/>
          </a:xfrm>
          <a:prstGeom prst="wedgeEllipseCallout">
            <a:avLst>
              <a:gd name="adj1" fmla="val -139213"/>
              <a:gd name="adj2" fmla="val 195031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Saisir son identifiant et son mot de passe</a:t>
            </a:r>
          </a:p>
        </p:txBody>
      </p:sp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EDFD4514-DC4D-B0DD-5397-45E2500A4D1E}"/>
              </a:ext>
            </a:extLst>
          </p:cNvPr>
          <p:cNvSpPr/>
          <p:nvPr/>
        </p:nvSpPr>
        <p:spPr>
          <a:xfrm>
            <a:off x="7013367" y="5536792"/>
            <a:ext cx="3627984" cy="819558"/>
          </a:xfrm>
          <a:prstGeom prst="wedgeEllipseCallout">
            <a:avLst>
              <a:gd name="adj1" fmla="val -419"/>
              <a:gd name="adj2" fmla="val -92750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Où trouver son numéro d’adhérent ?</a:t>
            </a:r>
          </a:p>
        </p:txBody>
      </p:sp>
    </p:spTree>
    <p:extLst>
      <p:ext uri="{BB962C8B-B14F-4D97-AF65-F5344CB8AC3E}">
        <p14:creationId xmlns:p14="http://schemas.microsoft.com/office/powerpoint/2010/main" val="41467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49"/>
            <a:ext cx="4457700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3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 bis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6</a:t>
            </a:fld>
            <a:endParaRPr lang="fr-FR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5" y="5547060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0AD5E0-C877-7735-969A-98B6B65623F7}"/>
              </a:ext>
            </a:extLst>
          </p:cNvPr>
          <p:cNvSpPr/>
          <p:nvPr/>
        </p:nvSpPr>
        <p:spPr>
          <a:xfrm>
            <a:off x="2094871" y="3380401"/>
            <a:ext cx="463369" cy="97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17C53B7-23C1-BF03-D11E-DDF1027CD2CB}"/>
              </a:ext>
            </a:extLst>
          </p:cNvPr>
          <p:cNvSpPr txBox="1"/>
          <p:nvPr/>
        </p:nvSpPr>
        <p:spPr>
          <a:xfrm>
            <a:off x="393419" y="2487144"/>
            <a:ext cx="6907481" cy="216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tu ne reçois pas de courrier d’IRP: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avoir le numéro « 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identifiant et mot de passe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 tu dois appeler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hoix 5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assez rapide ils vont te demander de t’identifier avec des questions personnelles.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7D29627-485E-B8BA-729D-507013C28D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89" t="53441" r="6998" b="26453"/>
          <a:stretch/>
        </p:blipFill>
        <p:spPr>
          <a:xfrm>
            <a:off x="1765279" y="3380401"/>
            <a:ext cx="4085113" cy="365125"/>
          </a:xfrm>
          <a:prstGeom prst="rect">
            <a:avLst/>
          </a:prstGeom>
        </p:spPr>
      </p:pic>
      <p:sp>
        <p:nvSpPr>
          <p:cNvPr id="20" name="Bulle narrative : ronde 19">
            <a:extLst>
              <a:ext uri="{FF2B5EF4-FFF2-40B4-BE49-F238E27FC236}">
                <a16:creationId xmlns:a16="http://schemas.microsoft.com/office/drawing/2014/main" id="{ACB23DE0-9F96-1FAF-9E66-2DA28B799130}"/>
              </a:ext>
            </a:extLst>
          </p:cNvPr>
          <p:cNvSpPr/>
          <p:nvPr/>
        </p:nvSpPr>
        <p:spPr>
          <a:xfrm>
            <a:off x="7954460" y="3745526"/>
            <a:ext cx="3399339" cy="2049632"/>
          </a:xfrm>
          <a:prstGeom prst="wedgeEllipseCallout">
            <a:avLst>
              <a:gd name="adj1" fmla="val -94740"/>
              <a:gd name="adj2" fmla="val -51795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faut leur demander </a:t>
            </a:r>
            <a:r>
              <a:rPr lang="fr-FR" sz="20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’envoyer</a:t>
            </a:r>
            <a:r>
              <a:rPr lang="fr-F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l’identifiant / mot de passe   </a:t>
            </a:r>
            <a:r>
              <a:rPr lang="fr-FR" sz="2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SMS</a:t>
            </a:r>
            <a:r>
              <a:rPr lang="fr-FR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507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C23116E6-2F79-292C-15B7-95733981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38" y="2908917"/>
            <a:ext cx="9373908" cy="29531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49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4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7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04158" y="1964629"/>
            <a:ext cx="90196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Sélectionner « Mes aides et avantages »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Se positionner sur « Mes aides et avantages » sans cliquer </a:t>
            </a:r>
            <a:r>
              <a:rPr lang="fr-FR" dirty="0" err="1"/>
              <a:t>dess</a:t>
            </a:r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sz="1800" dirty="0"/>
              <a:t>Déplacer le curseur de la souris sur « Accéder à mon espace Aides et Avantages »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9044584" y="1877380"/>
            <a:ext cx="2988000" cy="1080000"/>
          </a:xfrm>
          <a:prstGeom prst="wedgeEllipseCallout">
            <a:avLst>
              <a:gd name="adj1" fmla="val -44218"/>
              <a:gd name="adj2" fmla="val 173864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Cliquer sur « Mes aides et avantages»</a:t>
            </a:r>
          </a:p>
        </p:txBody>
      </p:sp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EDFD4514-DC4D-B0DD-5397-45E2500A4D1E}"/>
              </a:ext>
            </a:extLst>
          </p:cNvPr>
          <p:cNvSpPr/>
          <p:nvPr/>
        </p:nvSpPr>
        <p:spPr>
          <a:xfrm>
            <a:off x="6683376" y="5067959"/>
            <a:ext cx="3627984" cy="1588240"/>
          </a:xfrm>
          <a:prstGeom prst="wedgeEllipseCallout">
            <a:avLst>
              <a:gd name="adj1" fmla="val -168184"/>
              <a:gd name="adj2" fmla="val -51588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Glisser la souris sur le sous titre « Accéder à mon espace Aides et Avantages »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5" y="5547060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55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40BD219-B690-5AED-1FA4-F1498A521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164" y="1698359"/>
            <a:ext cx="6880678" cy="4484304"/>
          </a:xfrm>
          <a:prstGeom prst="rect">
            <a:avLst/>
          </a:prstGeom>
        </p:spPr>
      </p:pic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748509" y="3047890"/>
            <a:ext cx="2988000" cy="1080000"/>
          </a:xfrm>
          <a:prstGeom prst="wedgeEllipseCallout">
            <a:avLst>
              <a:gd name="adj1" fmla="val 216858"/>
              <a:gd name="adj2" fmla="val 100663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Cliquer sur</a:t>
            </a:r>
          </a:p>
          <a:p>
            <a:pPr algn="ctr"/>
            <a:r>
              <a:rPr lang="fr-FR" dirty="0">
                <a:solidFill>
                  <a:srgbClr val="0000CC"/>
                </a:solidFill>
              </a:rPr>
              <a:t>Aide Sociale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49"/>
            <a:ext cx="4457700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5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8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04158" y="1964629"/>
            <a:ext cx="4815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Cliquer sur l’onglet « Aide sociale »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5" y="5547060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85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046BDFE9-97DF-522D-6451-C77282FF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58" y="2823831"/>
            <a:ext cx="5925796" cy="196838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A8421C9-0AA5-48E5-E318-D4F4940A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12"/>
            <a:ext cx="10515600" cy="1325563"/>
          </a:xfrm>
          <a:gradFill flip="none" rotWithShape="1">
            <a:gsLst>
              <a:gs pos="37000">
                <a:srgbClr val="D1DCF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fr-FR" sz="3600" b="1" dirty="0">
                <a:latin typeface="+mn-lt"/>
              </a:rPr>
              <a:t>L’aide </a:t>
            </a:r>
            <a:r>
              <a:rPr lang="fr-FR" sz="5400" b="1" dirty="0">
                <a:latin typeface="+mn-lt"/>
              </a:rPr>
              <a:t>IRP AUTO</a:t>
            </a:r>
            <a:endParaRPr lang="fr-FR" b="1" dirty="0">
              <a:solidFill>
                <a:srgbClr val="FF66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9C6465-910E-78AF-3B93-E314BD287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49"/>
            <a:ext cx="4457700" cy="14711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CC"/>
                </a:solidFill>
              </a:rPr>
              <a:t>6</a:t>
            </a:r>
            <a:r>
              <a:rPr lang="fr-FR" baseline="30000" dirty="0">
                <a:solidFill>
                  <a:srgbClr val="0000CC"/>
                </a:solidFill>
              </a:rPr>
              <a:t>ème</a:t>
            </a:r>
            <a:r>
              <a:rPr lang="fr-FR" dirty="0">
                <a:solidFill>
                  <a:srgbClr val="0000CC"/>
                </a:solidFill>
              </a:rPr>
              <a:t> étape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97745E-2C64-5767-A710-CB43FDB2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512"/>
            <a:ext cx="1404309" cy="1325563"/>
          </a:xfrm>
          <a:prstGeom prst="rect">
            <a:avLst/>
          </a:prstGeom>
        </p:spPr>
      </p:pic>
      <p:sp>
        <p:nvSpPr>
          <p:cNvPr id="9" name="Rectangle à coins arrondis 7">
            <a:extLst>
              <a:ext uri="{FF2B5EF4-FFF2-40B4-BE49-F238E27FC236}">
                <a16:creationId xmlns:a16="http://schemas.microsoft.com/office/drawing/2014/main" id="{2B70CA45-786B-03D2-F870-830AC3AE0E37}"/>
              </a:ext>
            </a:extLst>
          </p:cNvPr>
          <p:cNvSpPr/>
          <p:nvPr/>
        </p:nvSpPr>
        <p:spPr>
          <a:xfrm>
            <a:off x="7783392" y="845255"/>
            <a:ext cx="3026964" cy="4752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495550" algn="l"/>
              </a:tabLst>
            </a:pP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Sans </a:t>
            </a:r>
            <a:r>
              <a:rPr lang="fr-FR" sz="1600" b="1" i="1" dirty="0">
                <a:solidFill>
                  <a:srgbClr val="2E74B5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TOI</a:t>
            </a:r>
            <a:r>
              <a:rPr lang="fr-FR" sz="1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il n’existe pas de </a:t>
            </a:r>
            <a:r>
              <a:rPr lang="fr-FR" sz="16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NOUS</a:t>
            </a:r>
            <a:endParaRPr lang="fr-F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B9913D09-B7DF-E1B8-7292-8C014D4C5D0F}"/>
              </a:ext>
            </a:extLst>
          </p:cNvPr>
          <p:cNvSpPr/>
          <p:nvPr/>
        </p:nvSpPr>
        <p:spPr>
          <a:xfrm>
            <a:off x="7361489" y="300995"/>
            <a:ext cx="3870770" cy="47520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yndicat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b="1" i="1" dirty="0">
                <a:solidFill>
                  <a:srgbClr val="1F386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800" b="1" i="1" dirty="0">
                <a:solidFill>
                  <a:srgbClr val="ED7D3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ud</a:t>
            </a:r>
            <a:r>
              <a:rPr lang="fr-FR" sz="28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70408C-8F66-547A-E6CF-85D2223A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824" y="370050"/>
            <a:ext cx="1503045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9FA42C-6037-3912-1F7B-2C0A020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37FE4-1B68-4293-8E41-1D083349EF75}" type="slidenum">
              <a:rPr lang="fr-FR" smtClean="0"/>
              <a:t>9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1F4499-8F5A-FF7C-F5D1-5C64FD7DF320}"/>
              </a:ext>
            </a:extLst>
          </p:cNvPr>
          <p:cNvSpPr txBox="1"/>
          <p:nvPr/>
        </p:nvSpPr>
        <p:spPr>
          <a:xfrm>
            <a:off x="604158" y="1964629"/>
            <a:ext cx="5115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dirty="0"/>
              <a:t>Cliquer sur la flèche « Entraide sociale »</a:t>
            </a:r>
          </a:p>
          <a:p>
            <a:pPr marL="742950" lvl="1" indent="-285750">
              <a:buFontTx/>
              <a:buChar char="-"/>
            </a:pPr>
            <a:r>
              <a:rPr lang="fr-FR" dirty="0"/>
              <a:t>Puis cliquer sur Entraide Sociale d’Urgence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DEBB953-54C4-439E-3C22-8D405AB3A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5" y="5547060"/>
            <a:ext cx="567834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>
              <a:ln>
                <a:noFill/>
              </a:ln>
              <a:solidFill>
                <a:srgbClr val="4472C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question ?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ED7D3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Nous y répondons !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fr-FR" altLang="fr-FR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adresse unique : </a:t>
            </a:r>
            <a:r>
              <a:rPr kumimoji="0" lang="fr-FR" altLang="fr-FR" b="1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sudnorauto@gmail.com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390306DB-3872-416D-1A10-C303CA7AE4AF}"/>
              </a:ext>
            </a:extLst>
          </p:cNvPr>
          <p:cNvSpPr/>
          <p:nvPr/>
        </p:nvSpPr>
        <p:spPr>
          <a:xfrm>
            <a:off x="5548313" y="1442810"/>
            <a:ext cx="4614153" cy="1325562"/>
          </a:xfrm>
          <a:prstGeom prst="wedgeEllipseCallout">
            <a:avLst>
              <a:gd name="adj1" fmla="val -34473"/>
              <a:gd name="adj2" fmla="val 91133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Cliquer sur Entraide Sociale</a:t>
            </a:r>
          </a:p>
          <a:p>
            <a:pPr algn="ctr"/>
            <a:r>
              <a:rPr lang="fr-FR" dirty="0">
                <a:solidFill>
                  <a:srgbClr val="0000CC"/>
                </a:solidFill>
              </a:rPr>
              <a:t>Puis</a:t>
            </a:r>
          </a:p>
          <a:p>
            <a:pPr algn="ctr"/>
            <a:r>
              <a:rPr lang="fr-FR" dirty="0">
                <a:solidFill>
                  <a:srgbClr val="0000CC"/>
                </a:solidFill>
              </a:rPr>
              <a:t>Cliquer sur Entraide Sociale D’Urgence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F8C6AFB-B861-4D09-6F87-68C86D822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162" y="3088807"/>
            <a:ext cx="4395424" cy="3173880"/>
          </a:xfrm>
          <a:prstGeom prst="rect">
            <a:avLst/>
          </a:prstGeom>
        </p:spPr>
      </p:pic>
      <p:sp>
        <p:nvSpPr>
          <p:cNvPr id="18" name="Bulle narrative : ronde 17">
            <a:extLst>
              <a:ext uri="{FF2B5EF4-FFF2-40B4-BE49-F238E27FC236}">
                <a16:creationId xmlns:a16="http://schemas.microsoft.com/office/drawing/2014/main" id="{AAB28ACA-78FE-7FD4-61C6-B0653286C279}"/>
              </a:ext>
            </a:extLst>
          </p:cNvPr>
          <p:cNvSpPr/>
          <p:nvPr/>
        </p:nvSpPr>
        <p:spPr>
          <a:xfrm>
            <a:off x="5548313" y="1456918"/>
            <a:ext cx="4614153" cy="1325562"/>
          </a:xfrm>
          <a:prstGeom prst="wedgeEllipseCallout">
            <a:avLst>
              <a:gd name="adj1" fmla="val 29406"/>
              <a:gd name="adj2" fmla="val 197542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CC"/>
                </a:solidFill>
              </a:rPr>
              <a:t>Cliquer sur Entraide Sociale</a:t>
            </a:r>
          </a:p>
          <a:p>
            <a:pPr algn="ctr"/>
            <a:r>
              <a:rPr lang="fr-FR" dirty="0">
                <a:solidFill>
                  <a:srgbClr val="0000CC"/>
                </a:solidFill>
              </a:rPr>
              <a:t>Puis</a:t>
            </a:r>
          </a:p>
          <a:p>
            <a:pPr algn="ctr"/>
            <a:r>
              <a:rPr lang="fr-FR" dirty="0">
                <a:solidFill>
                  <a:srgbClr val="0000CC"/>
                </a:solidFill>
              </a:rPr>
              <a:t>Cliquer sur Entraide Sociale D’Urgence</a:t>
            </a:r>
          </a:p>
        </p:txBody>
      </p:sp>
    </p:spTree>
    <p:extLst>
      <p:ext uri="{BB962C8B-B14F-4D97-AF65-F5344CB8AC3E}">
        <p14:creationId xmlns:p14="http://schemas.microsoft.com/office/powerpoint/2010/main" val="20265854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1255</Words>
  <Application>Microsoft Office PowerPoint</Application>
  <PresentationFormat>Grand écran</PresentationFormat>
  <Paragraphs>264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Colonna MT</vt:lpstr>
      <vt:lpstr>georgia</vt:lpstr>
      <vt:lpstr>Rockwell Extra Bold</vt:lpstr>
      <vt:lpstr>Wingdings</vt:lpstr>
      <vt:lpstr>Thème Office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  <vt:lpstr>                L’aide IRP AUTO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borie</dc:creator>
  <cp:lastModifiedBy>luttin x</cp:lastModifiedBy>
  <cp:revision>37</cp:revision>
  <dcterms:created xsi:type="dcterms:W3CDTF">2023-06-15T09:01:07Z</dcterms:created>
  <dcterms:modified xsi:type="dcterms:W3CDTF">2023-06-23T15:35:13Z</dcterms:modified>
</cp:coreProperties>
</file>