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7556500" cy="10693400"/>
  <p:notesSz cx="6858000" cy="9144000"/>
  <p:embeddedFontLst>
    <p:embeddedFont>
      <p:font typeface="Cormorant Garamond Bold" panose="020B0604020202020204" charset="0"/>
      <p:regular r:id="rId9"/>
    </p:embeddedFont>
    <p:embeddedFont>
      <p:font typeface="Cormorant Garamond Italics" panose="020B0604020202020204" charset="0"/>
      <p:regular r:id="rId10"/>
    </p:embeddedFont>
    <p:embeddedFont>
      <p:font typeface="Roboto" panose="02000000000000000000" pitchFamily="2" charset="0"/>
      <p:regular r:id="rId11"/>
    </p:embeddedFont>
    <p:embeddedFont>
      <p:font typeface="Roboto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2288" y="4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drive.google.com/drive/folders/1uk2eLwmb5Us9tEycxFXeNEALkm7jhYur" TargetMode="External"/><Relationship Id="rId5" Type="http://schemas.openxmlformats.org/officeDocument/2006/relationships/hyperlink" Target="https://www.fondationcultureetdiversite.org/programmes/trophee-d-impro-culture-diversite_p548707" TargetMode="External"/><Relationship Id="rId4" Type="http://schemas.openxmlformats.org/officeDocument/2006/relationships/hyperlink" Target="https://www.fondationcultureetdiversit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7556500" cy="10692000"/>
          </a:xfrm>
          <a:custGeom>
            <a:avLst/>
            <a:gdLst/>
            <a:ahLst/>
            <a:cxnLst/>
            <a:rect l="l" t="t" r="r" b="b"/>
            <a:pathLst>
              <a:path w="9239951" h="10692000">
                <a:moveTo>
                  <a:pt x="0" y="0"/>
                </a:moveTo>
                <a:lnTo>
                  <a:pt x="9239951" y="0"/>
                </a:lnTo>
                <a:lnTo>
                  <a:pt x="9239951" y="10692000"/>
                </a:lnTo>
                <a:lnTo>
                  <a:pt x="0" y="10692000"/>
                </a:lnTo>
                <a:lnTo>
                  <a:pt x="0" y="0"/>
                </a:lnTo>
                <a:close/>
              </a:path>
            </a:pathLst>
          </a:custGeom>
          <a:blipFill>
            <a:blip r:embed="rId2"/>
            <a:stretch>
              <a:fillRect l="-27741" t="-5196" b="-5196"/>
            </a:stretch>
          </a:blipFill>
        </p:spPr>
        <p:txBody>
          <a:bodyPr/>
          <a:lstStyle/>
          <a:p>
            <a:endParaRPr lang="fr-FR"/>
          </a:p>
        </p:txBody>
      </p:sp>
      <p:sp>
        <p:nvSpPr>
          <p:cNvPr id="3" name="Freeform 3"/>
          <p:cNvSpPr/>
          <p:nvPr/>
        </p:nvSpPr>
        <p:spPr>
          <a:xfrm>
            <a:off x="1044289" y="1513130"/>
            <a:ext cx="5471421" cy="6804811"/>
          </a:xfrm>
          <a:custGeom>
            <a:avLst/>
            <a:gdLst/>
            <a:ahLst/>
            <a:cxnLst/>
            <a:rect l="l" t="t" r="r" b="b"/>
            <a:pathLst>
              <a:path w="5471421" h="6804811">
                <a:moveTo>
                  <a:pt x="0" y="0"/>
                </a:moveTo>
                <a:lnTo>
                  <a:pt x="5471422" y="0"/>
                </a:lnTo>
                <a:lnTo>
                  <a:pt x="5471422" y="6804811"/>
                </a:lnTo>
                <a:lnTo>
                  <a:pt x="0" y="6804811"/>
                </a:lnTo>
                <a:lnTo>
                  <a:pt x="0" y="0"/>
                </a:lnTo>
                <a:close/>
              </a:path>
            </a:pathLst>
          </a:custGeom>
          <a:blipFill>
            <a:blip r:embed="rId3"/>
            <a:stretch>
              <a:fillRect b="-12651"/>
            </a:stretch>
          </a:blipFill>
        </p:spPr>
        <p:txBody>
          <a:bodyPr/>
          <a:lstStyle/>
          <a:p>
            <a:endParaRPr lang="fr-FR"/>
          </a:p>
        </p:txBody>
      </p:sp>
      <p:sp>
        <p:nvSpPr>
          <p:cNvPr id="4" name="TextBox 4"/>
          <p:cNvSpPr txBox="1"/>
          <p:nvPr/>
        </p:nvSpPr>
        <p:spPr>
          <a:xfrm>
            <a:off x="601446" y="8943592"/>
            <a:ext cx="6357108" cy="514351"/>
          </a:xfrm>
          <a:prstGeom prst="rect">
            <a:avLst/>
          </a:prstGeom>
        </p:spPr>
        <p:txBody>
          <a:bodyPr lIns="0" tIns="0" rIns="0" bIns="0" rtlCol="0" anchor="t">
            <a:spAutoFit/>
          </a:bodyPr>
          <a:lstStyle/>
          <a:p>
            <a:pPr algn="ctr">
              <a:lnSpc>
                <a:spcPts val="4199"/>
              </a:lnSpc>
            </a:pPr>
            <a:r>
              <a:rPr lang="en-US" sz="2999">
                <a:solidFill>
                  <a:srgbClr val="FBF9F9"/>
                </a:solidFill>
                <a:latin typeface="Roboto"/>
                <a:ea typeface="Roboto"/>
                <a:cs typeface="Roboto"/>
                <a:sym typeface="Roboto"/>
              </a:rPr>
              <a:t>Dossier de demande de mécénat</a:t>
            </a:r>
          </a:p>
        </p:txBody>
      </p:sp>
      <p:sp>
        <p:nvSpPr>
          <p:cNvPr id="5" name="TextBox 5"/>
          <p:cNvSpPr txBox="1"/>
          <p:nvPr/>
        </p:nvSpPr>
        <p:spPr>
          <a:xfrm>
            <a:off x="1898118" y="9487790"/>
            <a:ext cx="3763764" cy="585470"/>
          </a:xfrm>
          <a:prstGeom prst="rect">
            <a:avLst/>
          </a:prstGeom>
        </p:spPr>
        <p:txBody>
          <a:bodyPr lIns="0" tIns="0" rIns="0" bIns="0" rtlCol="0" anchor="t">
            <a:spAutoFit/>
          </a:bodyPr>
          <a:lstStyle/>
          <a:p>
            <a:pPr algn="ctr">
              <a:lnSpc>
                <a:spcPts val="2380"/>
              </a:lnSpc>
            </a:pPr>
            <a:r>
              <a:rPr lang="en-US" sz="1700" u="sng" dirty="0">
                <a:solidFill>
                  <a:srgbClr val="FBF9F9"/>
                </a:solidFill>
                <a:latin typeface="Roboto"/>
                <a:ea typeface="Roboto"/>
                <a:cs typeface="Roboto"/>
                <a:sym typeface="Roboto"/>
              </a:rPr>
              <a:t>Trophée </a:t>
            </a:r>
            <a:r>
              <a:rPr lang="en-US" sz="1700" u="sng" dirty="0" err="1">
                <a:solidFill>
                  <a:srgbClr val="FBF9F9"/>
                </a:solidFill>
                <a:latin typeface="Roboto"/>
                <a:ea typeface="Roboto"/>
                <a:cs typeface="Roboto"/>
                <a:sym typeface="Roboto"/>
              </a:rPr>
              <a:t>d’Impro</a:t>
            </a:r>
            <a:r>
              <a:rPr lang="en-US" sz="1700" u="sng" dirty="0">
                <a:solidFill>
                  <a:srgbClr val="FBF9F9"/>
                </a:solidFill>
                <a:latin typeface="Roboto"/>
                <a:ea typeface="Roboto"/>
                <a:cs typeface="Roboto"/>
                <a:sym typeface="Roboto"/>
              </a:rPr>
              <a:t> Culture &amp; </a:t>
            </a:r>
            <a:r>
              <a:rPr lang="en-US" sz="1700" u="sng" dirty="0" err="1">
                <a:solidFill>
                  <a:srgbClr val="FBF9F9"/>
                </a:solidFill>
                <a:latin typeface="Roboto"/>
                <a:ea typeface="Roboto"/>
                <a:cs typeface="Roboto"/>
                <a:sym typeface="Roboto"/>
              </a:rPr>
              <a:t>Diversité</a:t>
            </a:r>
            <a:r>
              <a:rPr lang="en-US" sz="1700" u="sng" dirty="0">
                <a:solidFill>
                  <a:srgbClr val="FBF9F9"/>
                </a:solidFill>
                <a:latin typeface="Roboto"/>
                <a:ea typeface="Roboto"/>
                <a:cs typeface="Roboto"/>
                <a:sym typeface="Roboto"/>
              </a:rPr>
              <a:t> </a:t>
            </a:r>
          </a:p>
          <a:p>
            <a:pPr algn="ctr">
              <a:lnSpc>
                <a:spcPts val="2380"/>
              </a:lnSpc>
              <a:spcBef>
                <a:spcPct val="0"/>
              </a:spcBef>
            </a:pPr>
            <a:r>
              <a:rPr lang="en-US" sz="1700" u="sng" dirty="0">
                <a:solidFill>
                  <a:srgbClr val="FBF9F9"/>
                </a:solidFill>
                <a:latin typeface="Roboto"/>
                <a:ea typeface="Roboto"/>
                <a:cs typeface="Roboto"/>
                <a:sym typeface="Roboto"/>
              </a:rPr>
              <a:t>[</a:t>
            </a:r>
            <a:r>
              <a:rPr lang="en-US" sz="1700" u="sng" dirty="0" err="1">
                <a:solidFill>
                  <a:srgbClr val="FBF9F9"/>
                </a:solidFill>
                <a:latin typeface="Roboto"/>
                <a:ea typeface="Roboto"/>
                <a:cs typeface="Roboto"/>
                <a:sym typeface="Roboto"/>
              </a:rPr>
              <a:t>insérer</a:t>
            </a:r>
            <a:r>
              <a:rPr lang="en-US" sz="1700" u="sng" dirty="0">
                <a:solidFill>
                  <a:srgbClr val="FBF9F9"/>
                </a:solidFill>
                <a:latin typeface="Roboto"/>
                <a:ea typeface="Roboto"/>
                <a:cs typeface="Roboto"/>
                <a:sym typeface="Roboto"/>
              </a:rPr>
              <a:t> le nom + logo de la compagnie]</a:t>
            </a:r>
          </a:p>
        </p:txBody>
      </p:sp>
      <p:sp>
        <p:nvSpPr>
          <p:cNvPr id="6" name="TextBox 6"/>
          <p:cNvSpPr txBox="1"/>
          <p:nvPr/>
        </p:nvSpPr>
        <p:spPr>
          <a:xfrm>
            <a:off x="7156996" y="10221480"/>
            <a:ext cx="152400" cy="190500"/>
          </a:xfrm>
          <a:prstGeom prst="rect">
            <a:avLst/>
          </a:prstGeom>
        </p:spPr>
        <p:txBody>
          <a:bodyPr wrap="none" lIns="0" tIns="0" rIns="0" bIns="0" rtlCol="0" anchor="t">
            <a:spAutoFit/>
          </a:bodyPr>
          <a:lstStyle/>
          <a:p>
            <a:pPr algn="ctr">
              <a:lnSpc>
                <a:spcPts val="2099"/>
              </a:lnSpc>
              <a:spcBef>
                <a:spcPct val="0"/>
              </a:spcBef>
            </a:pPr>
            <a:r>
              <a:rPr lang="en-US" sz="1499">
                <a:solidFill>
                  <a:srgbClr val="000000"/>
                </a:solidFill>
                <a:latin typeface="Roboto"/>
                <a:ea typeface="Roboto"/>
                <a:cs typeface="Roboto"/>
                <a:sym typeface="Roboto"/>
              </a:rPr>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9F9"/>
        </a:solidFill>
        <a:effectLst/>
      </p:bgPr>
    </p:bg>
    <p:spTree>
      <p:nvGrpSpPr>
        <p:cNvPr id="1" name=""/>
        <p:cNvGrpSpPr/>
        <p:nvPr/>
      </p:nvGrpSpPr>
      <p:grpSpPr>
        <a:xfrm>
          <a:off x="0" y="0"/>
          <a:ext cx="0" cy="0"/>
          <a:chOff x="0" y="0"/>
          <a:chExt cx="0" cy="0"/>
        </a:xfrm>
      </p:grpSpPr>
      <p:sp>
        <p:nvSpPr>
          <p:cNvPr id="2" name="AutoShape 2"/>
          <p:cNvSpPr/>
          <p:nvPr/>
        </p:nvSpPr>
        <p:spPr>
          <a:xfrm flipV="1">
            <a:off x="480197" y="1127280"/>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3" name="Freeform 3"/>
          <p:cNvSpPr/>
          <p:nvPr/>
        </p:nvSpPr>
        <p:spPr>
          <a:xfrm>
            <a:off x="4112604" y="1500553"/>
            <a:ext cx="3151350" cy="5771634"/>
          </a:xfrm>
          <a:custGeom>
            <a:avLst/>
            <a:gdLst/>
            <a:ahLst/>
            <a:cxnLst/>
            <a:rect l="l" t="t" r="r" b="b"/>
            <a:pathLst>
              <a:path w="3151350" h="5771634">
                <a:moveTo>
                  <a:pt x="0" y="0"/>
                </a:moveTo>
                <a:lnTo>
                  <a:pt x="3151350" y="0"/>
                </a:lnTo>
                <a:lnTo>
                  <a:pt x="3151350" y="5771634"/>
                </a:lnTo>
                <a:lnTo>
                  <a:pt x="0" y="5771634"/>
                </a:lnTo>
                <a:lnTo>
                  <a:pt x="0" y="0"/>
                </a:lnTo>
                <a:close/>
              </a:path>
            </a:pathLst>
          </a:custGeom>
          <a:blipFill>
            <a:blip r:embed="rId2"/>
            <a:stretch>
              <a:fillRect l="-50386" r="-49230"/>
            </a:stretch>
          </a:blipFill>
        </p:spPr>
        <p:txBody>
          <a:bodyPr/>
          <a:lstStyle/>
          <a:p>
            <a:endParaRPr lang="fr-FR"/>
          </a:p>
        </p:txBody>
      </p:sp>
      <p:sp>
        <p:nvSpPr>
          <p:cNvPr id="4" name="Freeform 4"/>
          <p:cNvSpPr/>
          <p:nvPr/>
        </p:nvSpPr>
        <p:spPr>
          <a:xfrm>
            <a:off x="3596767" y="316087"/>
            <a:ext cx="366466" cy="306563"/>
          </a:xfrm>
          <a:custGeom>
            <a:avLst/>
            <a:gdLst/>
            <a:ahLst/>
            <a:cxnLst/>
            <a:rect l="l" t="t" r="r" b="b"/>
            <a:pathLst>
              <a:path w="366466" h="306563">
                <a:moveTo>
                  <a:pt x="0" y="0"/>
                </a:moveTo>
                <a:lnTo>
                  <a:pt x="366466" y="0"/>
                </a:lnTo>
                <a:lnTo>
                  <a:pt x="366466" y="306563"/>
                </a:lnTo>
                <a:lnTo>
                  <a:pt x="0" y="306563"/>
                </a:lnTo>
                <a:lnTo>
                  <a:pt x="0" y="0"/>
                </a:lnTo>
                <a:close/>
              </a:path>
            </a:pathLst>
          </a:custGeom>
          <a:blipFill>
            <a:blip r:embed="rId3"/>
            <a:stretch>
              <a:fillRect/>
            </a:stretch>
          </a:blipFill>
        </p:spPr>
        <p:txBody>
          <a:bodyPr/>
          <a:lstStyle/>
          <a:p>
            <a:endParaRPr lang="fr-FR"/>
          </a:p>
        </p:txBody>
      </p:sp>
      <p:sp>
        <p:nvSpPr>
          <p:cNvPr id="5" name="AutoShape 5"/>
          <p:cNvSpPr/>
          <p:nvPr/>
        </p:nvSpPr>
        <p:spPr>
          <a:xfrm flipV="1">
            <a:off x="543766" y="7931951"/>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6" name="Freeform 6"/>
          <p:cNvSpPr/>
          <p:nvPr/>
        </p:nvSpPr>
        <p:spPr>
          <a:xfrm>
            <a:off x="655565" y="8281971"/>
            <a:ext cx="200869" cy="1474269"/>
          </a:xfrm>
          <a:custGeom>
            <a:avLst/>
            <a:gdLst/>
            <a:ahLst/>
            <a:cxnLst/>
            <a:rect l="l" t="t" r="r" b="b"/>
            <a:pathLst>
              <a:path w="200869" h="1474269">
                <a:moveTo>
                  <a:pt x="0" y="0"/>
                </a:moveTo>
                <a:lnTo>
                  <a:pt x="200870" y="0"/>
                </a:lnTo>
                <a:lnTo>
                  <a:pt x="200870" y="1474269"/>
                </a:lnTo>
                <a:lnTo>
                  <a:pt x="0" y="14742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TextBox 7"/>
          <p:cNvSpPr txBox="1"/>
          <p:nvPr/>
        </p:nvSpPr>
        <p:spPr>
          <a:xfrm>
            <a:off x="390981" y="762790"/>
            <a:ext cx="6778037" cy="2762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Résumé du projet</a:t>
            </a:r>
          </a:p>
        </p:txBody>
      </p:sp>
      <p:sp>
        <p:nvSpPr>
          <p:cNvPr id="8" name="TextBox 8"/>
          <p:cNvSpPr txBox="1"/>
          <p:nvPr/>
        </p:nvSpPr>
        <p:spPr>
          <a:xfrm>
            <a:off x="596158" y="1420662"/>
            <a:ext cx="3193931" cy="6003925"/>
          </a:xfrm>
          <a:prstGeom prst="rect">
            <a:avLst/>
          </a:prstGeom>
        </p:spPr>
        <p:txBody>
          <a:bodyPr lIns="0" tIns="0" rIns="0" bIns="0" rtlCol="0" anchor="t">
            <a:spAutoFit/>
          </a:bodyPr>
          <a:lstStyle/>
          <a:p>
            <a:pPr algn="just">
              <a:lnSpc>
                <a:spcPts val="1400"/>
              </a:lnSpc>
            </a:pPr>
            <a:r>
              <a:rPr lang="en-US" sz="1000">
                <a:solidFill>
                  <a:srgbClr val="191417"/>
                </a:solidFill>
                <a:latin typeface="Roboto"/>
                <a:ea typeface="Roboto"/>
                <a:cs typeface="Roboto"/>
                <a:sym typeface="Roboto"/>
              </a:rPr>
              <a:t>[Nom de la compagnie] porte un projet d’éducation artistique et culturelle à destination de collégiens issus de l’éducation prioritaire, centré sur les arts de l’oralité et plus spécifiquement sur l’improvisation théâtrale. Mené en partenariat avec la Fondation Culture &amp; Diversité, ce projet s’inscrit dans le cadre du Trophée d’Impro Culture &amp; Diversité, dispositif national créé en 2010, qui vise à rendre la culture accessible à tous, tout en renforçant les compétences orales des jeunes et en valorisant leur expression personnelle et collective à travers une pratique artistique exigeante.</a:t>
            </a:r>
          </a:p>
          <a:p>
            <a:pPr algn="just">
              <a:lnSpc>
                <a:spcPts val="1400"/>
              </a:lnSpc>
            </a:pPr>
            <a:endParaRPr lang="en-US" sz="1000">
              <a:solidFill>
                <a:srgbClr val="191417"/>
              </a:solidFill>
              <a:latin typeface="Roboto"/>
              <a:ea typeface="Roboto"/>
              <a:cs typeface="Roboto"/>
              <a:sym typeface="Roboto"/>
            </a:endParaRPr>
          </a:p>
          <a:p>
            <a:pPr algn="just">
              <a:lnSpc>
                <a:spcPts val="1400"/>
              </a:lnSpc>
            </a:pPr>
            <a:r>
              <a:rPr lang="en-US" sz="1000">
                <a:solidFill>
                  <a:srgbClr val="191417"/>
                </a:solidFill>
                <a:latin typeface="Roboto"/>
                <a:ea typeface="Roboto"/>
                <a:cs typeface="Roboto"/>
                <a:sym typeface="Roboto"/>
              </a:rPr>
              <a:t>Une action nationale au service d’un impact local : en soutenant ce projet, votre entreprise agit concrètement au cœur du parcours culturel des collégiens de votre territoire, dans les établissements scolaires de [ville / département], et participe activement à la vitalité de son tissu social et éducatif. A l’échelle nationale, le programme est soutenu par le groupe Forvis Mazars qui contribue à l’accompagnement des dynamiques du dispositif à grande échelle.</a:t>
            </a:r>
          </a:p>
          <a:p>
            <a:pPr algn="just">
              <a:lnSpc>
                <a:spcPts val="1400"/>
              </a:lnSpc>
            </a:pPr>
            <a:endParaRPr lang="en-US" sz="1000">
              <a:solidFill>
                <a:srgbClr val="191417"/>
              </a:solidFill>
              <a:latin typeface="Roboto"/>
              <a:ea typeface="Roboto"/>
              <a:cs typeface="Roboto"/>
              <a:sym typeface="Roboto"/>
            </a:endParaRPr>
          </a:p>
          <a:p>
            <a:pPr algn="just">
              <a:lnSpc>
                <a:spcPts val="1400"/>
              </a:lnSpc>
            </a:pPr>
            <a:r>
              <a:rPr lang="en-US" sz="1000">
                <a:solidFill>
                  <a:srgbClr val="191417"/>
                </a:solidFill>
                <a:latin typeface="Roboto"/>
                <a:ea typeface="Roboto"/>
                <a:cs typeface="Roboto"/>
                <a:sym typeface="Roboto"/>
              </a:rPr>
              <a:t>Grâce au soutien de [Nom du mécène], nous souhaitons offrir à ces jeunes une expérience artistique forte, propice à leur épanouissement personnel, au développement de leur confiance en eux, de leur expression orale et de leur ouverture culturelle. L’improvisation théâtrale a de nombreux bienfaits sur la santé mentale des jeunes, elle contribue notamment à la réduction de l’anxiété sociale, au développement cognitif mais aussi au renforcement du sentiment de cohésion. Ensemble, agissons pour une culture inclusive, exigeante et vivante.</a:t>
            </a:r>
          </a:p>
          <a:p>
            <a:pPr algn="just">
              <a:lnSpc>
                <a:spcPts val="1400"/>
              </a:lnSpc>
            </a:pPr>
            <a:endParaRPr lang="en-US" sz="1000">
              <a:solidFill>
                <a:srgbClr val="191417"/>
              </a:solidFill>
              <a:latin typeface="Roboto"/>
              <a:ea typeface="Roboto"/>
              <a:cs typeface="Roboto"/>
              <a:sym typeface="Roboto"/>
            </a:endParaRPr>
          </a:p>
          <a:p>
            <a:pPr algn="just">
              <a:lnSpc>
                <a:spcPts val="1400"/>
              </a:lnSpc>
              <a:spcBef>
                <a:spcPct val="0"/>
              </a:spcBef>
            </a:pPr>
            <a:endParaRPr lang="en-US" sz="1000">
              <a:solidFill>
                <a:srgbClr val="191417"/>
              </a:solidFill>
              <a:latin typeface="Roboto"/>
              <a:ea typeface="Roboto"/>
              <a:cs typeface="Roboto"/>
              <a:sym typeface="Roboto"/>
            </a:endParaRPr>
          </a:p>
        </p:txBody>
      </p:sp>
      <p:sp>
        <p:nvSpPr>
          <p:cNvPr id="9" name="TextBox 9"/>
          <p:cNvSpPr txBox="1"/>
          <p:nvPr/>
        </p:nvSpPr>
        <p:spPr>
          <a:xfrm>
            <a:off x="7156996" y="10221480"/>
            <a:ext cx="152400" cy="190500"/>
          </a:xfrm>
          <a:prstGeom prst="rect">
            <a:avLst/>
          </a:prstGeom>
        </p:spPr>
        <p:txBody>
          <a:bodyPr wrap="none" lIns="0" tIns="0" rIns="0" bIns="0" rtlCol="0" anchor="t">
            <a:spAutoFit/>
          </a:bodyPr>
          <a:lstStyle/>
          <a:p>
            <a:pPr algn="ctr">
              <a:lnSpc>
                <a:spcPts val="2099"/>
              </a:lnSpc>
              <a:spcBef>
                <a:spcPct val="0"/>
              </a:spcBef>
            </a:pPr>
            <a:r>
              <a:rPr lang="en-US" sz="1499">
                <a:solidFill>
                  <a:srgbClr val="000000"/>
                </a:solidFill>
                <a:latin typeface="Roboto"/>
                <a:ea typeface="Roboto"/>
                <a:cs typeface="Roboto"/>
                <a:sym typeface="Roboto"/>
              </a:rPr>
              <a:t>2</a:t>
            </a:r>
          </a:p>
        </p:txBody>
      </p:sp>
      <p:sp>
        <p:nvSpPr>
          <p:cNvPr id="10" name="TextBox 10"/>
          <p:cNvSpPr txBox="1"/>
          <p:nvPr/>
        </p:nvSpPr>
        <p:spPr>
          <a:xfrm>
            <a:off x="454550" y="7567462"/>
            <a:ext cx="6778037" cy="5429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Le cadre du projet : Le Trophée d’Impro Culture &amp; Diversité</a:t>
            </a:r>
          </a:p>
          <a:p>
            <a:pPr algn="ctr">
              <a:lnSpc>
                <a:spcPts val="2100"/>
              </a:lnSpc>
            </a:pPr>
            <a:endParaRPr lang="en-US" sz="1500" b="1">
              <a:solidFill>
                <a:srgbClr val="E8503E"/>
              </a:solidFill>
              <a:latin typeface="Roboto Bold"/>
              <a:ea typeface="Roboto Bold"/>
              <a:cs typeface="Roboto Bold"/>
              <a:sym typeface="Roboto Bold"/>
            </a:endParaRPr>
          </a:p>
        </p:txBody>
      </p:sp>
      <p:sp>
        <p:nvSpPr>
          <p:cNvPr id="11" name="TextBox 11"/>
          <p:cNvSpPr txBox="1"/>
          <p:nvPr/>
        </p:nvSpPr>
        <p:spPr>
          <a:xfrm>
            <a:off x="1050731" y="8272312"/>
            <a:ext cx="5458538"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Un dispositif national porté par la Fondation Culture &amp; Diversité depuis 2010 et reconnu par les ministères de l’Education nationale et de la Culture</a:t>
            </a:r>
          </a:p>
        </p:txBody>
      </p:sp>
      <p:sp>
        <p:nvSpPr>
          <p:cNvPr id="12" name="TextBox 12"/>
          <p:cNvSpPr txBox="1"/>
          <p:nvPr/>
        </p:nvSpPr>
        <p:spPr>
          <a:xfrm>
            <a:off x="691871" y="10659651"/>
            <a:ext cx="4766667"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Un Trophée National à Paris en juin regroupant des jeunes de tout le territoire</a:t>
            </a:r>
          </a:p>
        </p:txBody>
      </p:sp>
      <p:sp>
        <p:nvSpPr>
          <p:cNvPr id="13" name="TextBox 13"/>
          <p:cNvSpPr txBox="1"/>
          <p:nvPr/>
        </p:nvSpPr>
        <p:spPr>
          <a:xfrm>
            <a:off x="1060821" y="8869147"/>
            <a:ext cx="5458538"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Objectif : permettre à des collégiens de REP et REP+ et de zones rurales de pratiquer l’improvisation théâtrale dans un cadre artistique exigeant et bienveillant</a:t>
            </a:r>
          </a:p>
        </p:txBody>
      </p:sp>
      <p:sp>
        <p:nvSpPr>
          <p:cNvPr id="14" name="TextBox 14"/>
          <p:cNvSpPr txBox="1"/>
          <p:nvPr/>
        </p:nvSpPr>
        <p:spPr>
          <a:xfrm>
            <a:off x="1060821" y="9565106"/>
            <a:ext cx="5458538"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Un triple impact : artistique, éducatif et citoyen.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9F9"/>
        </a:solidFill>
        <a:effectLst/>
      </p:bgPr>
    </p:bg>
    <p:spTree>
      <p:nvGrpSpPr>
        <p:cNvPr id="1" name=""/>
        <p:cNvGrpSpPr/>
        <p:nvPr/>
      </p:nvGrpSpPr>
      <p:grpSpPr>
        <a:xfrm>
          <a:off x="0" y="0"/>
          <a:ext cx="0" cy="0"/>
          <a:chOff x="0" y="0"/>
          <a:chExt cx="0" cy="0"/>
        </a:xfrm>
      </p:grpSpPr>
      <p:grpSp>
        <p:nvGrpSpPr>
          <p:cNvPr id="2" name="Group 2"/>
          <p:cNvGrpSpPr/>
          <p:nvPr/>
        </p:nvGrpSpPr>
        <p:grpSpPr>
          <a:xfrm>
            <a:off x="350095" y="1340893"/>
            <a:ext cx="3110300" cy="1478278"/>
            <a:chOff x="0" y="0"/>
            <a:chExt cx="4147066" cy="1971037"/>
          </a:xfrm>
        </p:grpSpPr>
        <p:sp>
          <p:nvSpPr>
            <p:cNvPr id="3" name="Freeform 3"/>
            <p:cNvSpPr/>
            <p:nvPr/>
          </p:nvSpPr>
          <p:spPr>
            <a:xfrm>
              <a:off x="0" y="0"/>
              <a:ext cx="278818" cy="320021"/>
            </a:xfrm>
            <a:custGeom>
              <a:avLst/>
              <a:gdLst/>
              <a:ahLst/>
              <a:cxnLst/>
              <a:rect l="l" t="t" r="r" b="b"/>
              <a:pathLst>
                <a:path w="278818" h="320021">
                  <a:moveTo>
                    <a:pt x="0" y="0"/>
                  </a:moveTo>
                  <a:lnTo>
                    <a:pt x="278818" y="0"/>
                  </a:lnTo>
                  <a:lnTo>
                    <a:pt x="278818" y="320021"/>
                  </a:lnTo>
                  <a:lnTo>
                    <a:pt x="0" y="3200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TextBox 4"/>
            <p:cNvSpPr txBox="1"/>
            <p:nvPr/>
          </p:nvSpPr>
          <p:spPr>
            <a:xfrm>
              <a:off x="544044" y="-28575"/>
              <a:ext cx="3603022" cy="499321"/>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Expression orale, écoute, créativité, imagination</a:t>
              </a:r>
            </a:p>
          </p:txBody>
        </p:sp>
        <p:sp>
          <p:nvSpPr>
            <p:cNvPr id="5" name="TextBox 5"/>
            <p:cNvSpPr txBox="1"/>
            <p:nvPr/>
          </p:nvSpPr>
          <p:spPr>
            <a:xfrm>
              <a:off x="544044" y="721571"/>
              <a:ext cx="3603022" cy="499321"/>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Confiance en soi, travail en équipe, respect de l’autre</a:t>
              </a:r>
            </a:p>
          </p:txBody>
        </p:sp>
        <p:sp>
          <p:nvSpPr>
            <p:cNvPr id="6" name="TextBox 6"/>
            <p:cNvSpPr txBox="1"/>
            <p:nvPr/>
          </p:nvSpPr>
          <p:spPr>
            <a:xfrm>
              <a:off x="508041" y="1471717"/>
              <a:ext cx="3603022" cy="499321"/>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Sens de l’engagement et expression citoyenne</a:t>
              </a:r>
            </a:p>
          </p:txBody>
        </p:sp>
        <p:sp>
          <p:nvSpPr>
            <p:cNvPr id="7" name="Freeform 7"/>
            <p:cNvSpPr/>
            <p:nvPr/>
          </p:nvSpPr>
          <p:spPr>
            <a:xfrm>
              <a:off x="0" y="760828"/>
              <a:ext cx="278818" cy="320021"/>
            </a:xfrm>
            <a:custGeom>
              <a:avLst/>
              <a:gdLst/>
              <a:ahLst/>
              <a:cxnLst/>
              <a:rect l="l" t="t" r="r" b="b"/>
              <a:pathLst>
                <a:path w="278818" h="320021">
                  <a:moveTo>
                    <a:pt x="0" y="0"/>
                  </a:moveTo>
                  <a:lnTo>
                    <a:pt x="278818" y="0"/>
                  </a:lnTo>
                  <a:lnTo>
                    <a:pt x="278818" y="320021"/>
                  </a:lnTo>
                  <a:lnTo>
                    <a:pt x="0" y="3200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8" name="Freeform 8"/>
            <p:cNvSpPr/>
            <p:nvPr/>
          </p:nvSpPr>
          <p:spPr>
            <a:xfrm>
              <a:off x="0" y="1521657"/>
              <a:ext cx="278818" cy="320021"/>
            </a:xfrm>
            <a:custGeom>
              <a:avLst/>
              <a:gdLst/>
              <a:ahLst/>
              <a:cxnLst/>
              <a:rect l="l" t="t" r="r" b="b"/>
              <a:pathLst>
                <a:path w="278818" h="320021">
                  <a:moveTo>
                    <a:pt x="0" y="0"/>
                  </a:moveTo>
                  <a:lnTo>
                    <a:pt x="278818" y="0"/>
                  </a:lnTo>
                  <a:lnTo>
                    <a:pt x="278818" y="320021"/>
                  </a:lnTo>
                  <a:lnTo>
                    <a:pt x="0" y="3200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sp>
        <p:nvSpPr>
          <p:cNvPr id="9" name="Freeform 9"/>
          <p:cNvSpPr/>
          <p:nvPr/>
        </p:nvSpPr>
        <p:spPr>
          <a:xfrm>
            <a:off x="3967840" y="1437913"/>
            <a:ext cx="209114" cy="240016"/>
          </a:xfrm>
          <a:custGeom>
            <a:avLst/>
            <a:gdLst/>
            <a:ahLst/>
            <a:cxnLst/>
            <a:rect l="l" t="t" r="r" b="b"/>
            <a:pathLst>
              <a:path w="209114" h="240016">
                <a:moveTo>
                  <a:pt x="0" y="0"/>
                </a:moveTo>
                <a:lnTo>
                  <a:pt x="209113" y="0"/>
                </a:lnTo>
                <a:lnTo>
                  <a:pt x="209113" y="240015"/>
                </a:lnTo>
                <a:lnTo>
                  <a:pt x="0" y="240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0" name="Freeform 10"/>
          <p:cNvSpPr/>
          <p:nvPr/>
        </p:nvSpPr>
        <p:spPr>
          <a:xfrm>
            <a:off x="3967840" y="1882122"/>
            <a:ext cx="209114" cy="240016"/>
          </a:xfrm>
          <a:custGeom>
            <a:avLst/>
            <a:gdLst/>
            <a:ahLst/>
            <a:cxnLst/>
            <a:rect l="l" t="t" r="r" b="b"/>
            <a:pathLst>
              <a:path w="209114" h="240016">
                <a:moveTo>
                  <a:pt x="0" y="0"/>
                </a:moveTo>
                <a:lnTo>
                  <a:pt x="209113" y="0"/>
                </a:lnTo>
                <a:lnTo>
                  <a:pt x="209113" y="240015"/>
                </a:lnTo>
                <a:lnTo>
                  <a:pt x="0" y="240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1" name="Freeform 11"/>
          <p:cNvSpPr/>
          <p:nvPr/>
        </p:nvSpPr>
        <p:spPr>
          <a:xfrm>
            <a:off x="3967840" y="2326331"/>
            <a:ext cx="209114" cy="240016"/>
          </a:xfrm>
          <a:custGeom>
            <a:avLst/>
            <a:gdLst/>
            <a:ahLst/>
            <a:cxnLst/>
            <a:rect l="l" t="t" r="r" b="b"/>
            <a:pathLst>
              <a:path w="209114" h="240016">
                <a:moveTo>
                  <a:pt x="0" y="0"/>
                </a:moveTo>
                <a:lnTo>
                  <a:pt x="209113" y="0"/>
                </a:lnTo>
                <a:lnTo>
                  <a:pt x="209113" y="240016"/>
                </a:lnTo>
                <a:lnTo>
                  <a:pt x="0" y="2400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2" name="Freeform 12"/>
          <p:cNvSpPr/>
          <p:nvPr/>
        </p:nvSpPr>
        <p:spPr>
          <a:xfrm>
            <a:off x="3967840" y="2770540"/>
            <a:ext cx="209114" cy="240016"/>
          </a:xfrm>
          <a:custGeom>
            <a:avLst/>
            <a:gdLst/>
            <a:ahLst/>
            <a:cxnLst/>
            <a:rect l="l" t="t" r="r" b="b"/>
            <a:pathLst>
              <a:path w="209114" h="240016">
                <a:moveTo>
                  <a:pt x="0" y="0"/>
                </a:moveTo>
                <a:lnTo>
                  <a:pt x="209113" y="0"/>
                </a:lnTo>
                <a:lnTo>
                  <a:pt x="209113" y="240016"/>
                </a:lnTo>
                <a:lnTo>
                  <a:pt x="0" y="2400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3" name="AutoShape 13"/>
          <p:cNvSpPr/>
          <p:nvPr/>
        </p:nvSpPr>
        <p:spPr>
          <a:xfrm flipV="1">
            <a:off x="489717" y="3721921"/>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14" name="Freeform 14"/>
          <p:cNvSpPr/>
          <p:nvPr/>
        </p:nvSpPr>
        <p:spPr>
          <a:xfrm>
            <a:off x="559209" y="4139903"/>
            <a:ext cx="6507993" cy="1944263"/>
          </a:xfrm>
          <a:custGeom>
            <a:avLst/>
            <a:gdLst/>
            <a:ahLst/>
            <a:cxnLst/>
            <a:rect l="l" t="t" r="r" b="b"/>
            <a:pathLst>
              <a:path w="6507993" h="1944263">
                <a:moveTo>
                  <a:pt x="0" y="0"/>
                </a:moveTo>
                <a:lnTo>
                  <a:pt x="6507993" y="0"/>
                </a:lnTo>
                <a:lnTo>
                  <a:pt x="6507993" y="1944263"/>
                </a:lnTo>
                <a:lnTo>
                  <a:pt x="0" y="19442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5" name="TextBox 15"/>
          <p:cNvSpPr txBox="1"/>
          <p:nvPr/>
        </p:nvSpPr>
        <p:spPr>
          <a:xfrm>
            <a:off x="7156996" y="10221480"/>
            <a:ext cx="152400" cy="190500"/>
          </a:xfrm>
          <a:prstGeom prst="rect">
            <a:avLst/>
          </a:prstGeom>
        </p:spPr>
        <p:txBody>
          <a:bodyPr wrap="none" lIns="0" tIns="0" rIns="0" bIns="0" rtlCol="0" anchor="t">
            <a:spAutoFit/>
          </a:bodyPr>
          <a:lstStyle/>
          <a:p>
            <a:pPr algn="ctr">
              <a:lnSpc>
                <a:spcPts val="2099"/>
              </a:lnSpc>
              <a:spcBef>
                <a:spcPct val="0"/>
              </a:spcBef>
            </a:pPr>
            <a:r>
              <a:rPr lang="en-US" sz="1499">
                <a:solidFill>
                  <a:srgbClr val="000000"/>
                </a:solidFill>
                <a:latin typeface="Roboto"/>
                <a:ea typeface="Roboto"/>
                <a:cs typeface="Roboto"/>
                <a:sym typeface="Roboto"/>
              </a:rPr>
              <a:t>3</a:t>
            </a:r>
          </a:p>
        </p:txBody>
      </p:sp>
      <p:sp>
        <p:nvSpPr>
          <p:cNvPr id="16" name="TextBox 16"/>
          <p:cNvSpPr txBox="1"/>
          <p:nvPr/>
        </p:nvSpPr>
        <p:spPr>
          <a:xfrm>
            <a:off x="559209" y="812452"/>
            <a:ext cx="2177771" cy="207644"/>
          </a:xfrm>
          <a:prstGeom prst="rect">
            <a:avLst/>
          </a:prstGeom>
        </p:spPr>
        <p:txBody>
          <a:bodyPr lIns="0" tIns="0" rIns="0" bIns="0" rtlCol="0" anchor="t">
            <a:spAutoFit/>
          </a:bodyPr>
          <a:lstStyle/>
          <a:p>
            <a:pPr algn="l">
              <a:lnSpc>
                <a:spcPts val="1680"/>
              </a:lnSpc>
            </a:pPr>
            <a:r>
              <a:rPr lang="en-US" sz="1200" b="1" u="sng">
                <a:solidFill>
                  <a:srgbClr val="0054A6"/>
                </a:solidFill>
                <a:latin typeface="Roboto Bold"/>
                <a:ea typeface="Roboto Bold"/>
                <a:cs typeface="Roboto Bold"/>
                <a:sym typeface="Roboto Bold"/>
              </a:rPr>
              <a:t>Les compétences développées</a:t>
            </a:r>
          </a:p>
        </p:txBody>
      </p:sp>
      <p:sp>
        <p:nvSpPr>
          <p:cNvPr id="17" name="TextBox 17"/>
          <p:cNvSpPr txBox="1"/>
          <p:nvPr/>
        </p:nvSpPr>
        <p:spPr>
          <a:xfrm>
            <a:off x="3630887" y="727425"/>
            <a:ext cx="3436315" cy="417194"/>
          </a:xfrm>
          <a:prstGeom prst="rect">
            <a:avLst/>
          </a:prstGeom>
        </p:spPr>
        <p:txBody>
          <a:bodyPr lIns="0" tIns="0" rIns="0" bIns="0" rtlCol="0" anchor="t">
            <a:spAutoFit/>
          </a:bodyPr>
          <a:lstStyle/>
          <a:p>
            <a:pPr algn="ctr">
              <a:lnSpc>
                <a:spcPts val="1680"/>
              </a:lnSpc>
            </a:pPr>
            <a:r>
              <a:rPr lang="en-US" sz="1200" b="1" u="sng">
                <a:solidFill>
                  <a:srgbClr val="0054A6"/>
                </a:solidFill>
                <a:latin typeface="Roboto Bold"/>
                <a:ea typeface="Roboto Bold"/>
                <a:cs typeface="Roboto Bold"/>
                <a:sym typeface="Roboto Bold"/>
              </a:rPr>
              <a:t>Contribution aux socles communs de compétences de l’Éducation Nationale :</a:t>
            </a:r>
          </a:p>
        </p:txBody>
      </p:sp>
      <p:sp>
        <p:nvSpPr>
          <p:cNvPr id="18" name="TextBox 18"/>
          <p:cNvSpPr txBox="1"/>
          <p:nvPr/>
        </p:nvSpPr>
        <p:spPr>
          <a:xfrm>
            <a:off x="4364935" y="1448066"/>
            <a:ext cx="2702267"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Maîtrise de la langue française</a:t>
            </a:r>
          </a:p>
        </p:txBody>
      </p:sp>
      <p:sp>
        <p:nvSpPr>
          <p:cNvPr id="19" name="TextBox 19"/>
          <p:cNvSpPr txBox="1"/>
          <p:nvPr/>
        </p:nvSpPr>
        <p:spPr>
          <a:xfrm>
            <a:off x="4364935" y="1878791"/>
            <a:ext cx="2702267"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Méthodes et outils pour apprendre</a:t>
            </a:r>
          </a:p>
        </p:txBody>
      </p:sp>
      <p:sp>
        <p:nvSpPr>
          <p:cNvPr id="20" name="TextBox 20"/>
          <p:cNvSpPr txBox="1"/>
          <p:nvPr/>
        </p:nvSpPr>
        <p:spPr>
          <a:xfrm>
            <a:off x="4364935" y="2313334"/>
            <a:ext cx="2702267"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Formation de la personne et du citoyen</a:t>
            </a:r>
          </a:p>
        </p:txBody>
      </p:sp>
      <p:sp>
        <p:nvSpPr>
          <p:cNvPr id="21" name="TextBox 21"/>
          <p:cNvSpPr txBox="1"/>
          <p:nvPr/>
        </p:nvSpPr>
        <p:spPr>
          <a:xfrm>
            <a:off x="4364935" y="2685443"/>
            <a:ext cx="2702267"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Représentations du monde et de l’activité humaine</a:t>
            </a:r>
          </a:p>
        </p:txBody>
      </p:sp>
      <p:sp>
        <p:nvSpPr>
          <p:cNvPr id="22" name="TextBox 22"/>
          <p:cNvSpPr txBox="1"/>
          <p:nvPr/>
        </p:nvSpPr>
        <p:spPr>
          <a:xfrm>
            <a:off x="400501" y="3357432"/>
            <a:ext cx="6778037" cy="2762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Le déroulé du projet sur l’année</a:t>
            </a:r>
          </a:p>
        </p:txBody>
      </p:sp>
      <p:sp>
        <p:nvSpPr>
          <p:cNvPr id="23" name="TextBox 23"/>
          <p:cNvSpPr txBox="1"/>
          <p:nvPr/>
        </p:nvSpPr>
        <p:spPr>
          <a:xfrm>
            <a:off x="702912" y="4883350"/>
            <a:ext cx="1822022" cy="762635"/>
          </a:xfrm>
          <a:prstGeom prst="rect">
            <a:avLst/>
          </a:prstGeom>
        </p:spPr>
        <p:txBody>
          <a:bodyPr lIns="0" tIns="0" rIns="0" bIns="0" rtlCol="0" anchor="t">
            <a:spAutoFit/>
          </a:bodyPr>
          <a:lstStyle/>
          <a:p>
            <a:pPr algn="ctr">
              <a:lnSpc>
                <a:spcPts val="1539"/>
              </a:lnSpc>
            </a:pPr>
            <a:r>
              <a:rPr lang="en-US" sz="1099">
                <a:solidFill>
                  <a:srgbClr val="000000"/>
                </a:solidFill>
                <a:latin typeface="Roboto"/>
                <a:ea typeface="Roboto"/>
                <a:cs typeface="Roboto"/>
                <a:sym typeface="Roboto"/>
              </a:rPr>
              <a:t>30h d’ateliers menés en collège, encadrés par des comédiens professionnels de notre compagnie</a:t>
            </a:r>
          </a:p>
        </p:txBody>
      </p:sp>
      <p:sp>
        <p:nvSpPr>
          <p:cNvPr id="24" name="TextBox 24"/>
          <p:cNvSpPr txBox="1"/>
          <p:nvPr/>
        </p:nvSpPr>
        <p:spPr>
          <a:xfrm>
            <a:off x="2931431" y="4854278"/>
            <a:ext cx="1716176" cy="762635"/>
          </a:xfrm>
          <a:prstGeom prst="rect">
            <a:avLst/>
          </a:prstGeom>
        </p:spPr>
        <p:txBody>
          <a:bodyPr lIns="0" tIns="0" rIns="0" bIns="0" rtlCol="0" anchor="t">
            <a:spAutoFit/>
          </a:bodyPr>
          <a:lstStyle/>
          <a:p>
            <a:pPr algn="ctr">
              <a:lnSpc>
                <a:spcPts val="1539"/>
              </a:lnSpc>
            </a:pPr>
            <a:r>
              <a:rPr lang="en-US" sz="1099">
                <a:solidFill>
                  <a:srgbClr val="000000"/>
                </a:solidFill>
                <a:latin typeface="Roboto"/>
                <a:ea typeface="Roboto"/>
                <a:cs typeface="Roboto"/>
                <a:sym typeface="Roboto"/>
              </a:rPr>
              <a:t>Organisation de matchs d’improvisation dans les collèges et dans un théâtre du département </a:t>
            </a:r>
          </a:p>
        </p:txBody>
      </p:sp>
      <p:sp>
        <p:nvSpPr>
          <p:cNvPr id="25" name="TextBox 25"/>
          <p:cNvSpPr txBox="1"/>
          <p:nvPr/>
        </p:nvSpPr>
        <p:spPr>
          <a:xfrm>
            <a:off x="5349045" y="4854278"/>
            <a:ext cx="1404453" cy="762635"/>
          </a:xfrm>
          <a:prstGeom prst="rect">
            <a:avLst/>
          </a:prstGeom>
        </p:spPr>
        <p:txBody>
          <a:bodyPr lIns="0" tIns="0" rIns="0" bIns="0" rtlCol="0" anchor="t">
            <a:spAutoFit/>
          </a:bodyPr>
          <a:lstStyle/>
          <a:p>
            <a:pPr algn="ctr">
              <a:lnSpc>
                <a:spcPts val="1539"/>
              </a:lnSpc>
            </a:pPr>
            <a:r>
              <a:rPr lang="en-US" sz="1099">
                <a:solidFill>
                  <a:srgbClr val="000000"/>
                </a:solidFill>
                <a:latin typeface="Roboto"/>
                <a:ea typeface="Roboto"/>
                <a:cs typeface="Roboto"/>
                <a:sym typeface="Roboto"/>
              </a:rPr>
              <a:t>Organisation d’une Finale régionale inter équipe</a:t>
            </a:r>
          </a:p>
          <a:p>
            <a:pPr algn="ctr">
              <a:lnSpc>
                <a:spcPts val="1539"/>
              </a:lnSpc>
            </a:pPr>
            <a:endParaRPr lang="en-US" sz="1099">
              <a:solidFill>
                <a:srgbClr val="000000"/>
              </a:solidFill>
              <a:latin typeface="Roboto"/>
              <a:ea typeface="Roboto"/>
              <a:cs typeface="Roboto"/>
              <a:sym typeface="Roboto"/>
            </a:endParaRPr>
          </a:p>
        </p:txBody>
      </p:sp>
      <p:sp>
        <p:nvSpPr>
          <p:cNvPr id="26" name="TextBox 26"/>
          <p:cNvSpPr txBox="1"/>
          <p:nvPr/>
        </p:nvSpPr>
        <p:spPr>
          <a:xfrm>
            <a:off x="540618" y="6584348"/>
            <a:ext cx="6180539" cy="2762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Le Trophée en Chiffres </a:t>
            </a:r>
          </a:p>
        </p:txBody>
      </p:sp>
      <p:sp>
        <p:nvSpPr>
          <p:cNvPr id="27" name="TextBox 27"/>
          <p:cNvSpPr txBox="1"/>
          <p:nvPr/>
        </p:nvSpPr>
        <p:spPr>
          <a:xfrm>
            <a:off x="741920" y="7620032"/>
            <a:ext cx="262235"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22</a:t>
            </a:r>
          </a:p>
        </p:txBody>
      </p:sp>
      <p:sp>
        <p:nvSpPr>
          <p:cNvPr id="28" name="TextBox 28"/>
          <p:cNvSpPr txBox="1"/>
          <p:nvPr/>
        </p:nvSpPr>
        <p:spPr>
          <a:xfrm>
            <a:off x="1131561" y="7680358"/>
            <a:ext cx="618381" cy="174624"/>
          </a:xfrm>
          <a:prstGeom prst="rect">
            <a:avLst/>
          </a:prstGeom>
        </p:spPr>
        <p:txBody>
          <a:bodyPr lIns="0" tIns="0" rIns="0" bIns="0" rtlCol="0" anchor="t">
            <a:spAutoFit/>
          </a:bodyPr>
          <a:lstStyle/>
          <a:p>
            <a:pPr algn="ctr">
              <a:lnSpc>
                <a:spcPts val="1400"/>
              </a:lnSpc>
            </a:pPr>
            <a:r>
              <a:rPr lang="en-US" sz="1000">
                <a:solidFill>
                  <a:srgbClr val="181B2C"/>
                </a:solidFill>
                <a:latin typeface="Roboto"/>
                <a:ea typeface="Roboto"/>
                <a:cs typeface="Roboto"/>
                <a:sym typeface="Roboto"/>
              </a:rPr>
              <a:t>académies</a:t>
            </a:r>
          </a:p>
        </p:txBody>
      </p:sp>
      <p:sp>
        <p:nvSpPr>
          <p:cNvPr id="29" name="TextBox 29"/>
          <p:cNvSpPr txBox="1"/>
          <p:nvPr/>
        </p:nvSpPr>
        <p:spPr>
          <a:xfrm>
            <a:off x="741920" y="7959875"/>
            <a:ext cx="393353"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140</a:t>
            </a:r>
          </a:p>
        </p:txBody>
      </p:sp>
      <p:sp>
        <p:nvSpPr>
          <p:cNvPr id="30" name="TextBox 30"/>
          <p:cNvSpPr txBox="1"/>
          <p:nvPr/>
        </p:nvSpPr>
        <p:spPr>
          <a:xfrm>
            <a:off x="1210930" y="7996706"/>
            <a:ext cx="1140916" cy="174624"/>
          </a:xfrm>
          <a:prstGeom prst="rect">
            <a:avLst/>
          </a:prstGeom>
        </p:spPr>
        <p:txBody>
          <a:bodyPr lIns="0" tIns="0" rIns="0" bIns="0" rtlCol="0" anchor="t">
            <a:spAutoFit/>
          </a:bodyPr>
          <a:lstStyle/>
          <a:p>
            <a:pPr algn="ctr">
              <a:lnSpc>
                <a:spcPts val="1400"/>
              </a:lnSpc>
            </a:pPr>
            <a:r>
              <a:rPr lang="en-US" sz="1000">
                <a:solidFill>
                  <a:srgbClr val="181B2C"/>
                </a:solidFill>
                <a:latin typeface="Roboto"/>
                <a:ea typeface="Roboto"/>
                <a:cs typeface="Roboto"/>
                <a:sym typeface="Roboto"/>
              </a:rPr>
              <a:t>collèges partenaires</a:t>
            </a:r>
          </a:p>
        </p:txBody>
      </p:sp>
      <p:sp>
        <p:nvSpPr>
          <p:cNvPr id="31" name="TextBox 31"/>
          <p:cNvSpPr txBox="1"/>
          <p:nvPr/>
        </p:nvSpPr>
        <p:spPr>
          <a:xfrm>
            <a:off x="674851" y="8361830"/>
            <a:ext cx="1072158"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 de 2 000</a:t>
            </a:r>
          </a:p>
        </p:txBody>
      </p:sp>
      <p:sp>
        <p:nvSpPr>
          <p:cNvPr id="32" name="TextBox 32"/>
          <p:cNvSpPr txBox="1"/>
          <p:nvPr/>
        </p:nvSpPr>
        <p:spPr>
          <a:xfrm>
            <a:off x="1749942" y="8422156"/>
            <a:ext cx="1553946" cy="174624"/>
          </a:xfrm>
          <a:prstGeom prst="rect">
            <a:avLst/>
          </a:prstGeom>
        </p:spPr>
        <p:txBody>
          <a:bodyPr lIns="0" tIns="0" rIns="0" bIns="0" rtlCol="0" anchor="t">
            <a:spAutoFit/>
          </a:bodyPr>
          <a:lstStyle/>
          <a:p>
            <a:pPr algn="ctr">
              <a:lnSpc>
                <a:spcPts val="1400"/>
              </a:lnSpc>
            </a:pPr>
            <a:r>
              <a:rPr lang="en-US" sz="1000">
                <a:solidFill>
                  <a:srgbClr val="181B2C"/>
                </a:solidFill>
                <a:latin typeface="Roboto"/>
                <a:ea typeface="Roboto"/>
                <a:cs typeface="Roboto"/>
                <a:sym typeface="Roboto"/>
              </a:rPr>
              <a:t>collégiens et collégiennes</a:t>
            </a:r>
          </a:p>
        </p:txBody>
      </p:sp>
      <p:sp>
        <p:nvSpPr>
          <p:cNvPr id="33" name="TextBox 33"/>
          <p:cNvSpPr txBox="1"/>
          <p:nvPr/>
        </p:nvSpPr>
        <p:spPr>
          <a:xfrm>
            <a:off x="1355743" y="8814269"/>
            <a:ext cx="926455" cy="174624"/>
          </a:xfrm>
          <a:prstGeom prst="rect">
            <a:avLst/>
          </a:prstGeom>
        </p:spPr>
        <p:txBody>
          <a:bodyPr lIns="0" tIns="0" rIns="0" bIns="0" rtlCol="0" anchor="t">
            <a:spAutoFit/>
          </a:bodyPr>
          <a:lstStyle/>
          <a:p>
            <a:pPr algn="ctr">
              <a:lnSpc>
                <a:spcPts val="1400"/>
              </a:lnSpc>
            </a:pPr>
            <a:r>
              <a:rPr lang="en-US" sz="1000">
                <a:solidFill>
                  <a:srgbClr val="181B2C"/>
                </a:solidFill>
                <a:latin typeface="Roboto"/>
                <a:ea typeface="Roboto"/>
                <a:cs typeface="Roboto"/>
                <a:sym typeface="Roboto"/>
              </a:rPr>
              <a:t>heures d’ateliers</a:t>
            </a:r>
          </a:p>
        </p:txBody>
      </p:sp>
      <p:sp>
        <p:nvSpPr>
          <p:cNvPr id="34" name="TextBox 34"/>
          <p:cNvSpPr txBox="1"/>
          <p:nvPr/>
        </p:nvSpPr>
        <p:spPr>
          <a:xfrm>
            <a:off x="741920" y="8763786"/>
            <a:ext cx="581323"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4 200</a:t>
            </a:r>
          </a:p>
        </p:txBody>
      </p:sp>
      <p:sp>
        <p:nvSpPr>
          <p:cNvPr id="35" name="TextBox 35"/>
          <p:cNvSpPr txBox="1"/>
          <p:nvPr/>
        </p:nvSpPr>
        <p:spPr>
          <a:xfrm>
            <a:off x="741920" y="9108591"/>
            <a:ext cx="262235" cy="257175"/>
          </a:xfrm>
          <a:prstGeom prst="rect">
            <a:avLst/>
          </a:prstGeom>
        </p:spPr>
        <p:txBody>
          <a:bodyPr lIns="0" tIns="0" rIns="0" bIns="0" rtlCol="0" anchor="t">
            <a:spAutoFit/>
          </a:bodyPr>
          <a:lstStyle/>
          <a:p>
            <a:pPr algn="ctr">
              <a:lnSpc>
                <a:spcPts val="2099"/>
              </a:lnSpc>
              <a:spcBef>
                <a:spcPct val="0"/>
              </a:spcBef>
            </a:pPr>
            <a:r>
              <a:rPr lang="en-US" sz="1499" b="1">
                <a:solidFill>
                  <a:srgbClr val="0054A6"/>
                </a:solidFill>
                <a:latin typeface="Roboto Bold"/>
                <a:ea typeface="Roboto Bold"/>
                <a:cs typeface="Roboto Bold"/>
                <a:sym typeface="Roboto Bold"/>
              </a:rPr>
              <a:t>14</a:t>
            </a:r>
          </a:p>
        </p:txBody>
      </p:sp>
      <p:sp>
        <p:nvSpPr>
          <p:cNvPr id="36" name="TextBox 36"/>
          <p:cNvSpPr txBox="1"/>
          <p:nvPr/>
        </p:nvSpPr>
        <p:spPr>
          <a:xfrm>
            <a:off x="1131561" y="9150818"/>
            <a:ext cx="1022449" cy="165100"/>
          </a:xfrm>
          <a:prstGeom prst="rect">
            <a:avLst/>
          </a:prstGeom>
        </p:spPr>
        <p:txBody>
          <a:bodyPr lIns="0" tIns="0" rIns="0" bIns="0" rtlCol="0" anchor="t">
            <a:spAutoFit/>
          </a:bodyPr>
          <a:lstStyle/>
          <a:p>
            <a:pPr algn="ctr">
              <a:lnSpc>
                <a:spcPts val="1399"/>
              </a:lnSpc>
            </a:pPr>
            <a:r>
              <a:rPr lang="en-US" sz="999">
                <a:solidFill>
                  <a:srgbClr val="181B2C"/>
                </a:solidFill>
                <a:latin typeface="Roboto"/>
                <a:ea typeface="Roboto"/>
                <a:cs typeface="Roboto"/>
                <a:sym typeface="Roboto"/>
              </a:rPr>
              <a:t>Finales régionales</a:t>
            </a:r>
          </a:p>
        </p:txBody>
      </p:sp>
      <p:sp>
        <p:nvSpPr>
          <p:cNvPr id="37" name="TextBox 37"/>
          <p:cNvSpPr txBox="1"/>
          <p:nvPr/>
        </p:nvSpPr>
        <p:spPr>
          <a:xfrm>
            <a:off x="741920" y="9501021"/>
            <a:ext cx="146565"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1</a:t>
            </a:r>
          </a:p>
        </p:txBody>
      </p:sp>
      <p:sp>
        <p:nvSpPr>
          <p:cNvPr id="38" name="TextBox 38"/>
          <p:cNvSpPr txBox="1"/>
          <p:nvPr/>
        </p:nvSpPr>
        <p:spPr>
          <a:xfrm>
            <a:off x="994628" y="9527056"/>
            <a:ext cx="2745699" cy="294640"/>
          </a:xfrm>
          <a:prstGeom prst="rect">
            <a:avLst/>
          </a:prstGeom>
        </p:spPr>
        <p:txBody>
          <a:bodyPr lIns="0" tIns="0" rIns="0" bIns="0" rtlCol="0" anchor="t">
            <a:spAutoFit/>
          </a:bodyPr>
          <a:lstStyle/>
          <a:p>
            <a:pPr algn="l">
              <a:lnSpc>
                <a:spcPts val="1129"/>
              </a:lnSpc>
            </a:pPr>
            <a:r>
              <a:rPr lang="en-US" sz="999">
                <a:solidFill>
                  <a:srgbClr val="181B2C"/>
                </a:solidFill>
                <a:latin typeface="Roboto"/>
                <a:ea typeface="Roboto"/>
                <a:cs typeface="Roboto"/>
                <a:sym typeface="Roboto"/>
              </a:rPr>
              <a:t>Soirée de Gala des 15 ans du Trophée d’Impro Culture &amp; Diversité au Théâtre Marigny</a:t>
            </a:r>
          </a:p>
        </p:txBody>
      </p:sp>
      <p:sp>
        <p:nvSpPr>
          <p:cNvPr id="39" name="AutoShape 39"/>
          <p:cNvSpPr/>
          <p:nvPr/>
        </p:nvSpPr>
        <p:spPr>
          <a:xfrm>
            <a:off x="568734" y="7667657"/>
            <a:ext cx="0" cy="2214342"/>
          </a:xfrm>
          <a:prstGeom prst="line">
            <a:avLst/>
          </a:prstGeom>
          <a:ln w="19050" cap="flat">
            <a:solidFill>
              <a:srgbClr val="0054A6"/>
            </a:solidFill>
            <a:prstDash val="solid"/>
            <a:headEnd type="none" w="sm" len="sm"/>
            <a:tailEnd type="none" w="sm" len="sm"/>
          </a:ln>
        </p:spPr>
        <p:txBody>
          <a:bodyPr/>
          <a:lstStyle/>
          <a:p>
            <a:endParaRPr lang="fr-FR"/>
          </a:p>
        </p:txBody>
      </p:sp>
      <p:sp>
        <p:nvSpPr>
          <p:cNvPr id="40" name="Freeform 40"/>
          <p:cNvSpPr/>
          <p:nvPr/>
        </p:nvSpPr>
        <p:spPr>
          <a:xfrm>
            <a:off x="3514635" y="6236566"/>
            <a:ext cx="358808" cy="300157"/>
          </a:xfrm>
          <a:custGeom>
            <a:avLst/>
            <a:gdLst/>
            <a:ahLst/>
            <a:cxnLst/>
            <a:rect l="l" t="t" r="r" b="b"/>
            <a:pathLst>
              <a:path w="358808" h="300157">
                <a:moveTo>
                  <a:pt x="0" y="0"/>
                </a:moveTo>
                <a:lnTo>
                  <a:pt x="358808" y="0"/>
                </a:lnTo>
                <a:lnTo>
                  <a:pt x="358808" y="300157"/>
                </a:lnTo>
                <a:lnTo>
                  <a:pt x="0" y="300157"/>
                </a:lnTo>
                <a:lnTo>
                  <a:pt x="0" y="0"/>
                </a:lnTo>
                <a:close/>
              </a:path>
            </a:pathLst>
          </a:custGeom>
          <a:blipFill>
            <a:blip r:embed="rId7"/>
            <a:stretch>
              <a:fillRect/>
            </a:stretch>
          </a:blipFill>
        </p:spPr>
        <p:txBody>
          <a:bodyPr/>
          <a:lstStyle/>
          <a:p>
            <a:endParaRPr lang="fr-FR"/>
          </a:p>
        </p:txBody>
      </p:sp>
      <p:sp>
        <p:nvSpPr>
          <p:cNvPr id="41" name="AutoShape 41"/>
          <p:cNvSpPr/>
          <p:nvPr/>
        </p:nvSpPr>
        <p:spPr>
          <a:xfrm flipV="1">
            <a:off x="429438" y="6963926"/>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42" name="TextBox 42"/>
          <p:cNvSpPr txBox="1"/>
          <p:nvPr/>
        </p:nvSpPr>
        <p:spPr>
          <a:xfrm>
            <a:off x="1220321" y="7156483"/>
            <a:ext cx="2294314" cy="276224"/>
          </a:xfrm>
          <a:prstGeom prst="rect">
            <a:avLst/>
          </a:prstGeom>
        </p:spPr>
        <p:txBody>
          <a:bodyPr lIns="0" tIns="0" rIns="0" bIns="0" rtlCol="0" anchor="t">
            <a:spAutoFit/>
          </a:bodyPr>
          <a:lstStyle/>
          <a:p>
            <a:pPr algn="ctr">
              <a:lnSpc>
                <a:spcPts val="2100"/>
              </a:lnSpc>
            </a:pPr>
            <a:r>
              <a:rPr lang="en-US" sz="1500" b="1">
                <a:solidFill>
                  <a:srgbClr val="0054A6"/>
                </a:solidFill>
                <a:latin typeface="Roboto Bold"/>
                <a:ea typeface="Roboto Bold"/>
                <a:cs typeface="Roboto Bold"/>
                <a:sym typeface="Roboto Bold"/>
              </a:rPr>
              <a:t>Le Trophée en 2024-2025</a:t>
            </a:r>
          </a:p>
        </p:txBody>
      </p:sp>
      <p:sp>
        <p:nvSpPr>
          <p:cNvPr id="43" name="TextBox 43"/>
          <p:cNvSpPr txBox="1"/>
          <p:nvPr/>
        </p:nvSpPr>
        <p:spPr>
          <a:xfrm>
            <a:off x="4568911" y="7153307"/>
            <a:ext cx="2294314" cy="276224"/>
          </a:xfrm>
          <a:prstGeom prst="rect">
            <a:avLst/>
          </a:prstGeom>
        </p:spPr>
        <p:txBody>
          <a:bodyPr lIns="0" tIns="0" rIns="0" bIns="0" rtlCol="0" anchor="t">
            <a:spAutoFit/>
          </a:bodyPr>
          <a:lstStyle/>
          <a:p>
            <a:pPr algn="ctr">
              <a:lnSpc>
                <a:spcPts val="2100"/>
              </a:lnSpc>
            </a:pPr>
            <a:r>
              <a:rPr lang="en-US" sz="1500" b="1">
                <a:solidFill>
                  <a:srgbClr val="0054A6"/>
                </a:solidFill>
                <a:latin typeface="Roboto Bold"/>
                <a:ea typeface="Roboto Bold"/>
                <a:cs typeface="Roboto Bold"/>
                <a:sym typeface="Roboto Bold"/>
              </a:rPr>
              <a:t>Notre action locale</a:t>
            </a:r>
          </a:p>
        </p:txBody>
      </p:sp>
      <p:sp>
        <p:nvSpPr>
          <p:cNvPr id="44" name="TextBox 44"/>
          <p:cNvSpPr txBox="1"/>
          <p:nvPr/>
        </p:nvSpPr>
        <p:spPr>
          <a:xfrm>
            <a:off x="4460431" y="8050681"/>
            <a:ext cx="262235"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X</a:t>
            </a:r>
          </a:p>
        </p:txBody>
      </p:sp>
      <p:sp>
        <p:nvSpPr>
          <p:cNvPr id="45" name="TextBox 45"/>
          <p:cNvSpPr txBox="1"/>
          <p:nvPr/>
        </p:nvSpPr>
        <p:spPr>
          <a:xfrm>
            <a:off x="4821646" y="8037981"/>
            <a:ext cx="2004192" cy="346074"/>
          </a:xfrm>
          <a:prstGeom prst="rect">
            <a:avLst/>
          </a:prstGeom>
        </p:spPr>
        <p:txBody>
          <a:bodyPr lIns="0" tIns="0" rIns="0" bIns="0" rtlCol="0" anchor="t">
            <a:spAutoFit/>
          </a:bodyPr>
          <a:lstStyle/>
          <a:p>
            <a:pPr algn="l">
              <a:lnSpc>
                <a:spcPts val="1400"/>
              </a:lnSpc>
            </a:pPr>
            <a:r>
              <a:rPr lang="en-US" sz="1000">
                <a:solidFill>
                  <a:srgbClr val="181B2C"/>
                </a:solidFill>
                <a:latin typeface="Roboto"/>
                <a:ea typeface="Roboto"/>
                <a:cs typeface="Roboto"/>
                <a:sym typeface="Roboto"/>
              </a:rPr>
              <a:t>années au sein du Trophée d’Impro Culture &amp; Diversité</a:t>
            </a:r>
          </a:p>
        </p:txBody>
      </p:sp>
      <p:sp>
        <p:nvSpPr>
          <p:cNvPr id="46" name="TextBox 46"/>
          <p:cNvSpPr txBox="1"/>
          <p:nvPr/>
        </p:nvSpPr>
        <p:spPr>
          <a:xfrm>
            <a:off x="4432005" y="8456505"/>
            <a:ext cx="393353"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X</a:t>
            </a:r>
          </a:p>
        </p:txBody>
      </p:sp>
      <p:sp>
        <p:nvSpPr>
          <p:cNvPr id="47" name="TextBox 47"/>
          <p:cNvSpPr txBox="1"/>
          <p:nvPr/>
        </p:nvSpPr>
        <p:spPr>
          <a:xfrm>
            <a:off x="4825357" y="8388243"/>
            <a:ext cx="1799884" cy="346074"/>
          </a:xfrm>
          <a:prstGeom prst="rect">
            <a:avLst/>
          </a:prstGeom>
        </p:spPr>
        <p:txBody>
          <a:bodyPr lIns="0" tIns="0" rIns="0" bIns="0" rtlCol="0" anchor="t">
            <a:spAutoFit/>
          </a:bodyPr>
          <a:lstStyle/>
          <a:p>
            <a:pPr algn="ctr">
              <a:lnSpc>
                <a:spcPts val="1400"/>
              </a:lnSpc>
            </a:pPr>
            <a:r>
              <a:rPr lang="en-US" sz="1000">
                <a:solidFill>
                  <a:srgbClr val="181B2C"/>
                </a:solidFill>
                <a:latin typeface="Roboto"/>
                <a:ea typeface="Roboto"/>
                <a:cs typeface="Roboto"/>
                <a:sym typeface="Roboto"/>
              </a:rPr>
              <a:t>collèges partenaires en [ajouter la région/le département]</a:t>
            </a:r>
          </a:p>
        </p:txBody>
      </p:sp>
      <p:sp>
        <p:nvSpPr>
          <p:cNvPr id="48" name="TextBox 48"/>
          <p:cNvSpPr txBox="1"/>
          <p:nvPr/>
        </p:nvSpPr>
        <p:spPr>
          <a:xfrm>
            <a:off x="4367869" y="8805179"/>
            <a:ext cx="1072158"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 de X</a:t>
            </a:r>
          </a:p>
        </p:txBody>
      </p:sp>
      <p:sp>
        <p:nvSpPr>
          <p:cNvPr id="49" name="TextBox 49"/>
          <p:cNvSpPr txBox="1"/>
          <p:nvPr/>
        </p:nvSpPr>
        <p:spPr>
          <a:xfrm>
            <a:off x="5440026" y="8779780"/>
            <a:ext cx="1553946" cy="346074"/>
          </a:xfrm>
          <a:prstGeom prst="rect">
            <a:avLst/>
          </a:prstGeom>
        </p:spPr>
        <p:txBody>
          <a:bodyPr lIns="0" tIns="0" rIns="0" bIns="0" rtlCol="0" anchor="t">
            <a:spAutoFit/>
          </a:bodyPr>
          <a:lstStyle/>
          <a:p>
            <a:pPr algn="l">
              <a:lnSpc>
                <a:spcPts val="1400"/>
              </a:lnSpc>
            </a:pPr>
            <a:r>
              <a:rPr lang="en-US" sz="1000">
                <a:solidFill>
                  <a:srgbClr val="181B2C"/>
                </a:solidFill>
                <a:latin typeface="Roboto"/>
                <a:ea typeface="Roboto"/>
                <a:cs typeface="Roboto"/>
                <a:sym typeface="Roboto"/>
              </a:rPr>
              <a:t>collégiens et collégiennes touché.es en 2024-2025</a:t>
            </a:r>
          </a:p>
        </p:txBody>
      </p:sp>
      <p:sp>
        <p:nvSpPr>
          <p:cNvPr id="50" name="TextBox 50"/>
          <p:cNvSpPr txBox="1"/>
          <p:nvPr/>
        </p:nvSpPr>
        <p:spPr>
          <a:xfrm>
            <a:off x="5045827" y="9171893"/>
            <a:ext cx="926455" cy="174624"/>
          </a:xfrm>
          <a:prstGeom prst="rect">
            <a:avLst/>
          </a:prstGeom>
        </p:spPr>
        <p:txBody>
          <a:bodyPr lIns="0" tIns="0" rIns="0" bIns="0" rtlCol="0" anchor="t">
            <a:spAutoFit/>
          </a:bodyPr>
          <a:lstStyle/>
          <a:p>
            <a:pPr algn="ctr">
              <a:lnSpc>
                <a:spcPts val="1400"/>
              </a:lnSpc>
            </a:pPr>
            <a:r>
              <a:rPr lang="en-US" sz="1000">
                <a:solidFill>
                  <a:srgbClr val="181B2C"/>
                </a:solidFill>
                <a:latin typeface="Roboto"/>
                <a:ea typeface="Roboto"/>
                <a:cs typeface="Roboto"/>
                <a:sym typeface="Roboto"/>
              </a:rPr>
              <a:t>heures d’ateliers</a:t>
            </a:r>
          </a:p>
        </p:txBody>
      </p:sp>
      <p:sp>
        <p:nvSpPr>
          <p:cNvPr id="51" name="TextBox 51"/>
          <p:cNvSpPr txBox="1"/>
          <p:nvPr/>
        </p:nvSpPr>
        <p:spPr>
          <a:xfrm>
            <a:off x="4432005" y="9121409"/>
            <a:ext cx="581323" cy="276225"/>
          </a:xfrm>
          <a:prstGeom prst="rect">
            <a:avLst/>
          </a:prstGeom>
        </p:spPr>
        <p:txBody>
          <a:bodyPr lIns="0" tIns="0" rIns="0" bIns="0" rtlCol="0" anchor="t">
            <a:spAutoFit/>
          </a:bodyPr>
          <a:lstStyle/>
          <a:p>
            <a:pPr algn="ctr">
              <a:lnSpc>
                <a:spcPts val="2100"/>
              </a:lnSpc>
              <a:spcBef>
                <a:spcPct val="0"/>
              </a:spcBef>
            </a:pPr>
            <a:r>
              <a:rPr lang="en-US" sz="1500" b="1">
                <a:solidFill>
                  <a:srgbClr val="0054A6"/>
                </a:solidFill>
                <a:latin typeface="Roboto Bold"/>
                <a:ea typeface="Roboto Bold"/>
                <a:cs typeface="Roboto Bold"/>
                <a:sym typeface="Roboto Bold"/>
              </a:rPr>
              <a:t>X</a:t>
            </a:r>
          </a:p>
        </p:txBody>
      </p:sp>
      <p:sp>
        <p:nvSpPr>
          <p:cNvPr id="52" name="AutoShape 52"/>
          <p:cNvSpPr/>
          <p:nvPr/>
        </p:nvSpPr>
        <p:spPr>
          <a:xfrm>
            <a:off x="4186478" y="7667657"/>
            <a:ext cx="0" cy="2214342"/>
          </a:xfrm>
          <a:prstGeom prst="line">
            <a:avLst/>
          </a:prstGeom>
          <a:ln w="19050" cap="flat">
            <a:solidFill>
              <a:srgbClr val="0054A6"/>
            </a:solidFill>
            <a:prstDash val="solid"/>
            <a:headEnd type="none" w="sm" len="sm"/>
            <a:tailEnd type="none" w="sm" len="sm"/>
          </a:ln>
        </p:spPr>
        <p:txBody>
          <a:bodyP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9F9"/>
        </a:solidFill>
        <a:effectLst/>
      </p:bgPr>
    </p:bg>
    <p:spTree>
      <p:nvGrpSpPr>
        <p:cNvPr id="1" name=""/>
        <p:cNvGrpSpPr/>
        <p:nvPr/>
      </p:nvGrpSpPr>
      <p:grpSpPr>
        <a:xfrm>
          <a:off x="0" y="0"/>
          <a:ext cx="0" cy="0"/>
          <a:chOff x="0" y="0"/>
          <a:chExt cx="0" cy="0"/>
        </a:xfrm>
      </p:grpSpPr>
      <p:sp>
        <p:nvSpPr>
          <p:cNvPr id="2" name="TextBox 2"/>
          <p:cNvSpPr txBox="1"/>
          <p:nvPr/>
        </p:nvSpPr>
        <p:spPr>
          <a:xfrm>
            <a:off x="390200" y="708375"/>
            <a:ext cx="6672692" cy="2762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Notre projet sur le territoire [Nom de la région / ville]</a:t>
            </a:r>
          </a:p>
        </p:txBody>
      </p:sp>
      <p:sp>
        <p:nvSpPr>
          <p:cNvPr id="3" name="TextBox 3"/>
          <p:cNvSpPr txBox="1"/>
          <p:nvPr/>
        </p:nvSpPr>
        <p:spPr>
          <a:xfrm>
            <a:off x="7156996" y="10221480"/>
            <a:ext cx="152400" cy="190500"/>
          </a:xfrm>
          <a:prstGeom prst="rect">
            <a:avLst/>
          </a:prstGeom>
        </p:spPr>
        <p:txBody>
          <a:bodyPr wrap="none" lIns="0" tIns="0" rIns="0" bIns="0" rtlCol="0" anchor="t">
            <a:spAutoFit/>
          </a:bodyPr>
          <a:lstStyle/>
          <a:p>
            <a:pPr algn="ctr">
              <a:lnSpc>
                <a:spcPts val="2099"/>
              </a:lnSpc>
              <a:spcBef>
                <a:spcPct val="0"/>
              </a:spcBef>
            </a:pPr>
            <a:r>
              <a:rPr lang="en-US" sz="1499">
                <a:solidFill>
                  <a:srgbClr val="000000"/>
                </a:solidFill>
                <a:latin typeface="Roboto"/>
                <a:ea typeface="Roboto"/>
                <a:cs typeface="Roboto"/>
                <a:sym typeface="Roboto"/>
              </a:rPr>
              <a:t>4</a:t>
            </a:r>
          </a:p>
        </p:txBody>
      </p:sp>
      <p:sp>
        <p:nvSpPr>
          <p:cNvPr id="4" name="AutoShape 4"/>
          <p:cNvSpPr/>
          <p:nvPr/>
        </p:nvSpPr>
        <p:spPr>
          <a:xfrm flipV="1">
            <a:off x="490287" y="1067150"/>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5" name="Freeform 5"/>
          <p:cNvSpPr/>
          <p:nvPr/>
        </p:nvSpPr>
        <p:spPr>
          <a:xfrm>
            <a:off x="3543313" y="163687"/>
            <a:ext cx="366466" cy="306563"/>
          </a:xfrm>
          <a:custGeom>
            <a:avLst/>
            <a:gdLst/>
            <a:ahLst/>
            <a:cxnLst/>
            <a:rect l="l" t="t" r="r" b="b"/>
            <a:pathLst>
              <a:path w="366466" h="306563">
                <a:moveTo>
                  <a:pt x="0" y="0"/>
                </a:moveTo>
                <a:lnTo>
                  <a:pt x="366466" y="0"/>
                </a:lnTo>
                <a:lnTo>
                  <a:pt x="366466" y="306563"/>
                </a:lnTo>
                <a:lnTo>
                  <a:pt x="0" y="306563"/>
                </a:lnTo>
                <a:lnTo>
                  <a:pt x="0" y="0"/>
                </a:lnTo>
                <a:close/>
              </a:path>
            </a:pathLst>
          </a:custGeom>
          <a:blipFill>
            <a:blip r:embed="rId2"/>
            <a:stretch>
              <a:fillRect/>
            </a:stretch>
          </a:blipFill>
        </p:spPr>
        <p:txBody>
          <a:bodyPr/>
          <a:lstStyle/>
          <a:p>
            <a:endParaRPr lang="fr-FR"/>
          </a:p>
        </p:txBody>
      </p:sp>
      <p:sp>
        <p:nvSpPr>
          <p:cNvPr id="6" name="Freeform 6"/>
          <p:cNvSpPr/>
          <p:nvPr/>
        </p:nvSpPr>
        <p:spPr>
          <a:xfrm>
            <a:off x="810417" y="1589906"/>
            <a:ext cx="209114" cy="240016"/>
          </a:xfrm>
          <a:custGeom>
            <a:avLst/>
            <a:gdLst/>
            <a:ahLst/>
            <a:cxnLst/>
            <a:rect l="l" t="t" r="r" b="b"/>
            <a:pathLst>
              <a:path w="209114" h="240016">
                <a:moveTo>
                  <a:pt x="0" y="0"/>
                </a:moveTo>
                <a:lnTo>
                  <a:pt x="209113" y="0"/>
                </a:lnTo>
                <a:lnTo>
                  <a:pt x="209113" y="240016"/>
                </a:lnTo>
                <a:lnTo>
                  <a:pt x="0" y="2400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7" name="Freeform 7"/>
          <p:cNvSpPr/>
          <p:nvPr/>
        </p:nvSpPr>
        <p:spPr>
          <a:xfrm>
            <a:off x="810417" y="2034115"/>
            <a:ext cx="209114" cy="240016"/>
          </a:xfrm>
          <a:custGeom>
            <a:avLst/>
            <a:gdLst/>
            <a:ahLst/>
            <a:cxnLst/>
            <a:rect l="l" t="t" r="r" b="b"/>
            <a:pathLst>
              <a:path w="209114" h="240016">
                <a:moveTo>
                  <a:pt x="0" y="0"/>
                </a:moveTo>
                <a:lnTo>
                  <a:pt x="209113" y="0"/>
                </a:lnTo>
                <a:lnTo>
                  <a:pt x="209113" y="240016"/>
                </a:lnTo>
                <a:lnTo>
                  <a:pt x="0" y="2400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8" name="Freeform 8"/>
          <p:cNvSpPr/>
          <p:nvPr/>
        </p:nvSpPr>
        <p:spPr>
          <a:xfrm>
            <a:off x="810417" y="2478324"/>
            <a:ext cx="209114" cy="240016"/>
          </a:xfrm>
          <a:custGeom>
            <a:avLst/>
            <a:gdLst/>
            <a:ahLst/>
            <a:cxnLst/>
            <a:rect l="l" t="t" r="r" b="b"/>
            <a:pathLst>
              <a:path w="209114" h="240016">
                <a:moveTo>
                  <a:pt x="0" y="0"/>
                </a:moveTo>
                <a:lnTo>
                  <a:pt x="209113" y="0"/>
                </a:lnTo>
                <a:lnTo>
                  <a:pt x="209113" y="240016"/>
                </a:lnTo>
                <a:lnTo>
                  <a:pt x="0" y="2400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9" name="Freeform 9"/>
          <p:cNvSpPr/>
          <p:nvPr/>
        </p:nvSpPr>
        <p:spPr>
          <a:xfrm>
            <a:off x="810417" y="2922534"/>
            <a:ext cx="209114" cy="240016"/>
          </a:xfrm>
          <a:custGeom>
            <a:avLst/>
            <a:gdLst/>
            <a:ahLst/>
            <a:cxnLst/>
            <a:rect l="l" t="t" r="r" b="b"/>
            <a:pathLst>
              <a:path w="209114" h="240016">
                <a:moveTo>
                  <a:pt x="0" y="0"/>
                </a:moveTo>
                <a:lnTo>
                  <a:pt x="209113" y="0"/>
                </a:lnTo>
                <a:lnTo>
                  <a:pt x="209113" y="240015"/>
                </a:lnTo>
                <a:lnTo>
                  <a:pt x="0" y="240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0" name="TextBox 10"/>
          <p:cNvSpPr txBox="1"/>
          <p:nvPr/>
        </p:nvSpPr>
        <p:spPr>
          <a:xfrm>
            <a:off x="1207513" y="1600059"/>
            <a:ext cx="5855380"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Public visé : [nombre] collégiens des collèges [noms], situés en réseau d’éducation prioritaire</a:t>
            </a:r>
          </a:p>
        </p:txBody>
      </p:sp>
      <p:sp>
        <p:nvSpPr>
          <p:cNvPr id="11" name="TextBox 11"/>
          <p:cNvSpPr txBox="1"/>
          <p:nvPr/>
        </p:nvSpPr>
        <p:spPr>
          <a:xfrm>
            <a:off x="1207513" y="2044268"/>
            <a:ext cx="2702267"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Durée du projet : de [mois] à [mois]</a:t>
            </a:r>
          </a:p>
        </p:txBody>
      </p:sp>
      <p:sp>
        <p:nvSpPr>
          <p:cNvPr id="12" name="TextBox 12"/>
          <p:cNvSpPr txBox="1"/>
          <p:nvPr/>
        </p:nvSpPr>
        <p:spPr>
          <a:xfrm>
            <a:off x="1207513" y="2488478"/>
            <a:ext cx="5726374"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Fréquence des ateliers : [ex. 1h30 par semaine pendant 20 semaines]</a:t>
            </a:r>
          </a:p>
          <a:p>
            <a:pPr algn="l">
              <a:lnSpc>
                <a:spcPts val="1540"/>
              </a:lnSpc>
            </a:pPr>
            <a:endParaRPr lang="en-US" sz="1100">
              <a:solidFill>
                <a:srgbClr val="000000"/>
              </a:solidFill>
              <a:latin typeface="Roboto"/>
              <a:ea typeface="Roboto"/>
              <a:cs typeface="Roboto"/>
              <a:sym typeface="Roboto"/>
            </a:endParaRPr>
          </a:p>
        </p:txBody>
      </p:sp>
      <p:sp>
        <p:nvSpPr>
          <p:cNvPr id="13" name="TextBox 13"/>
          <p:cNvSpPr txBox="1"/>
          <p:nvPr/>
        </p:nvSpPr>
        <p:spPr>
          <a:xfrm>
            <a:off x="1207513" y="2932687"/>
            <a:ext cx="4860376"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Temps forts : matchs intra-collèges, matchs inter-collèges, finale régionale</a:t>
            </a:r>
          </a:p>
        </p:txBody>
      </p:sp>
      <p:sp>
        <p:nvSpPr>
          <p:cNvPr id="14" name="Freeform 14"/>
          <p:cNvSpPr/>
          <p:nvPr/>
        </p:nvSpPr>
        <p:spPr>
          <a:xfrm>
            <a:off x="810417" y="3410199"/>
            <a:ext cx="209114" cy="240016"/>
          </a:xfrm>
          <a:custGeom>
            <a:avLst/>
            <a:gdLst/>
            <a:ahLst/>
            <a:cxnLst/>
            <a:rect l="l" t="t" r="r" b="b"/>
            <a:pathLst>
              <a:path w="209114" h="240016">
                <a:moveTo>
                  <a:pt x="0" y="0"/>
                </a:moveTo>
                <a:lnTo>
                  <a:pt x="209113" y="0"/>
                </a:lnTo>
                <a:lnTo>
                  <a:pt x="209113" y="240016"/>
                </a:lnTo>
                <a:lnTo>
                  <a:pt x="0" y="2400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5" name="TextBox 15"/>
          <p:cNvSpPr txBox="1"/>
          <p:nvPr/>
        </p:nvSpPr>
        <p:spPr>
          <a:xfrm>
            <a:off x="1207513" y="3420352"/>
            <a:ext cx="4860376"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Encadrement artistique : [Noms et parcours des intervenant·es]</a:t>
            </a:r>
          </a:p>
        </p:txBody>
      </p:sp>
      <p:sp>
        <p:nvSpPr>
          <p:cNvPr id="16" name="Freeform 16"/>
          <p:cNvSpPr/>
          <p:nvPr/>
        </p:nvSpPr>
        <p:spPr>
          <a:xfrm>
            <a:off x="810417" y="3897865"/>
            <a:ext cx="209114" cy="240016"/>
          </a:xfrm>
          <a:custGeom>
            <a:avLst/>
            <a:gdLst/>
            <a:ahLst/>
            <a:cxnLst/>
            <a:rect l="l" t="t" r="r" b="b"/>
            <a:pathLst>
              <a:path w="209114" h="240016">
                <a:moveTo>
                  <a:pt x="0" y="0"/>
                </a:moveTo>
                <a:lnTo>
                  <a:pt x="209113" y="0"/>
                </a:lnTo>
                <a:lnTo>
                  <a:pt x="209113" y="240016"/>
                </a:lnTo>
                <a:lnTo>
                  <a:pt x="0" y="2400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7" name="TextBox 17"/>
          <p:cNvSpPr txBox="1"/>
          <p:nvPr/>
        </p:nvSpPr>
        <p:spPr>
          <a:xfrm>
            <a:off x="1207513" y="3908018"/>
            <a:ext cx="4860376"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En partenariat avec : la Fondation Culture &amp; Diversité</a:t>
            </a:r>
          </a:p>
        </p:txBody>
      </p:sp>
      <p:sp>
        <p:nvSpPr>
          <p:cNvPr id="18" name="Freeform 18"/>
          <p:cNvSpPr/>
          <p:nvPr/>
        </p:nvSpPr>
        <p:spPr>
          <a:xfrm>
            <a:off x="390200" y="4545908"/>
            <a:ext cx="5491959" cy="4528677"/>
          </a:xfrm>
          <a:custGeom>
            <a:avLst/>
            <a:gdLst/>
            <a:ahLst/>
            <a:cxnLst/>
            <a:rect l="l" t="t" r="r" b="b"/>
            <a:pathLst>
              <a:path w="5491959" h="4528677">
                <a:moveTo>
                  <a:pt x="0" y="0"/>
                </a:moveTo>
                <a:lnTo>
                  <a:pt x="5491959" y="0"/>
                </a:lnTo>
                <a:lnTo>
                  <a:pt x="5491959" y="4528678"/>
                </a:lnTo>
                <a:lnTo>
                  <a:pt x="0" y="4528678"/>
                </a:lnTo>
                <a:lnTo>
                  <a:pt x="0" y="0"/>
                </a:lnTo>
                <a:close/>
              </a:path>
            </a:pathLst>
          </a:custGeom>
          <a:blipFill>
            <a:blip r:embed="rId5"/>
            <a:stretch>
              <a:fillRect r="-23535"/>
            </a:stretch>
          </a:blipFill>
        </p:spPr>
        <p:txBody>
          <a:bodyPr/>
          <a:lstStyle/>
          <a:p>
            <a:endParaRPr lang="fr-FR"/>
          </a:p>
        </p:txBody>
      </p:sp>
      <p:sp>
        <p:nvSpPr>
          <p:cNvPr id="19" name="Freeform 19"/>
          <p:cNvSpPr/>
          <p:nvPr/>
        </p:nvSpPr>
        <p:spPr>
          <a:xfrm rot="-6334457">
            <a:off x="4540653" y="7601379"/>
            <a:ext cx="3054470" cy="2519938"/>
          </a:xfrm>
          <a:custGeom>
            <a:avLst/>
            <a:gdLst/>
            <a:ahLst/>
            <a:cxnLst/>
            <a:rect l="l" t="t" r="r" b="b"/>
            <a:pathLst>
              <a:path w="3054470" h="2519938">
                <a:moveTo>
                  <a:pt x="0" y="0"/>
                </a:moveTo>
                <a:lnTo>
                  <a:pt x="3054470" y="0"/>
                </a:lnTo>
                <a:lnTo>
                  <a:pt x="3054470" y="2519938"/>
                </a:lnTo>
                <a:lnTo>
                  <a:pt x="0" y="2519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0" name="TextBox 20"/>
          <p:cNvSpPr txBox="1"/>
          <p:nvPr/>
        </p:nvSpPr>
        <p:spPr>
          <a:xfrm>
            <a:off x="5134211" y="8065300"/>
            <a:ext cx="1799676" cy="1365250"/>
          </a:xfrm>
          <a:prstGeom prst="rect">
            <a:avLst/>
          </a:prstGeom>
        </p:spPr>
        <p:txBody>
          <a:bodyPr lIns="0" tIns="0" rIns="0" bIns="0" rtlCol="0" anchor="t">
            <a:spAutoFit/>
          </a:bodyPr>
          <a:lstStyle/>
          <a:p>
            <a:pPr algn="ctr">
              <a:lnSpc>
                <a:spcPts val="1399"/>
              </a:lnSpc>
            </a:pPr>
            <a:r>
              <a:rPr lang="en-US" sz="999" b="1">
                <a:solidFill>
                  <a:srgbClr val="FFFFFF"/>
                </a:solidFill>
                <a:latin typeface="Cormorant Garamond Bold"/>
                <a:ea typeface="Cormorant Garamond Bold"/>
                <a:cs typeface="Cormorant Garamond Bold"/>
                <a:sym typeface="Cormorant Garamond Bold"/>
              </a:rPr>
              <a:t>“Une jeune élève a commencé l'année sans son dans la voix et les yeux toujours au sol, ne savait pas quoi faire de son corps... Elle a fini l'année en tant qu'assistante arbitre criant bien fort "majorité !" très sûre d'elle.... c'est ça l'impro.”</a:t>
            </a:r>
          </a:p>
          <a:p>
            <a:pPr algn="ctr">
              <a:lnSpc>
                <a:spcPts val="1399"/>
              </a:lnSpc>
              <a:spcBef>
                <a:spcPct val="0"/>
              </a:spcBef>
            </a:pPr>
            <a:endParaRPr lang="en-US" sz="999" b="1">
              <a:solidFill>
                <a:srgbClr val="FFFFFF"/>
              </a:solidFill>
              <a:latin typeface="Cormorant Garamond Bold"/>
              <a:ea typeface="Cormorant Garamond Bold"/>
              <a:cs typeface="Cormorant Garamond Bold"/>
              <a:sym typeface="Cormorant Garamond Bold"/>
            </a:endParaRPr>
          </a:p>
        </p:txBody>
      </p:sp>
      <p:sp>
        <p:nvSpPr>
          <p:cNvPr id="21" name="TextBox 21"/>
          <p:cNvSpPr txBox="1"/>
          <p:nvPr/>
        </p:nvSpPr>
        <p:spPr>
          <a:xfrm>
            <a:off x="4444138" y="9916950"/>
            <a:ext cx="2738360" cy="338268"/>
          </a:xfrm>
          <a:prstGeom prst="rect">
            <a:avLst/>
          </a:prstGeom>
        </p:spPr>
        <p:txBody>
          <a:bodyPr lIns="0" tIns="0" rIns="0" bIns="0" rtlCol="0" anchor="t">
            <a:spAutoFit/>
          </a:bodyPr>
          <a:lstStyle/>
          <a:p>
            <a:pPr algn="l">
              <a:lnSpc>
                <a:spcPts val="1397"/>
              </a:lnSpc>
            </a:pPr>
            <a:r>
              <a:rPr lang="en-US" sz="997" i="1">
                <a:solidFill>
                  <a:srgbClr val="E8503E"/>
                </a:solidFill>
                <a:latin typeface="Cormorant Garamond Italics"/>
                <a:ea typeface="Cormorant Garamond Italics"/>
                <a:cs typeface="Cormorant Garamond Italics"/>
                <a:sym typeface="Cormorant Garamond Italics"/>
              </a:rPr>
              <a:t>Sophie Naud, comédienne intervenante - Nouvelle Aquitaine</a:t>
            </a:r>
          </a:p>
          <a:p>
            <a:pPr algn="l">
              <a:lnSpc>
                <a:spcPts val="1397"/>
              </a:lnSpc>
            </a:pPr>
            <a:endParaRPr lang="en-US" sz="997" i="1">
              <a:solidFill>
                <a:srgbClr val="E8503E"/>
              </a:solidFill>
              <a:latin typeface="Cormorant Garamond Italics"/>
              <a:ea typeface="Cormorant Garamond Italics"/>
              <a:cs typeface="Cormorant Garamond Italics"/>
              <a:sym typeface="Cormorant Garamond Itali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9F9"/>
        </a:solidFill>
        <a:effectLst/>
      </p:bgPr>
    </p:bg>
    <p:spTree>
      <p:nvGrpSpPr>
        <p:cNvPr id="1" name=""/>
        <p:cNvGrpSpPr/>
        <p:nvPr/>
      </p:nvGrpSpPr>
      <p:grpSpPr>
        <a:xfrm>
          <a:off x="0" y="0"/>
          <a:ext cx="0" cy="0"/>
          <a:chOff x="0" y="0"/>
          <a:chExt cx="0" cy="0"/>
        </a:xfrm>
      </p:grpSpPr>
      <p:sp>
        <p:nvSpPr>
          <p:cNvPr id="2" name="TextBox 2"/>
          <p:cNvSpPr txBox="1"/>
          <p:nvPr/>
        </p:nvSpPr>
        <p:spPr>
          <a:xfrm>
            <a:off x="520389" y="640730"/>
            <a:ext cx="6519222" cy="5429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Pourquoi faire appel à vous ?</a:t>
            </a:r>
          </a:p>
          <a:p>
            <a:pPr algn="ctr">
              <a:lnSpc>
                <a:spcPts val="2100"/>
              </a:lnSpc>
            </a:pPr>
            <a:endParaRPr lang="en-US" sz="1500" b="1">
              <a:solidFill>
                <a:srgbClr val="E8503E"/>
              </a:solidFill>
              <a:latin typeface="Roboto Bold"/>
              <a:ea typeface="Roboto Bold"/>
              <a:cs typeface="Roboto Bold"/>
              <a:sym typeface="Roboto Bold"/>
            </a:endParaRPr>
          </a:p>
        </p:txBody>
      </p:sp>
      <p:sp>
        <p:nvSpPr>
          <p:cNvPr id="3" name="TextBox 3"/>
          <p:cNvSpPr txBox="1"/>
          <p:nvPr/>
        </p:nvSpPr>
        <p:spPr>
          <a:xfrm>
            <a:off x="622264" y="1269379"/>
            <a:ext cx="6630218" cy="1546225"/>
          </a:xfrm>
          <a:prstGeom prst="rect">
            <a:avLst/>
          </a:prstGeom>
        </p:spPr>
        <p:txBody>
          <a:bodyPr lIns="0" tIns="0" rIns="0" bIns="0" rtlCol="0" anchor="t">
            <a:spAutoFit/>
          </a:bodyPr>
          <a:lstStyle/>
          <a:p>
            <a:pPr algn="just">
              <a:lnSpc>
                <a:spcPts val="1400"/>
              </a:lnSpc>
            </a:pPr>
            <a:r>
              <a:rPr lang="en-US" sz="1000">
                <a:solidFill>
                  <a:srgbClr val="181B2C"/>
                </a:solidFill>
                <a:latin typeface="Roboto"/>
                <a:ea typeface="Roboto"/>
                <a:cs typeface="Roboto"/>
                <a:sym typeface="Roboto"/>
              </a:rPr>
              <a:t>[Nom de la compagnie] participe activement au Trophée d’Impro Culture &amp; Diversité depuis [x] années. Mais malgré la solidité de ce dispositif, la pérennité du financement public est aujourd’hui fragilisée, en particulier en raison de l’évolution du Pass Culture et de la variabilité des aides territoriales.</a:t>
            </a:r>
          </a:p>
          <a:p>
            <a:pPr algn="just">
              <a:lnSpc>
                <a:spcPts val="1400"/>
              </a:lnSpc>
            </a:pPr>
            <a:r>
              <a:rPr lang="en-US" sz="1000">
                <a:solidFill>
                  <a:srgbClr val="181B2C"/>
                </a:solidFill>
                <a:latin typeface="Roboto"/>
                <a:ea typeface="Roboto"/>
                <a:cs typeface="Roboto"/>
                <a:sym typeface="Roboto"/>
              </a:rPr>
              <a:t>Pour continuer à garantir une qualité artistique exigeante, une présence constante sur le terrain et une logistique efficace, le soutien de partenaires privés devient indispensable.</a:t>
            </a:r>
          </a:p>
          <a:p>
            <a:pPr algn="just">
              <a:lnSpc>
                <a:spcPts val="1400"/>
              </a:lnSpc>
            </a:pPr>
            <a:r>
              <a:rPr lang="en-US" sz="1000">
                <a:solidFill>
                  <a:srgbClr val="181B2C"/>
                </a:solidFill>
                <a:latin typeface="Roboto"/>
                <a:ea typeface="Roboto"/>
                <a:cs typeface="Roboto"/>
                <a:sym typeface="Roboto"/>
              </a:rPr>
              <a:t>En devenant mécène, votre entreprise se positionne au cœur d’un projet culturel et éducatif local, au bénéfice direct des jeunes, des établissements scolaires et des familles de votre territoire.</a:t>
            </a:r>
          </a:p>
          <a:p>
            <a:pPr algn="just">
              <a:lnSpc>
                <a:spcPts val="1400"/>
              </a:lnSpc>
            </a:pPr>
            <a:endParaRPr lang="en-US" sz="1000">
              <a:solidFill>
                <a:srgbClr val="181B2C"/>
              </a:solidFill>
              <a:latin typeface="Roboto"/>
              <a:ea typeface="Roboto"/>
              <a:cs typeface="Roboto"/>
              <a:sym typeface="Roboto"/>
            </a:endParaRPr>
          </a:p>
          <a:p>
            <a:pPr algn="just">
              <a:lnSpc>
                <a:spcPts val="1400"/>
              </a:lnSpc>
              <a:spcBef>
                <a:spcPct val="0"/>
              </a:spcBef>
            </a:pPr>
            <a:r>
              <a:rPr lang="en-US" sz="1000">
                <a:solidFill>
                  <a:srgbClr val="181B2C"/>
                </a:solidFill>
                <a:latin typeface="Roboto"/>
                <a:ea typeface="Roboto"/>
                <a:cs typeface="Roboto"/>
                <a:sym typeface="Roboto"/>
              </a:rPr>
              <a:t>Votre soutien permettrait de :</a:t>
            </a:r>
          </a:p>
        </p:txBody>
      </p:sp>
      <p:sp>
        <p:nvSpPr>
          <p:cNvPr id="4" name="AutoShape 4"/>
          <p:cNvSpPr/>
          <p:nvPr/>
        </p:nvSpPr>
        <p:spPr>
          <a:xfrm flipV="1">
            <a:off x="623419" y="966485"/>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5" name="TextBox 5"/>
          <p:cNvSpPr txBox="1"/>
          <p:nvPr/>
        </p:nvSpPr>
        <p:spPr>
          <a:xfrm>
            <a:off x="7156996" y="10221480"/>
            <a:ext cx="152400" cy="190500"/>
          </a:xfrm>
          <a:prstGeom prst="rect">
            <a:avLst/>
          </a:prstGeom>
        </p:spPr>
        <p:txBody>
          <a:bodyPr wrap="none" lIns="0" tIns="0" rIns="0" bIns="0" rtlCol="0" anchor="t">
            <a:spAutoFit/>
          </a:bodyPr>
          <a:lstStyle/>
          <a:p>
            <a:pPr algn="ctr">
              <a:lnSpc>
                <a:spcPts val="2099"/>
              </a:lnSpc>
              <a:spcBef>
                <a:spcPct val="0"/>
              </a:spcBef>
            </a:pPr>
            <a:r>
              <a:rPr lang="en-US" sz="1499">
                <a:solidFill>
                  <a:srgbClr val="000000"/>
                </a:solidFill>
                <a:latin typeface="Roboto"/>
                <a:ea typeface="Roboto"/>
                <a:cs typeface="Roboto"/>
                <a:sym typeface="Roboto"/>
              </a:rPr>
              <a:t>5</a:t>
            </a:r>
          </a:p>
        </p:txBody>
      </p:sp>
      <p:sp>
        <p:nvSpPr>
          <p:cNvPr id="6" name="Freeform 6"/>
          <p:cNvSpPr/>
          <p:nvPr/>
        </p:nvSpPr>
        <p:spPr>
          <a:xfrm>
            <a:off x="3622626" y="311544"/>
            <a:ext cx="314747" cy="263298"/>
          </a:xfrm>
          <a:custGeom>
            <a:avLst/>
            <a:gdLst/>
            <a:ahLst/>
            <a:cxnLst/>
            <a:rect l="l" t="t" r="r" b="b"/>
            <a:pathLst>
              <a:path w="314747" h="263298">
                <a:moveTo>
                  <a:pt x="0" y="0"/>
                </a:moveTo>
                <a:lnTo>
                  <a:pt x="314748" y="0"/>
                </a:lnTo>
                <a:lnTo>
                  <a:pt x="314748" y="263298"/>
                </a:lnTo>
                <a:lnTo>
                  <a:pt x="0" y="263298"/>
                </a:lnTo>
                <a:lnTo>
                  <a:pt x="0" y="0"/>
                </a:lnTo>
                <a:close/>
              </a:path>
            </a:pathLst>
          </a:custGeom>
          <a:blipFill>
            <a:blip r:embed="rId2"/>
            <a:stretch>
              <a:fillRect/>
            </a:stretch>
          </a:blipFill>
        </p:spPr>
        <p:txBody>
          <a:bodyPr/>
          <a:lstStyle/>
          <a:p>
            <a:endParaRPr lang="fr-FR"/>
          </a:p>
        </p:txBody>
      </p:sp>
      <p:sp>
        <p:nvSpPr>
          <p:cNvPr id="7" name="Freeform 7"/>
          <p:cNvSpPr/>
          <p:nvPr/>
        </p:nvSpPr>
        <p:spPr>
          <a:xfrm>
            <a:off x="490287" y="6666010"/>
            <a:ext cx="2498608" cy="3503364"/>
          </a:xfrm>
          <a:custGeom>
            <a:avLst/>
            <a:gdLst/>
            <a:ahLst/>
            <a:cxnLst/>
            <a:rect l="l" t="t" r="r" b="b"/>
            <a:pathLst>
              <a:path w="2498608" h="3503364">
                <a:moveTo>
                  <a:pt x="0" y="0"/>
                </a:moveTo>
                <a:lnTo>
                  <a:pt x="2498608" y="0"/>
                </a:lnTo>
                <a:lnTo>
                  <a:pt x="2498608" y="3503364"/>
                </a:lnTo>
                <a:lnTo>
                  <a:pt x="0" y="3503364"/>
                </a:lnTo>
                <a:lnTo>
                  <a:pt x="0" y="0"/>
                </a:lnTo>
                <a:close/>
              </a:path>
            </a:pathLst>
          </a:custGeom>
          <a:blipFill>
            <a:blip r:embed="rId3"/>
            <a:stretch>
              <a:fillRect l="-73463" r="-36855"/>
            </a:stretch>
          </a:blipFill>
        </p:spPr>
        <p:txBody>
          <a:bodyPr/>
          <a:lstStyle/>
          <a:p>
            <a:endParaRPr lang="fr-FR"/>
          </a:p>
        </p:txBody>
      </p:sp>
      <p:sp>
        <p:nvSpPr>
          <p:cNvPr id="8" name="Freeform 8"/>
          <p:cNvSpPr/>
          <p:nvPr/>
        </p:nvSpPr>
        <p:spPr>
          <a:xfrm>
            <a:off x="397808" y="3104673"/>
            <a:ext cx="209114" cy="240016"/>
          </a:xfrm>
          <a:custGeom>
            <a:avLst/>
            <a:gdLst/>
            <a:ahLst/>
            <a:cxnLst/>
            <a:rect l="l" t="t" r="r" b="b"/>
            <a:pathLst>
              <a:path w="209114" h="240016">
                <a:moveTo>
                  <a:pt x="0" y="0"/>
                </a:moveTo>
                <a:lnTo>
                  <a:pt x="209114" y="0"/>
                </a:lnTo>
                <a:lnTo>
                  <a:pt x="209114" y="240015"/>
                </a:lnTo>
                <a:lnTo>
                  <a:pt x="0" y="240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Freeform 9"/>
          <p:cNvSpPr/>
          <p:nvPr/>
        </p:nvSpPr>
        <p:spPr>
          <a:xfrm>
            <a:off x="397808" y="3548882"/>
            <a:ext cx="209114" cy="240016"/>
          </a:xfrm>
          <a:custGeom>
            <a:avLst/>
            <a:gdLst/>
            <a:ahLst/>
            <a:cxnLst/>
            <a:rect l="l" t="t" r="r" b="b"/>
            <a:pathLst>
              <a:path w="209114" h="240016">
                <a:moveTo>
                  <a:pt x="0" y="0"/>
                </a:moveTo>
                <a:lnTo>
                  <a:pt x="209114" y="0"/>
                </a:lnTo>
                <a:lnTo>
                  <a:pt x="209114" y="240015"/>
                </a:lnTo>
                <a:lnTo>
                  <a:pt x="0" y="240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0" name="Freeform 10"/>
          <p:cNvSpPr/>
          <p:nvPr/>
        </p:nvSpPr>
        <p:spPr>
          <a:xfrm>
            <a:off x="397808" y="3993091"/>
            <a:ext cx="209114" cy="240016"/>
          </a:xfrm>
          <a:custGeom>
            <a:avLst/>
            <a:gdLst/>
            <a:ahLst/>
            <a:cxnLst/>
            <a:rect l="l" t="t" r="r" b="b"/>
            <a:pathLst>
              <a:path w="209114" h="240016">
                <a:moveTo>
                  <a:pt x="0" y="0"/>
                </a:moveTo>
                <a:lnTo>
                  <a:pt x="209114" y="0"/>
                </a:lnTo>
                <a:lnTo>
                  <a:pt x="209114" y="240016"/>
                </a:lnTo>
                <a:lnTo>
                  <a:pt x="0" y="240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1" name="Freeform 11"/>
          <p:cNvSpPr/>
          <p:nvPr/>
        </p:nvSpPr>
        <p:spPr>
          <a:xfrm>
            <a:off x="397808" y="4437300"/>
            <a:ext cx="209114" cy="240016"/>
          </a:xfrm>
          <a:custGeom>
            <a:avLst/>
            <a:gdLst/>
            <a:ahLst/>
            <a:cxnLst/>
            <a:rect l="l" t="t" r="r" b="b"/>
            <a:pathLst>
              <a:path w="209114" h="240016">
                <a:moveTo>
                  <a:pt x="0" y="0"/>
                </a:moveTo>
                <a:lnTo>
                  <a:pt x="209114" y="0"/>
                </a:lnTo>
                <a:lnTo>
                  <a:pt x="209114" y="240016"/>
                </a:lnTo>
                <a:lnTo>
                  <a:pt x="0" y="240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TextBox 12"/>
          <p:cNvSpPr txBox="1"/>
          <p:nvPr/>
        </p:nvSpPr>
        <p:spPr>
          <a:xfrm>
            <a:off x="794904" y="3114826"/>
            <a:ext cx="5855380"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Financer les ateliers et rémunérer les artistes intervenants.</a:t>
            </a:r>
          </a:p>
        </p:txBody>
      </p:sp>
      <p:sp>
        <p:nvSpPr>
          <p:cNvPr id="13" name="TextBox 13"/>
          <p:cNvSpPr txBox="1"/>
          <p:nvPr/>
        </p:nvSpPr>
        <p:spPr>
          <a:xfrm>
            <a:off x="794904" y="3559035"/>
            <a:ext cx="5855380"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Assurer la logistique des matchs sur le territoire (transports, location de salle, communication…).</a:t>
            </a:r>
          </a:p>
        </p:txBody>
      </p:sp>
      <p:sp>
        <p:nvSpPr>
          <p:cNvPr id="14" name="TextBox 14"/>
          <p:cNvSpPr txBox="1"/>
          <p:nvPr/>
        </p:nvSpPr>
        <p:spPr>
          <a:xfrm>
            <a:off x="794904" y="4003244"/>
            <a:ext cx="5726374"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Offrir à ces jeunes une expérience inédite, collective et mémorable.</a:t>
            </a:r>
          </a:p>
        </p:txBody>
      </p:sp>
      <p:sp>
        <p:nvSpPr>
          <p:cNvPr id="15" name="TextBox 15"/>
          <p:cNvSpPr txBox="1"/>
          <p:nvPr/>
        </p:nvSpPr>
        <p:spPr>
          <a:xfrm>
            <a:off x="794904" y="4447453"/>
            <a:ext cx="4860376"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Participer à un projet porteur de sens, au croisement de la culture, de l’éducation et de l’inclusion.</a:t>
            </a:r>
          </a:p>
        </p:txBody>
      </p:sp>
      <p:sp>
        <p:nvSpPr>
          <p:cNvPr id="16" name="Freeform 16"/>
          <p:cNvSpPr/>
          <p:nvPr/>
        </p:nvSpPr>
        <p:spPr>
          <a:xfrm>
            <a:off x="397808" y="4924966"/>
            <a:ext cx="209114" cy="240016"/>
          </a:xfrm>
          <a:custGeom>
            <a:avLst/>
            <a:gdLst/>
            <a:ahLst/>
            <a:cxnLst/>
            <a:rect l="l" t="t" r="r" b="b"/>
            <a:pathLst>
              <a:path w="209114" h="240016">
                <a:moveTo>
                  <a:pt x="0" y="0"/>
                </a:moveTo>
                <a:lnTo>
                  <a:pt x="209114" y="0"/>
                </a:lnTo>
                <a:lnTo>
                  <a:pt x="209114" y="240015"/>
                </a:lnTo>
                <a:lnTo>
                  <a:pt x="0" y="240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7" name="TextBox 17"/>
          <p:cNvSpPr txBox="1"/>
          <p:nvPr/>
        </p:nvSpPr>
        <p:spPr>
          <a:xfrm>
            <a:off x="794904" y="4935119"/>
            <a:ext cx="4592893"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Être associé à un dispositif national reconnu, en valorisant votre engagement RSE.</a:t>
            </a:r>
          </a:p>
        </p:txBody>
      </p:sp>
      <p:sp>
        <p:nvSpPr>
          <p:cNvPr id="18" name="TextBox 18"/>
          <p:cNvSpPr txBox="1"/>
          <p:nvPr/>
        </p:nvSpPr>
        <p:spPr>
          <a:xfrm>
            <a:off x="387257" y="5919743"/>
            <a:ext cx="6519222" cy="2762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Contreparties proposées au mécène</a:t>
            </a:r>
          </a:p>
        </p:txBody>
      </p:sp>
      <p:sp>
        <p:nvSpPr>
          <p:cNvPr id="19" name="AutoShape 19"/>
          <p:cNvSpPr/>
          <p:nvPr/>
        </p:nvSpPr>
        <p:spPr>
          <a:xfrm flipV="1">
            <a:off x="490287" y="6245498"/>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20" name="Freeform 20"/>
          <p:cNvSpPr/>
          <p:nvPr/>
        </p:nvSpPr>
        <p:spPr>
          <a:xfrm>
            <a:off x="3225092" y="6887317"/>
            <a:ext cx="209114" cy="240016"/>
          </a:xfrm>
          <a:custGeom>
            <a:avLst/>
            <a:gdLst/>
            <a:ahLst/>
            <a:cxnLst/>
            <a:rect l="l" t="t" r="r" b="b"/>
            <a:pathLst>
              <a:path w="209114" h="240016">
                <a:moveTo>
                  <a:pt x="0" y="0"/>
                </a:moveTo>
                <a:lnTo>
                  <a:pt x="209114" y="0"/>
                </a:lnTo>
                <a:lnTo>
                  <a:pt x="209114" y="240015"/>
                </a:lnTo>
                <a:lnTo>
                  <a:pt x="0" y="240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1" name="Freeform 21"/>
          <p:cNvSpPr/>
          <p:nvPr/>
        </p:nvSpPr>
        <p:spPr>
          <a:xfrm>
            <a:off x="3225092" y="7331526"/>
            <a:ext cx="209114" cy="240016"/>
          </a:xfrm>
          <a:custGeom>
            <a:avLst/>
            <a:gdLst/>
            <a:ahLst/>
            <a:cxnLst/>
            <a:rect l="l" t="t" r="r" b="b"/>
            <a:pathLst>
              <a:path w="209114" h="240016">
                <a:moveTo>
                  <a:pt x="0" y="0"/>
                </a:moveTo>
                <a:lnTo>
                  <a:pt x="209114" y="0"/>
                </a:lnTo>
                <a:lnTo>
                  <a:pt x="209114" y="240015"/>
                </a:lnTo>
                <a:lnTo>
                  <a:pt x="0" y="240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2" name="Freeform 22"/>
          <p:cNvSpPr/>
          <p:nvPr/>
        </p:nvSpPr>
        <p:spPr>
          <a:xfrm>
            <a:off x="3225092" y="7775735"/>
            <a:ext cx="209114" cy="240016"/>
          </a:xfrm>
          <a:custGeom>
            <a:avLst/>
            <a:gdLst/>
            <a:ahLst/>
            <a:cxnLst/>
            <a:rect l="l" t="t" r="r" b="b"/>
            <a:pathLst>
              <a:path w="209114" h="240016">
                <a:moveTo>
                  <a:pt x="0" y="0"/>
                </a:moveTo>
                <a:lnTo>
                  <a:pt x="209114" y="0"/>
                </a:lnTo>
                <a:lnTo>
                  <a:pt x="209114" y="240015"/>
                </a:lnTo>
                <a:lnTo>
                  <a:pt x="0" y="240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3" name="Freeform 23"/>
          <p:cNvSpPr/>
          <p:nvPr/>
        </p:nvSpPr>
        <p:spPr>
          <a:xfrm>
            <a:off x="3225092" y="8219944"/>
            <a:ext cx="209114" cy="240016"/>
          </a:xfrm>
          <a:custGeom>
            <a:avLst/>
            <a:gdLst/>
            <a:ahLst/>
            <a:cxnLst/>
            <a:rect l="l" t="t" r="r" b="b"/>
            <a:pathLst>
              <a:path w="209114" h="240016">
                <a:moveTo>
                  <a:pt x="0" y="0"/>
                </a:moveTo>
                <a:lnTo>
                  <a:pt x="209114" y="0"/>
                </a:lnTo>
                <a:lnTo>
                  <a:pt x="209114" y="240016"/>
                </a:lnTo>
                <a:lnTo>
                  <a:pt x="0" y="240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4" name="TextBox 24"/>
          <p:cNvSpPr txBox="1"/>
          <p:nvPr/>
        </p:nvSpPr>
        <p:spPr>
          <a:xfrm>
            <a:off x="3622188" y="6897470"/>
            <a:ext cx="4178439"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Visibilité sur nos supports de communication (affiches, programmes, réseaux sociaux).</a:t>
            </a:r>
          </a:p>
        </p:txBody>
      </p:sp>
      <p:sp>
        <p:nvSpPr>
          <p:cNvPr id="25" name="TextBox 25"/>
          <p:cNvSpPr txBox="1"/>
          <p:nvPr/>
        </p:nvSpPr>
        <p:spPr>
          <a:xfrm>
            <a:off x="3640813" y="7364829"/>
            <a:ext cx="5855380" cy="1911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Invitation aux matchs d’improvisation.</a:t>
            </a:r>
          </a:p>
        </p:txBody>
      </p:sp>
      <p:sp>
        <p:nvSpPr>
          <p:cNvPr id="26" name="TextBox 26"/>
          <p:cNvSpPr txBox="1"/>
          <p:nvPr/>
        </p:nvSpPr>
        <p:spPr>
          <a:xfrm>
            <a:off x="3622188" y="7785888"/>
            <a:ext cx="3708361"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Offrir à ces jeunes une expérience inédite, collective et mémorable.</a:t>
            </a:r>
          </a:p>
        </p:txBody>
      </p:sp>
      <p:sp>
        <p:nvSpPr>
          <p:cNvPr id="27" name="TextBox 27"/>
          <p:cNvSpPr txBox="1"/>
          <p:nvPr/>
        </p:nvSpPr>
        <p:spPr>
          <a:xfrm>
            <a:off x="3622188" y="8230097"/>
            <a:ext cx="2881812" cy="381634"/>
          </a:xfrm>
          <a:prstGeom prst="rect">
            <a:avLst/>
          </a:prstGeom>
        </p:spPr>
        <p:txBody>
          <a:bodyPr lIns="0" tIns="0" rIns="0" bIns="0" rtlCol="0" anchor="t">
            <a:spAutoFit/>
          </a:bodyPr>
          <a:lstStyle/>
          <a:p>
            <a:pPr algn="l">
              <a:lnSpc>
                <a:spcPts val="1540"/>
              </a:lnSpc>
            </a:pPr>
            <a:r>
              <a:rPr lang="en-US" sz="1100">
                <a:solidFill>
                  <a:srgbClr val="000000"/>
                </a:solidFill>
                <a:latin typeface="Roboto"/>
                <a:ea typeface="Roboto"/>
                <a:cs typeface="Roboto"/>
                <a:sym typeface="Roboto"/>
              </a:rPr>
              <a:t>[Optionnel : mise en place d’un atelier d’impro en entreprise pour vos salarié·es.]</a:t>
            </a:r>
          </a:p>
        </p:txBody>
      </p:sp>
      <p:sp>
        <p:nvSpPr>
          <p:cNvPr id="28" name="Freeform 28"/>
          <p:cNvSpPr/>
          <p:nvPr/>
        </p:nvSpPr>
        <p:spPr>
          <a:xfrm rot="9810496">
            <a:off x="5811207" y="3383860"/>
            <a:ext cx="2016302" cy="1663449"/>
          </a:xfrm>
          <a:custGeom>
            <a:avLst/>
            <a:gdLst/>
            <a:ahLst/>
            <a:cxnLst/>
            <a:rect l="l" t="t" r="r" b="b"/>
            <a:pathLst>
              <a:path w="2016302" h="1663449">
                <a:moveTo>
                  <a:pt x="0" y="0"/>
                </a:moveTo>
                <a:lnTo>
                  <a:pt x="2016301" y="0"/>
                </a:lnTo>
                <a:lnTo>
                  <a:pt x="2016301" y="1663449"/>
                </a:lnTo>
                <a:lnTo>
                  <a:pt x="0" y="1663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9" name="TextBox 29"/>
          <p:cNvSpPr txBox="1"/>
          <p:nvPr/>
        </p:nvSpPr>
        <p:spPr>
          <a:xfrm>
            <a:off x="6153213" y="3843021"/>
            <a:ext cx="1121609" cy="850900"/>
          </a:xfrm>
          <a:prstGeom prst="rect">
            <a:avLst/>
          </a:prstGeom>
        </p:spPr>
        <p:txBody>
          <a:bodyPr lIns="0" tIns="0" rIns="0" bIns="0" rtlCol="0" anchor="t">
            <a:spAutoFit/>
          </a:bodyPr>
          <a:lstStyle/>
          <a:p>
            <a:pPr algn="ctr">
              <a:lnSpc>
                <a:spcPts val="1399"/>
              </a:lnSpc>
              <a:spcBef>
                <a:spcPct val="0"/>
              </a:spcBef>
            </a:pPr>
            <a:r>
              <a:rPr lang="en-US" sz="999" b="1">
                <a:solidFill>
                  <a:srgbClr val="FFFFFF"/>
                </a:solidFill>
                <a:latin typeface="Cormorant Garamond Bold"/>
                <a:ea typeface="Cormorant Garamond Bold"/>
                <a:cs typeface="Cormorant Garamond Bold"/>
                <a:sym typeface="Cormorant Garamond Bold"/>
              </a:rPr>
              <a:t>“ J’ai appris à mieux m’exprimer, à trouver plus rapidement mes idées et à me faire plus confiance.” </a:t>
            </a:r>
          </a:p>
        </p:txBody>
      </p:sp>
      <p:sp>
        <p:nvSpPr>
          <p:cNvPr id="30" name="TextBox 30"/>
          <p:cNvSpPr txBox="1"/>
          <p:nvPr/>
        </p:nvSpPr>
        <p:spPr>
          <a:xfrm>
            <a:off x="5926204" y="2892771"/>
            <a:ext cx="1755592" cy="404753"/>
          </a:xfrm>
          <a:prstGeom prst="rect">
            <a:avLst/>
          </a:prstGeom>
        </p:spPr>
        <p:txBody>
          <a:bodyPr lIns="0" tIns="0" rIns="0" bIns="0" rtlCol="0" anchor="t">
            <a:spAutoFit/>
          </a:bodyPr>
          <a:lstStyle/>
          <a:p>
            <a:pPr algn="l">
              <a:lnSpc>
                <a:spcPts val="1688"/>
              </a:lnSpc>
            </a:pPr>
            <a:r>
              <a:rPr lang="en-US" sz="1205" i="1">
                <a:solidFill>
                  <a:srgbClr val="E8503E"/>
                </a:solidFill>
                <a:latin typeface="Cormorant Garamond Italics"/>
                <a:ea typeface="Cormorant Garamond Italics"/>
                <a:cs typeface="Cormorant Garamond Italics"/>
                <a:sym typeface="Cormorant Garamond Italics"/>
              </a:rPr>
              <a:t>Emma élève de 3e – Aix en Provence</a:t>
            </a:r>
          </a:p>
        </p:txBody>
      </p:sp>
      <p:sp>
        <p:nvSpPr>
          <p:cNvPr id="31" name="Freeform 31"/>
          <p:cNvSpPr/>
          <p:nvPr/>
        </p:nvSpPr>
        <p:spPr>
          <a:xfrm rot="-6577694">
            <a:off x="4370038" y="9083608"/>
            <a:ext cx="2080917" cy="1716757"/>
          </a:xfrm>
          <a:custGeom>
            <a:avLst/>
            <a:gdLst/>
            <a:ahLst/>
            <a:cxnLst/>
            <a:rect l="l" t="t" r="r" b="b"/>
            <a:pathLst>
              <a:path w="2080917" h="1716757">
                <a:moveTo>
                  <a:pt x="0" y="0"/>
                </a:moveTo>
                <a:lnTo>
                  <a:pt x="2080917" y="0"/>
                </a:lnTo>
                <a:lnTo>
                  <a:pt x="2080917" y="1716757"/>
                </a:lnTo>
                <a:lnTo>
                  <a:pt x="0" y="1716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2" name="TextBox 32"/>
          <p:cNvSpPr txBox="1"/>
          <p:nvPr/>
        </p:nvSpPr>
        <p:spPr>
          <a:xfrm>
            <a:off x="4790290" y="9321344"/>
            <a:ext cx="1135914" cy="1022350"/>
          </a:xfrm>
          <a:prstGeom prst="rect">
            <a:avLst/>
          </a:prstGeom>
        </p:spPr>
        <p:txBody>
          <a:bodyPr lIns="0" tIns="0" rIns="0" bIns="0" rtlCol="0" anchor="t">
            <a:spAutoFit/>
          </a:bodyPr>
          <a:lstStyle/>
          <a:p>
            <a:pPr algn="ctr">
              <a:lnSpc>
                <a:spcPts val="1399"/>
              </a:lnSpc>
            </a:pPr>
            <a:r>
              <a:rPr lang="en-US" sz="999" b="1">
                <a:solidFill>
                  <a:srgbClr val="FFFFFF"/>
                </a:solidFill>
                <a:latin typeface="Cormorant Garamond Bold"/>
                <a:ea typeface="Cormorant Garamond Bold"/>
                <a:cs typeface="Cormorant Garamond Bold"/>
                <a:sym typeface="Cormorant Garamond Bold"/>
              </a:rPr>
              <a:t>“L’écoute des autres et la concentration sont très importants en improvisation comme</a:t>
            </a:r>
          </a:p>
          <a:p>
            <a:pPr algn="ctr">
              <a:lnSpc>
                <a:spcPts val="1399"/>
              </a:lnSpc>
              <a:spcBef>
                <a:spcPct val="0"/>
              </a:spcBef>
            </a:pPr>
            <a:r>
              <a:rPr lang="en-US" sz="999" b="1">
                <a:solidFill>
                  <a:srgbClr val="FFFFFF"/>
                </a:solidFill>
                <a:latin typeface="Cormorant Garamond Bold"/>
                <a:ea typeface="Cormorant Garamond Bold"/>
                <a:cs typeface="Cormorant Garamond Bold"/>
                <a:sym typeface="Cormorant Garamond Bold"/>
              </a:rPr>
              <a:t>dans la vie de tous les jours.” </a:t>
            </a:r>
          </a:p>
        </p:txBody>
      </p:sp>
      <p:sp>
        <p:nvSpPr>
          <p:cNvPr id="33" name="TextBox 33"/>
          <p:cNvSpPr txBox="1"/>
          <p:nvPr/>
        </p:nvSpPr>
        <p:spPr>
          <a:xfrm>
            <a:off x="6185796" y="9207044"/>
            <a:ext cx="1267123" cy="404753"/>
          </a:xfrm>
          <a:prstGeom prst="rect">
            <a:avLst/>
          </a:prstGeom>
        </p:spPr>
        <p:txBody>
          <a:bodyPr lIns="0" tIns="0" rIns="0" bIns="0" rtlCol="0" anchor="t">
            <a:spAutoFit/>
          </a:bodyPr>
          <a:lstStyle/>
          <a:p>
            <a:pPr algn="l">
              <a:lnSpc>
                <a:spcPts val="1688"/>
              </a:lnSpc>
            </a:pPr>
            <a:r>
              <a:rPr lang="en-US" sz="1205" i="1">
                <a:solidFill>
                  <a:srgbClr val="E8503E"/>
                </a:solidFill>
                <a:latin typeface="Cormorant Garamond Italics"/>
                <a:ea typeface="Cormorant Garamond Italics"/>
                <a:cs typeface="Cormorant Garamond Italics"/>
                <a:sym typeface="Cormorant Garamond Italics"/>
              </a:rPr>
              <a:t>Françoise, élève de 5e - La Réunion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9F9"/>
        </a:solidFill>
        <a:effectLst/>
      </p:bgPr>
    </p:bg>
    <p:spTree>
      <p:nvGrpSpPr>
        <p:cNvPr id="1" name=""/>
        <p:cNvGrpSpPr/>
        <p:nvPr/>
      </p:nvGrpSpPr>
      <p:grpSpPr>
        <a:xfrm>
          <a:off x="0" y="0"/>
          <a:ext cx="0" cy="0"/>
          <a:chOff x="0" y="0"/>
          <a:chExt cx="0" cy="0"/>
        </a:xfrm>
      </p:grpSpPr>
      <p:sp>
        <p:nvSpPr>
          <p:cNvPr id="2" name="AutoShape 2"/>
          <p:cNvSpPr/>
          <p:nvPr/>
        </p:nvSpPr>
        <p:spPr>
          <a:xfrm flipV="1">
            <a:off x="370742" y="1015639"/>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3" name="Freeform 3"/>
          <p:cNvSpPr/>
          <p:nvPr/>
        </p:nvSpPr>
        <p:spPr>
          <a:xfrm>
            <a:off x="3551419" y="265903"/>
            <a:ext cx="358808" cy="300157"/>
          </a:xfrm>
          <a:custGeom>
            <a:avLst/>
            <a:gdLst/>
            <a:ahLst/>
            <a:cxnLst/>
            <a:rect l="l" t="t" r="r" b="b"/>
            <a:pathLst>
              <a:path w="358808" h="300157">
                <a:moveTo>
                  <a:pt x="0" y="0"/>
                </a:moveTo>
                <a:lnTo>
                  <a:pt x="358808" y="0"/>
                </a:lnTo>
                <a:lnTo>
                  <a:pt x="358808" y="300156"/>
                </a:lnTo>
                <a:lnTo>
                  <a:pt x="0" y="300156"/>
                </a:lnTo>
                <a:lnTo>
                  <a:pt x="0" y="0"/>
                </a:lnTo>
                <a:close/>
              </a:path>
            </a:pathLst>
          </a:custGeom>
          <a:blipFill>
            <a:blip r:embed="rId2"/>
            <a:stretch>
              <a:fillRect/>
            </a:stretch>
          </a:blipFill>
        </p:spPr>
        <p:txBody>
          <a:bodyPr/>
          <a:lstStyle/>
          <a:p>
            <a:endParaRPr lang="fr-FR"/>
          </a:p>
        </p:txBody>
      </p:sp>
      <p:sp>
        <p:nvSpPr>
          <p:cNvPr id="4" name="Freeform 4"/>
          <p:cNvSpPr/>
          <p:nvPr/>
        </p:nvSpPr>
        <p:spPr>
          <a:xfrm>
            <a:off x="864540" y="1318694"/>
            <a:ext cx="5667507" cy="1778180"/>
          </a:xfrm>
          <a:custGeom>
            <a:avLst/>
            <a:gdLst/>
            <a:ahLst/>
            <a:cxnLst/>
            <a:rect l="l" t="t" r="r" b="b"/>
            <a:pathLst>
              <a:path w="5667507" h="1778180">
                <a:moveTo>
                  <a:pt x="0" y="0"/>
                </a:moveTo>
                <a:lnTo>
                  <a:pt x="5667507" y="0"/>
                </a:lnTo>
                <a:lnTo>
                  <a:pt x="5667507" y="1778180"/>
                </a:lnTo>
                <a:lnTo>
                  <a:pt x="0" y="1778180"/>
                </a:lnTo>
                <a:lnTo>
                  <a:pt x="0" y="0"/>
                </a:lnTo>
                <a:close/>
              </a:path>
            </a:pathLst>
          </a:custGeom>
          <a:blipFill>
            <a:blip r:embed="rId3"/>
            <a:stretch>
              <a:fillRect/>
            </a:stretch>
          </a:blipFill>
        </p:spPr>
        <p:txBody>
          <a:bodyPr/>
          <a:lstStyle/>
          <a:p>
            <a:endParaRPr lang="fr-FR"/>
          </a:p>
        </p:txBody>
      </p:sp>
      <p:sp>
        <p:nvSpPr>
          <p:cNvPr id="5" name="TextBox 5"/>
          <p:cNvSpPr txBox="1"/>
          <p:nvPr/>
        </p:nvSpPr>
        <p:spPr>
          <a:xfrm>
            <a:off x="317561" y="689884"/>
            <a:ext cx="6826523" cy="2762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Budget prévisionnel</a:t>
            </a:r>
          </a:p>
        </p:txBody>
      </p:sp>
      <p:sp>
        <p:nvSpPr>
          <p:cNvPr id="6" name="TextBox 6"/>
          <p:cNvSpPr txBox="1"/>
          <p:nvPr/>
        </p:nvSpPr>
        <p:spPr>
          <a:xfrm>
            <a:off x="7156996" y="10221480"/>
            <a:ext cx="152400" cy="190500"/>
          </a:xfrm>
          <a:prstGeom prst="rect">
            <a:avLst/>
          </a:prstGeom>
        </p:spPr>
        <p:txBody>
          <a:bodyPr wrap="none" lIns="0" tIns="0" rIns="0" bIns="0" rtlCol="0" anchor="t">
            <a:spAutoFit/>
          </a:bodyPr>
          <a:lstStyle/>
          <a:p>
            <a:pPr algn="ctr">
              <a:lnSpc>
                <a:spcPts val="2099"/>
              </a:lnSpc>
              <a:spcBef>
                <a:spcPct val="0"/>
              </a:spcBef>
            </a:pPr>
            <a:r>
              <a:rPr lang="en-US" sz="1499">
                <a:solidFill>
                  <a:srgbClr val="000000"/>
                </a:solidFill>
                <a:latin typeface="Roboto"/>
                <a:ea typeface="Roboto"/>
                <a:cs typeface="Roboto"/>
                <a:sym typeface="Roboto"/>
              </a:rPr>
              <a:t>6</a:t>
            </a:r>
          </a:p>
        </p:txBody>
      </p:sp>
      <p:sp>
        <p:nvSpPr>
          <p:cNvPr id="7" name="TextBox 7"/>
          <p:cNvSpPr txBox="1"/>
          <p:nvPr/>
        </p:nvSpPr>
        <p:spPr>
          <a:xfrm>
            <a:off x="414998" y="3964395"/>
            <a:ext cx="4281528" cy="3381756"/>
          </a:xfrm>
          <a:prstGeom prst="rect">
            <a:avLst/>
          </a:prstGeom>
        </p:spPr>
        <p:txBody>
          <a:bodyPr lIns="0" tIns="0" rIns="0" bIns="0" rtlCol="0" anchor="t">
            <a:spAutoFit/>
          </a:bodyPr>
          <a:lstStyle/>
          <a:p>
            <a:pPr algn="just">
              <a:lnSpc>
                <a:spcPts val="2544"/>
              </a:lnSpc>
            </a:pPr>
            <a:r>
              <a:rPr lang="en-US" sz="1200" b="1">
                <a:solidFill>
                  <a:srgbClr val="181B2C"/>
                </a:solidFill>
                <a:latin typeface="Roboto Bold"/>
                <a:ea typeface="Roboto Bold"/>
                <a:cs typeface="Roboto Bold"/>
                <a:sym typeface="Roboto Bold"/>
              </a:rPr>
              <a:t>Nom de la compagnie : [à compléter]</a:t>
            </a:r>
          </a:p>
          <a:p>
            <a:pPr algn="just">
              <a:lnSpc>
                <a:spcPts val="2544"/>
              </a:lnSpc>
            </a:pPr>
            <a:r>
              <a:rPr lang="en-US" sz="1200" b="1">
                <a:solidFill>
                  <a:srgbClr val="181B2C"/>
                </a:solidFill>
                <a:latin typeface="Roboto Bold"/>
                <a:ea typeface="Roboto Bold"/>
                <a:cs typeface="Roboto Bold"/>
                <a:sym typeface="Roboto Bold"/>
              </a:rPr>
              <a:t> Adresse : [à compléter]</a:t>
            </a:r>
          </a:p>
          <a:p>
            <a:pPr algn="just">
              <a:lnSpc>
                <a:spcPts val="2544"/>
              </a:lnSpc>
            </a:pPr>
            <a:r>
              <a:rPr lang="en-US" sz="1200" b="1">
                <a:solidFill>
                  <a:srgbClr val="181B2C"/>
                </a:solidFill>
                <a:latin typeface="Roboto Bold"/>
                <a:ea typeface="Roboto Bold"/>
                <a:cs typeface="Roboto Bold"/>
                <a:sym typeface="Roboto Bold"/>
              </a:rPr>
              <a:t> Téléphone : [à compléter]</a:t>
            </a:r>
          </a:p>
          <a:p>
            <a:pPr algn="just">
              <a:lnSpc>
                <a:spcPts val="2544"/>
              </a:lnSpc>
            </a:pPr>
            <a:r>
              <a:rPr lang="en-US" sz="1200" b="1">
                <a:solidFill>
                  <a:srgbClr val="181B2C"/>
                </a:solidFill>
                <a:latin typeface="Roboto Bold"/>
                <a:ea typeface="Roboto Bold"/>
                <a:cs typeface="Roboto Bold"/>
                <a:sym typeface="Roboto Bold"/>
              </a:rPr>
              <a:t> Mail : [à compléter]</a:t>
            </a:r>
          </a:p>
          <a:p>
            <a:pPr algn="just">
              <a:lnSpc>
                <a:spcPts val="2544"/>
              </a:lnSpc>
            </a:pPr>
            <a:r>
              <a:rPr lang="en-US" sz="1200" b="1">
                <a:solidFill>
                  <a:srgbClr val="181B2C"/>
                </a:solidFill>
                <a:latin typeface="Roboto Bold"/>
                <a:ea typeface="Roboto Bold"/>
                <a:cs typeface="Roboto Bold"/>
                <a:sym typeface="Roboto Bold"/>
              </a:rPr>
              <a:t> Site / Réseaux : [à compléter]</a:t>
            </a:r>
          </a:p>
          <a:p>
            <a:pPr algn="just">
              <a:lnSpc>
                <a:spcPts val="2544"/>
              </a:lnSpc>
            </a:pPr>
            <a:endParaRPr lang="en-US" sz="1200" b="1">
              <a:solidFill>
                <a:srgbClr val="181B2C"/>
              </a:solidFill>
              <a:latin typeface="Roboto Bold"/>
              <a:ea typeface="Roboto Bold"/>
              <a:cs typeface="Roboto Bold"/>
              <a:sym typeface="Roboto Bold"/>
            </a:endParaRPr>
          </a:p>
          <a:p>
            <a:pPr algn="just">
              <a:lnSpc>
                <a:spcPts val="2544"/>
              </a:lnSpc>
            </a:pPr>
            <a:r>
              <a:rPr lang="en-US" sz="1200" b="1">
                <a:solidFill>
                  <a:srgbClr val="181B2C"/>
                </a:solidFill>
                <a:latin typeface="Roboto Bold"/>
                <a:ea typeface="Roboto Bold"/>
                <a:cs typeface="Roboto Bold"/>
                <a:sym typeface="Roboto Bold"/>
              </a:rPr>
              <a:t> Référent pour le projet :</a:t>
            </a:r>
          </a:p>
          <a:p>
            <a:pPr algn="just">
              <a:lnSpc>
                <a:spcPts val="2544"/>
              </a:lnSpc>
            </a:pPr>
            <a:r>
              <a:rPr lang="en-US" sz="1200" b="1">
                <a:solidFill>
                  <a:srgbClr val="181B2C"/>
                </a:solidFill>
                <a:latin typeface="Roboto Bold"/>
                <a:ea typeface="Roboto Bold"/>
                <a:cs typeface="Roboto Bold"/>
                <a:sym typeface="Roboto Bold"/>
              </a:rPr>
              <a:t> Nom : [à compléter]</a:t>
            </a:r>
          </a:p>
          <a:p>
            <a:pPr algn="just">
              <a:lnSpc>
                <a:spcPts val="2544"/>
              </a:lnSpc>
            </a:pPr>
            <a:r>
              <a:rPr lang="en-US" sz="1200" b="1">
                <a:solidFill>
                  <a:srgbClr val="181B2C"/>
                </a:solidFill>
                <a:latin typeface="Roboto Bold"/>
                <a:ea typeface="Roboto Bold"/>
                <a:cs typeface="Roboto Bold"/>
                <a:sym typeface="Roboto Bold"/>
              </a:rPr>
              <a:t> Fonction : [à compléter]</a:t>
            </a:r>
          </a:p>
          <a:p>
            <a:pPr algn="just">
              <a:lnSpc>
                <a:spcPts val="2544"/>
              </a:lnSpc>
            </a:pPr>
            <a:r>
              <a:rPr lang="en-US" sz="1200" b="1">
                <a:solidFill>
                  <a:srgbClr val="181B2C"/>
                </a:solidFill>
                <a:latin typeface="Roboto Bold"/>
                <a:ea typeface="Roboto Bold"/>
                <a:cs typeface="Roboto Bold"/>
                <a:sym typeface="Roboto Bold"/>
              </a:rPr>
              <a:t> Coordonnées : [à compléter]</a:t>
            </a:r>
          </a:p>
          <a:p>
            <a:pPr algn="just">
              <a:lnSpc>
                <a:spcPts val="1679"/>
              </a:lnSpc>
              <a:spcBef>
                <a:spcPct val="0"/>
              </a:spcBef>
            </a:pPr>
            <a:endParaRPr lang="en-US" sz="1200" b="1">
              <a:solidFill>
                <a:srgbClr val="181B2C"/>
              </a:solidFill>
              <a:latin typeface="Roboto Bold"/>
              <a:ea typeface="Roboto Bold"/>
              <a:cs typeface="Roboto Bold"/>
              <a:sym typeface="Roboto Bold"/>
            </a:endParaRPr>
          </a:p>
        </p:txBody>
      </p:sp>
      <p:sp>
        <p:nvSpPr>
          <p:cNvPr id="8" name="AutoShape 8"/>
          <p:cNvSpPr/>
          <p:nvPr/>
        </p:nvSpPr>
        <p:spPr>
          <a:xfrm flipV="1">
            <a:off x="383653" y="3813154"/>
            <a:ext cx="6720163" cy="17931"/>
          </a:xfrm>
          <a:prstGeom prst="line">
            <a:avLst/>
          </a:prstGeom>
          <a:ln w="19050" cap="flat">
            <a:solidFill>
              <a:srgbClr val="E8503E"/>
            </a:solidFill>
            <a:prstDash val="solid"/>
            <a:headEnd type="none" w="sm" len="sm"/>
            <a:tailEnd type="none" w="sm" len="sm"/>
          </a:ln>
        </p:spPr>
        <p:txBody>
          <a:bodyPr/>
          <a:lstStyle/>
          <a:p>
            <a:endParaRPr lang="fr-FR"/>
          </a:p>
        </p:txBody>
      </p:sp>
      <p:sp>
        <p:nvSpPr>
          <p:cNvPr id="9" name="TextBox 9"/>
          <p:cNvSpPr txBox="1"/>
          <p:nvPr/>
        </p:nvSpPr>
        <p:spPr>
          <a:xfrm>
            <a:off x="330473" y="3487399"/>
            <a:ext cx="6826523" cy="276224"/>
          </a:xfrm>
          <a:prstGeom prst="rect">
            <a:avLst/>
          </a:prstGeom>
        </p:spPr>
        <p:txBody>
          <a:bodyPr lIns="0" tIns="0" rIns="0" bIns="0" rtlCol="0" anchor="t">
            <a:spAutoFit/>
          </a:bodyPr>
          <a:lstStyle/>
          <a:p>
            <a:pPr algn="ctr">
              <a:lnSpc>
                <a:spcPts val="2100"/>
              </a:lnSpc>
            </a:pPr>
            <a:r>
              <a:rPr lang="en-US" sz="1500" b="1">
                <a:solidFill>
                  <a:srgbClr val="E8503E"/>
                </a:solidFill>
                <a:latin typeface="Roboto Bold"/>
                <a:ea typeface="Roboto Bold"/>
                <a:cs typeface="Roboto Bold"/>
                <a:sym typeface="Roboto Bold"/>
              </a:rPr>
              <a:t>Contacts et informations pratiques</a:t>
            </a:r>
          </a:p>
        </p:txBody>
      </p:sp>
      <p:sp>
        <p:nvSpPr>
          <p:cNvPr id="10" name="TextBox 10"/>
          <p:cNvSpPr txBox="1"/>
          <p:nvPr/>
        </p:nvSpPr>
        <p:spPr>
          <a:xfrm>
            <a:off x="414998" y="7351741"/>
            <a:ext cx="6741998" cy="2753106"/>
          </a:xfrm>
          <a:prstGeom prst="rect">
            <a:avLst/>
          </a:prstGeom>
        </p:spPr>
        <p:txBody>
          <a:bodyPr lIns="0" tIns="0" rIns="0" bIns="0" rtlCol="0" anchor="t">
            <a:spAutoFit/>
          </a:bodyPr>
          <a:lstStyle/>
          <a:p>
            <a:pPr algn="l">
              <a:lnSpc>
                <a:spcPts val="2544"/>
              </a:lnSpc>
            </a:pPr>
            <a:r>
              <a:rPr lang="en-US" sz="1200" b="1">
                <a:solidFill>
                  <a:srgbClr val="0054A6"/>
                </a:solidFill>
                <a:latin typeface="Roboto Bold"/>
                <a:ea typeface="Roboto Bold"/>
                <a:cs typeface="Roboto Bold"/>
                <a:sym typeface="Roboto Bold"/>
              </a:rPr>
              <a:t>Pour plus d’informations : </a:t>
            </a:r>
          </a:p>
          <a:p>
            <a:pPr marL="259080" lvl="1" indent="-129540" algn="l">
              <a:lnSpc>
                <a:spcPts val="2544"/>
              </a:lnSpc>
              <a:buFont typeface="Arial"/>
              <a:buChar char="•"/>
            </a:pPr>
            <a:r>
              <a:rPr lang="en-US" sz="1200">
                <a:solidFill>
                  <a:srgbClr val="181B2C"/>
                </a:solidFill>
                <a:latin typeface="Roboto"/>
                <a:ea typeface="Roboto"/>
                <a:cs typeface="Roboto"/>
                <a:sym typeface="Roboto"/>
              </a:rPr>
              <a:t>Lien vers le site de la Fondation Culture &amp; Diversité : </a:t>
            </a:r>
            <a:r>
              <a:rPr lang="en-US" sz="1200" u="sng">
                <a:solidFill>
                  <a:srgbClr val="181B2C"/>
                </a:solidFill>
                <a:latin typeface="Roboto"/>
                <a:ea typeface="Roboto"/>
                <a:cs typeface="Roboto"/>
                <a:sym typeface="Roboto"/>
                <a:hlinkClick r:id="rId4" tooltip="https://www.fondationcultureetdiversite.org"/>
              </a:rPr>
              <a:t>https://www.fondationcultureetdiversite.org/</a:t>
            </a:r>
            <a:r>
              <a:rPr lang="en-US" sz="1200">
                <a:solidFill>
                  <a:srgbClr val="181B2C"/>
                </a:solidFill>
                <a:latin typeface="Roboto"/>
                <a:ea typeface="Roboto"/>
                <a:cs typeface="Roboto"/>
                <a:sym typeface="Roboto"/>
              </a:rPr>
              <a:t> </a:t>
            </a:r>
          </a:p>
          <a:p>
            <a:pPr marL="259080" lvl="1" indent="-129540" algn="l">
              <a:lnSpc>
                <a:spcPts val="2544"/>
              </a:lnSpc>
              <a:buFont typeface="Arial"/>
              <a:buChar char="•"/>
            </a:pPr>
            <a:r>
              <a:rPr lang="en-US" sz="1200">
                <a:solidFill>
                  <a:srgbClr val="181B2C"/>
                </a:solidFill>
                <a:latin typeface="Roboto"/>
                <a:ea typeface="Roboto"/>
                <a:cs typeface="Roboto"/>
                <a:sym typeface="Roboto"/>
              </a:rPr>
              <a:t>Lien vers la page du Trophée d’Impro Culture &amp; Diversité : </a:t>
            </a:r>
            <a:r>
              <a:rPr lang="en-US" sz="1200" u="sng">
                <a:solidFill>
                  <a:srgbClr val="181B2C"/>
                </a:solidFill>
                <a:latin typeface="Roboto"/>
                <a:ea typeface="Roboto"/>
                <a:cs typeface="Roboto"/>
                <a:sym typeface="Roboto"/>
                <a:hlinkClick r:id="rId5" tooltip="https://www.fondationcultureetdiversite.org/programmes/trophee-d-impro-culture-diversite_p548707"/>
              </a:rPr>
              <a:t>https://www.fondationcultureetdiversite.org/programmes/trophee-d-impro-culture-diversite_p548707</a:t>
            </a:r>
          </a:p>
          <a:p>
            <a:pPr marL="259080" lvl="1" indent="-129540" algn="l">
              <a:lnSpc>
                <a:spcPts val="2544"/>
              </a:lnSpc>
              <a:buFont typeface="Arial"/>
              <a:buChar char="•"/>
            </a:pPr>
            <a:r>
              <a:rPr lang="en-US" sz="1200">
                <a:solidFill>
                  <a:srgbClr val="181B2C"/>
                </a:solidFill>
                <a:latin typeface="Roboto"/>
                <a:ea typeface="Roboto"/>
                <a:cs typeface="Roboto"/>
                <a:sym typeface="Roboto"/>
              </a:rPr>
              <a:t>Lien vers la revue de presse du Trophée d’Impro Culture &amp; Diversité : </a:t>
            </a:r>
            <a:r>
              <a:rPr lang="en-US" sz="1200" u="sng">
                <a:solidFill>
                  <a:srgbClr val="181B2C"/>
                </a:solidFill>
                <a:latin typeface="Roboto"/>
                <a:ea typeface="Roboto"/>
                <a:cs typeface="Roboto"/>
                <a:sym typeface="Roboto"/>
                <a:hlinkClick r:id="rId6" tooltip="https://drive.google.com/drive/folders/1uk2eLwmb5Us9tEycxFXeNEALkm7jhYur"/>
              </a:rPr>
              <a:t>https://drive.google.com/drive/folders/1uk2eLwmb5Us9tEycxFXeNEALkm7jhYur</a:t>
            </a:r>
          </a:p>
          <a:p>
            <a:pPr algn="l">
              <a:lnSpc>
                <a:spcPts val="1679"/>
              </a:lnSpc>
              <a:spcBef>
                <a:spcPct val="0"/>
              </a:spcBef>
            </a:pPr>
            <a:endParaRPr lang="en-US" sz="1200" u="sng">
              <a:solidFill>
                <a:srgbClr val="181B2C"/>
              </a:solidFill>
              <a:latin typeface="Roboto"/>
              <a:ea typeface="Roboto"/>
              <a:cs typeface="Roboto"/>
              <a:sym typeface="Roboto"/>
              <a:hlinkClick r:id="rId6" tooltip="https://drive.google.com/drive/folders/1uk2eLwmb5Us9tEycxFXeNEALkm7jhYur"/>
            </a:endParaRPr>
          </a:p>
        </p:txBody>
      </p:sp>
      <p:sp>
        <p:nvSpPr>
          <p:cNvPr id="11" name="Freeform 11"/>
          <p:cNvSpPr/>
          <p:nvPr/>
        </p:nvSpPr>
        <p:spPr>
          <a:xfrm rot="10292446">
            <a:off x="4854566" y="4276283"/>
            <a:ext cx="2860887" cy="2360231"/>
          </a:xfrm>
          <a:custGeom>
            <a:avLst/>
            <a:gdLst/>
            <a:ahLst/>
            <a:cxnLst/>
            <a:rect l="l" t="t" r="r" b="b"/>
            <a:pathLst>
              <a:path w="2860887" h="2360231">
                <a:moveTo>
                  <a:pt x="0" y="0"/>
                </a:moveTo>
                <a:lnTo>
                  <a:pt x="2860886" y="0"/>
                </a:lnTo>
                <a:lnTo>
                  <a:pt x="2860886" y="2360231"/>
                </a:lnTo>
                <a:lnTo>
                  <a:pt x="0" y="23602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12" name="TextBox 12"/>
          <p:cNvSpPr txBox="1"/>
          <p:nvPr/>
        </p:nvSpPr>
        <p:spPr>
          <a:xfrm>
            <a:off x="5241111" y="4875450"/>
            <a:ext cx="1705998" cy="1536700"/>
          </a:xfrm>
          <a:prstGeom prst="rect">
            <a:avLst/>
          </a:prstGeom>
        </p:spPr>
        <p:txBody>
          <a:bodyPr lIns="0" tIns="0" rIns="0" bIns="0" rtlCol="0" anchor="t">
            <a:spAutoFit/>
          </a:bodyPr>
          <a:lstStyle/>
          <a:p>
            <a:pPr algn="ctr">
              <a:lnSpc>
                <a:spcPts val="1399"/>
              </a:lnSpc>
            </a:pPr>
            <a:r>
              <a:rPr lang="en-US" sz="999" b="1">
                <a:solidFill>
                  <a:srgbClr val="FFFFFF"/>
                </a:solidFill>
                <a:latin typeface="Cormorant Garamond Bold"/>
                <a:ea typeface="Cormorant Garamond Bold"/>
                <a:cs typeface="Cormorant Garamond Bold"/>
                <a:sym typeface="Cormorant Garamond Bold"/>
              </a:rPr>
              <a:t>“Ce programme a permis aux élèves de vivre des émotions uniques sur scène dont ils se souviendront toute leur vie. Il a également permis aux élèves de renforcer leur estime d'eux-même et à contribuer à l'amélioration de leurs compétences orales.”</a:t>
            </a:r>
          </a:p>
          <a:p>
            <a:pPr algn="ctr">
              <a:lnSpc>
                <a:spcPts val="1399"/>
              </a:lnSpc>
              <a:spcBef>
                <a:spcPct val="0"/>
              </a:spcBef>
            </a:pPr>
            <a:endParaRPr lang="en-US" sz="999" b="1">
              <a:solidFill>
                <a:srgbClr val="FFFFFF"/>
              </a:solidFill>
              <a:latin typeface="Cormorant Garamond Bold"/>
              <a:ea typeface="Cormorant Garamond Bold"/>
              <a:cs typeface="Cormorant Garamond Bold"/>
              <a:sym typeface="Cormorant Garamond Bold"/>
            </a:endParaRPr>
          </a:p>
        </p:txBody>
      </p:sp>
      <p:sp>
        <p:nvSpPr>
          <p:cNvPr id="13" name="TextBox 13"/>
          <p:cNvSpPr txBox="1"/>
          <p:nvPr/>
        </p:nvSpPr>
        <p:spPr>
          <a:xfrm>
            <a:off x="5723308" y="6815051"/>
            <a:ext cx="1755592" cy="404753"/>
          </a:xfrm>
          <a:prstGeom prst="rect">
            <a:avLst/>
          </a:prstGeom>
        </p:spPr>
        <p:txBody>
          <a:bodyPr lIns="0" tIns="0" rIns="0" bIns="0" rtlCol="0" anchor="t">
            <a:spAutoFit/>
          </a:bodyPr>
          <a:lstStyle/>
          <a:p>
            <a:pPr algn="l">
              <a:lnSpc>
                <a:spcPts val="1688"/>
              </a:lnSpc>
            </a:pPr>
            <a:r>
              <a:rPr lang="en-US" sz="1205" i="1">
                <a:solidFill>
                  <a:srgbClr val="E8503E"/>
                </a:solidFill>
                <a:latin typeface="Cormorant Garamond Italics"/>
                <a:ea typeface="Cormorant Garamond Italics"/>
                <a:cs typeface="Cormorant Garamond Italics"/>
                <a:sym typeface="Cormorant Garamond Italics"/>
              </a:rPr>
              <a:t>Thibault Perate, professeur à Amiens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Personnalisé</PresentationFormat>
  <Paragraphs>106</Paragraphs>
  <Slides>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Cormorant Garamond Italics</vt:lpstr>
      <vt:lpstr>Arial</vt:lpstr>
      <vt:lpstr>Roboto</vt:lpstr>
      <vt:lpstr>Cormorant Garamond Bold</vt:lpstr>
      <vt:lpstr>Roboto Bold</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de demande de mécénat</dc:title>
  <cp:lastModifiedBy>Elouan Monnerie-Dubée</cp:lastModifiedBy>
  <cp:revision>3</cp:revision>
  <dcterms:created xsi:type="dcterms:W3CDTF">2006-08-16T00:00:00Z</dcterms:created>
  <dcterms:modified xsi:type="dcterms:W3CDTF">2025-09-15T13:46:09Z</dcterms:modified>
  <dc:identifier>DAGtzp1WWT4</dc:identifier>
</cp:coreProperties>
</file>