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modernComment_110_BE53012E.xml" ContentType="application/vnd.ms-powerpoint.comment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74" r:id="rId2"/>
    <p:sldId id="264" r:id="rId3"/>
    <p:sldId id="265" r:id="rId4"/>
    <p:sldId id="276" r:id="rId5"/>
    <p:sldId id="268" r:id="rId6"/>
    <p:sldId id="266" r:id="rId7"/>
    <p:sldId id="267" r:id="rId8"/>
    <p:sldId id="269" r:id="rId9"/>
    <p:sldId id="277" r:id="rId10"/>
    <p:sldId id="271" r:id="rId11"/>
    <p:sldId id="278" r:id="rId12"/>
    <p:sldId id="279" r:id="rId13"/>
    <p:sldId id="272" r:id="rId14"/>
    <p:sldId id="263" r:id="rId15"/>
  </p:sldIdLst>
  <p:sldSz cx="7556500" cy="10699750"/>
  <p:notesSz cx="7556500" cy="1069975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D9C534B-90A9-983E-8C19-5C92132F1891}" name="Anne  Pizet" initials="AP" userId="S::apizet@assotrophee.org::171f7de9-d58f-4df1-b2ec-e493e35daebe" providerId="AD"/>
  <p188:author id="{7189767B-B67E-9C3F-1885-B7C52F0E5B65}" name="Valentine de Rochebouet" initials="VdR" userId="S::vrochebouet@fmlcd.org::227ef8ad-f911-4e7f-b5d5-8aae18dd9c62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loma TROIANOVSKI" initials="PT" lastIdx="2" clrIdx="0">
    <p:extLst>
      <p:ext uri="{19B8F6BF-5375-455C-9EA6-DF929625EA0E}">
        <p15:presenceInfo xmlns:p15="http://schemas.microsoft.com/office/powerpoint/2012/main" userId="S::ptroianovski@assotrophee.org::bf7be711-5d71-44db-8473-90447525dec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8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B79F48-5872-4CA8-9515-E4333512EAED}" v="102" dt="2022-12-21T11:21:29.748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16" autoAdjust="0"/>
    <p:restoredTop sz="94660"/>
  </p:normalViewPr>
  <p:slideViewPr>
    <p:cSldViewPr>
      <p:cViewPr varScale="1">
        <p:scale>
          <a:sx n="68" d="100"/>
          <a:sy n="68" d="100"/>
        </p:scale>
        <p:origin x="3258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4" d="100"/>
          <a:sy n="74" d="100"/>
        </p:scale>
        <p:origin x="394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modernComment_110_BE53012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73DE718-BFE8-408F-A140-6FD7A89A82BA}" authorId="{BD9C534B-90A9-983E-8C19-5C92132F1891}" created="2022-12-19T14:41:14.45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193110830" sldId="272"/>
      <ac:spMk id="9" creationId="{ED93AE35-96FA-477F-96AA-71B1DCACC491}"/>
      <ac:txMk cp="571" len="54">
        <ac:context len="1018" hash="95388558"/>
      </ac:txMk>
    </ac:txMkLst>
    <p188:pos x="3227286" y="1333059"/>
    <p188:replyLst>
      <p188:reply id="{5481403E-F2BE-479E-8847-89A06B793007}" authorId="{7189767B-B67E-9C3F-1885-B7C52F0E5B65}" created="2022-12-19T16:18:17.177">
        <p188:txBody>
          <a:bodyPr/>
          <a:lstStyle/>
          <a:p>
            <a:r>
              <a:rPr lang="fr-FR"/>
              <a:t>Tu as raison ce n'est pas encore décidé. </a:t>
            </a:r>
          </a:p>
        </p188:txBody>
      </p188:reply>
    </p188:replyLst>
    <p188:txBody>
      <a:bodyPr/>
      <a:lstStyle/>
      <a:p>
        <a:r>
          <a:rPr lang="fr-FR"/>
          <a:t>c'est acté que ce n'est pas la Fabrique de Kairos?</a:t>
        </a:r>
      </a:p>
    </p188:txBody>
  </p188:cm>
  <p188:cm id="{48992A7C-4849-4B82-A64B-C3B3A0422E0D}" authorId="{BD9C534B-90A9-983E-8C19-5C92132F1891}" status="resolved" created="2022-12-19T14:45:08.665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193110830" sldId="272"/>
      <ac:spMk id="9" creationId="{ED93AE35-96FA-477F-96AA-71B1DCACC491}"/>
      <ac:txMk cp="244" len="11">
        <ac:context len="1018" hash="95388558"/>
      </ac:txMk>
    </ac:txMkLst>
    <p188:pos x="712686" y="1333059"/>
    <p188:txBody>
      <a:bodyPr/>
      <a:lstStyle/>
      <a:p>
        <a:r>
          <a:rPr lang="fr-FR"/>
          <a:t>tu peux les classer par ordre alphabétique des régions ?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DCA4880C-4DAF-4410-8B9D-796FFFAF16A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C89E17C-F75D-4B88-96CF-95627F936C0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27990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C60262-52A0-4C40-B74D-D84977D4FACE}" type="datetimeFigureOut">
              <a:rPr lang="fr-FR" smtClean="0"/>
              <a:t>16/10/2024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00BCC8C-0136-4B15-8883-360896A4A2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016317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F79BFCC-9DFB-4FDB-9FF2-1F0BAAE640D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279900" y="1016317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DA8F89-A5F4-4B88-9220-6626B29F7C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9331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27990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C573A7-B363-4DD7-9D31-8E15B14B22FF}" type="datetimeFigureOut">
              <a:rPr lang="fr-FR" smtClean="0"/>
              <a:t>16/10/2024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503488" y="1338263"/>
            <a:ext cx="2549525" cy="3609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55650" y="5149850"/>
            <a:ext cx="6045200" cy="4213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1016317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279900" y="1016317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F085CD-BD35-45F5-BEA7-35193DA7BF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512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F085CD-BD35-45F5-BEA7-35193DA7BFA0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1048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F085CD-BD35-45F5-BEA7-35193DA7BFA0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659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6922"/>
            <a:ext cx="6428422" cy="2246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91860"/>
            <a:ext cx="5293995" cy="2674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Tournoi Nouvelle-Aquitaine Trophée d'Impro Culture &amp; Diversité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403C0-6F1E-4FE2-BF90-83EEEB0651A9}" type="datetime1">
              <a:rPr lang="en-US" smtClean="0"/>
              <a:t>10/16/2024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"/>
            <a:ext cx="7562850" cy="10696575"/>
          </a:xfrm>
          <a:custGeom>
            <a:avLst/>
            <a:gdLst/>
            <a:ahLst/>
            <a:cxnLst/>
            <a:rect l="l" t="t" r="r" b="b"/>
            <a:pathLst>
              <a:path w="7562850" h="10696575">
                <a:moveTo>
                  <a:pt x="7562849" y="10696573"/>
                </a:moveTo>
                <a:lnTo>
                  <a:pt x="0" y="10696573"/>
                </a:lnTo>
                <a:lnTo>
                  <a:pt x="0" y="0"/>
                </a:lnTo>
                <a:lnTo>
                  <a:pt x="7562849" y="0"/>
                </a:lnTo>
                <a:lnTo>
                  <a:pt x="7562849" y="10696573"/>
                </a:lnTo>
                <a:close/>
              </a:path>
            </a:pathLst>
          </a:custGeom>
          <a:solidFill>
            <a:srgbClr val="170D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4036698"/>
            <a:ext cx="2860040" cy="2186940"/>
          </a:xfrm>
          <a:custGeom>
            <a:avLst/>
            <a:gdLst/>
            <a:ahLst/>
            <a:cxnLst/>
            <a:rect l="l" t="t" r="r" b="b"/>
            <a:pathLst>
              <a:path w="2860040" h="2186940">
                <a:moveTo>
                  <a:pt x="0" y="2186921"/>
                </a:moveTo>
                <a:lnTo>
                  <a:pt x="2859898" y="2186921"/>
                </a:lnTo>
                <a:lnTo>
                  <a:pt x="2859898" y="0"/>
                </a:lnTo>
                <a:lnTo>
                  <a:pt x="0" y="0"/>
                </a:lnTo>
                <a:lnTo>
                  <a:pt x="0" y="2186921"/>
                </a:lnTo>
                <a:close/>
              </a:path>
            </a:pathLst>
          </a:custGeom>
          <a:solidFill>
            <a:srgbClr val="FFFB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1834576"/>
            <a:ext cx="4652645" cy="2202180"/>
          </a:xfrm>
          <a:custGeom>
            <a:avLst/>
            <a:gdLst/>
            <a:ahLst/>
            <a:cxnLst/>
            <a:rect l="l" t="t" r="r" b="b"/>
            <a:pathLst>
              <a:path w="4652645" h="2202179">
                <a:moveTo>
                  <a:pt x="0" y="2202122"/>
                </a:moveTo>
                <a:lnTo>
                  <a:pt x="4652101" y="2202122"/>
                </a:lnTo>
                <a:lnTo>
                  <a:pt x="4652101" y="0"/>
                </a:lnTo>
                <a:lnTo>
                  <a:pt x="0" y="0"/>
                </a:lnTo>
                <a:lnTo>
                  <a:pt x="0" y="2202122"/>
                </a:lnTo>
                <a:close/>
              </a:path>
            </a:pathLst>
          </a:custGeom>
          <a:solidFill>
            <a:srgbClr val="BCCB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2821762" y="8122132"/>
            <a:ext cx="4741545" cy="2574925"/>
          </a:xfrm>
          <a:custGeom>
            <a:avLst/>
            <a:gdLst/>
            <a:ahLst/>
            <a:cxnLst/>
            <a:rect l="l" t="t" r="r" b="b"/>
            <a:pathLst>
              <a:path w="4741545" h="2574925">
                <a:moveTo>
                  <a:pt x="4741075" y="0"/>
                </a:moveTo>
                <a:lnTo>
                  <a:pt x="0" y="0"/>
                </a:lnTo>
                <a:lnTo>
                  <a:pt x="0" y="295503"/>
                </a:lnTo>
                <a:lnTo>
                  <a:pt x="0" y="303618"/>
                </a:lnTo>
                <a:lnTo>
                  <a:pt x="0" y="2574455"/>
                </a:lnTo>
                <a:lnTo>
                  <a:pt x="4741075" y="2574455"/>
                </a:lnTo>
                <a:lnTo>
                  <a:pt x="4741075" y="303618"/>
                </a:lnTo>
                <a:lnTo>
                  <a:pt x="4741075" y="295503"/>
                </a:lnTo>
                <a:lnTo>
                  <a:pt x="4741075" y="0"/>
                </a:lnTo>
                <a:close/>
              </a:path>
            </a:pathLst>
          </a:custGeom>
          <a:solidFill>
            <a:srgbClr val="DD52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0" y="6223619"/>
            <a:ext cx="4690745" cy="2202180"/>
          </a:xfrm>
          <a:custGeom>
            <a:avLst/>
            <a:gdLst/>
            <a:ahLst/>
            <a:cxnLst/>
            <a:rect l="l" t="t" r="r" b="b"/>
            <a:pathLst>
              <a:path w="4690745" h="2202179">
                <a:moveTo>
                  <a:pt x="0" y="2202122"/>
                </a:moveTo>
                <a:lnTo>
                  <a:pt x="4690231" y="2202122"/>
                </a:lnTo>
                <a:lnTo>
                  <a:pt x="4690231" y="0"/>
                </a:lnTo>
                <a:lnTo>
                  <a:pt x="0" y="0"/>
                </a:lnTo>
                <a:lnTo>
                  <a:pt x="0" y="2202122"/>
                </a:lnTo>
                <a:close/>
              </a:path>
            </a:pathLst>
          </a:custGeom>
          <a:solidFill>
            <a:srgbClr val="B3DB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4652101" y="1830336"/>
            <a:ext cx="2910840" cy="2202180"/>
          </a:xfrm>
          <a:custGeom>
            <a:avLst/>
            <a:gdLst/>
            <a:ahLst/>
            <a:cxnLst/>
            <a:rect l="l" t="t" r="r" b="b"/>
            <a:pathLst>
              <a:path w="2910840" h="2202179">
                <a:moveTo>
                  <a:pt x="2910748" y="2202122"/>
                </a:moveTo>
                <a:lnTo>
                  <a:pt x="0" y="2202122"/>
                </a:lnTo>
                <a:lnTo>
                  <a:pt x="0" y="0"/>
                </a:lnTo>
                <a:lnTo>
                  <a:pt x="2910748" y="0"/>
                </a:lnTo>
                <a:lnTo>
                  <a:pt x="2910748" y="2202122"/>
                </a:lnTo>
                <a:close/>
              </a:path>
            </a:pathLst>
          </a:custGeom>
          <a:solidFill>
            <a:srgbClr val="FB6B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4690231" y="6215512"/>
            <a:ext cx="2872740" cy="2202180"/>
          </a:xfrm>
          <a:custGeom>
            <a:avLst/>
            <a:gdLst/>
            <a:ahLst/>
            <a:cxnLst/>
            <a:rect l="l" t="t" r="r" b="b"/>
            <a:pathLst>
              <a:path w="2872740" h="2202179">
                <a:moveTo>
                  <a:pt x="2872618" y="2202122"/>
                </a:moveTo>
                <a:lnTo>
                  <a:pt x="0" y="2202122"/>
                </a:lnTo>
                <a:lnTo>
                  <a:pt x="0" y="0"/>
                </a:lnTo>
                <a:lnTo>
                  <a:pt x="2872618" y="0"/>
                </a:lnTo>
                <a:lnTo>
                  <a:pt x="2872618" y="2202122"/>
                </a:lnTo>
                <a:close/>
              </a:path>
            </a:pathLst>
          </a:custGeom>
          <a:solidFill>
            <a:srgbClr val="FFFB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300" b="0" i="0">
                <a:solidFill>
                  <a:srgbClr val="FFFBFA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Tournoi Nouvelle-Aquitaine Trophée d'Impro Culture &amp; Diversité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7B5D3-7AB8-4B5E-A507-FAC1DCC8B2EC}" type="datetime1">
              <a:rPr lang="en-US" smtClean="0"/>
              <a:t>10/16/2024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300" b="0" i="0">
                <a:solidFill>
                  <a:srgbClr val="FFFBFA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60942"/>
            <a:ext cx="3289839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60942"/>
            <a:ext cx="3289839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Tournoi Nouvelle-Aquitaine Trophée d'Impro Culture &amp; Diversité</a:t>
            </a: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AC717-E421-4B48-993C-7F75C296F312}" type="datetime1">
              <a:rPr lang="en-US" smtClean="0"/>
              <a:t>10/16/2024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300" b="0" i="0">
                <a:solidFill>
                  <a:srgbClr val="FFFBFA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Tournoi Nouvelle-Aquitaine Trophée d'Impro Culture &amp; Diversité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F0988-9B8C-426F-B19A-CE2EDD7FF8E8}" type="datetime1">
              <a:rPr lang="en-US" smtClean="0"/>
              <a:t>10/16/2024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Tournoi Nouvelle-Aquitaine Trophée d'Impro Culture &amp; Diversité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57E9F-382C-4E34-9CDE-6CA7665EE1A1}" type="datetime1">
              <a:rPr lang="en-US" smtClean="0"/>
              <a:t>10/16/2024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24469" y="504544"/>
            <a:ext cx="2913910" cy="833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300" b="0" i="0">
                <a:solidFill>
                  <a:srgbClr val="FFFBFA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60942"/>
            <a:ext cx="6806565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50768"/>
            <a:ext cx="2420112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Tournoi Nouvelle-Aquitaine Trophée d'Impro Culture &amp; Diversité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50768"/>
            <a:ext cx="173945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103CB-032D-479B-89EA-AE06FF66663E}" type="datetime1">
              <a:rPr lang="en-US" smtClean="0"/>
              <a:t>10/16/2024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50768"/>
            <a:ext cx="173945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ndationcultureetdiversite.org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microsoft.com/office/2018/10/relationships/comments" Target="../comments/modernComment_110_BE53012E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apizet@fmlcd.org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5" Type="http://schemas.openxmlformats.org/officeDocument/2006/relationships/hyperlink" Target="mailto:vrochebouet@fmlcd.org" TargetMode="External"/><Relationship Id="rId4" Type="http://schemas.openxmlformats.org/officeDocument/2006/relationships/hyperlink" Target="mailto:sherault@assotrophee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ject 3">
            <a:extLst>
              <a:ext uri="{FF2B5EF4-FFF2-40B4-BE49-F238E27FC236}">
                <a16:creationId xmlns:a16="http://schemas.microsoft.com/office/drawing/2014/main" id="{2782D358-928A-4AC3-B52B-7E1336062796}"/>
              </a:ext>
            </a:extLst>
          </p:cNvPr>
          <p:cNvSpPr>
            <a:spLocks noChangeAspect="1"/>
          </p:cNvSpPr>
          <p:nvPr/>
        </p:nvSpPr>
        <p:spPr>
          <a:xfrm>
            <a:off x="1370423" y="2930628"/>
            <a:ext cx="5644000" cy="679408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C3822B9-E4D8-4FA2-B514-636AFF29E79B}"/>
              </a:ext>
            </a:extLst>
          </p:cNvPr>
          <p:cNvSpPr txBox="1"/>
          <p:nvPr/>
        </p:nvSpPr>
        <p:spPr>
          <a:xfrm>
            <a:off x="621309" y="1343058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>
                <a:solidFill>
                  <a:schemeClr val="bg1"/>
                </a:solidFill>
                <a:latin typeface="Seaford" panose="00000500000000000000" pitchFamily="2" charset="0"/>
              </a:rPr>
              <a:t>Dossier de presse</a:t>
            </a:r>
            <a:endParaRPr lang="fr-FR" i="1" dirty="0">
              <a:solidFill>
                <a:schemeClr val="bg1"/>
              </a:solidFill>
              <a:latin typeface="Seaford" panose="00000500000000000000" pitchFamily="2" charset="0"/>
            </a:endParaRP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9EC73001-499C-4CC7-A1D0-3C7F28D17A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141" y="10003484"/>
            <a:ext cx="280270" cy="290733"/>
          </a:xfrm>
          <a:prstGeom prst="rect">
            <a:avLst/>
          </a:prstGeom>
        </p:spPr>
      </p:pic>
      <p:pic>
        <p:nvPicPr>
          <p:cNvPr id="24" name="Google Shape;90;p1" descr="Une image contenant texte&#10;&#10;Description générée automatiquement">
            <a:extLst>
              <a:ext uri="{FF2B5EF4-FFF2-40B4-BE49-F238E27FC236}">
                <a16:creationId xmlns:a16="http://schemas.microsoft.com/office/drawing/2014/main" id="{9D174916-AEAD-49CD-9C2D-BF3263A8A267}"/>
              </a:ext>
            </a:extLst>
          </p:cNvPr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56795" y="9913343"/>
            <a:ext cx="1202559" cy="465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BCDA11D2-FDB7-4280-854E-AED4C1F86C0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050" y="9998075"/>
            <a:ext cx="467515" cy="293665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7F0A29FA-EF7B-4770-BDA1-EDFEC627EB1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445" y="10058720"/>
            <a:ext cx="485792" cy="268632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57A10F9-2F3B-4697-A28F-20D55C54CFF8}"/>
              </a:ext>
            </a:extLst>
          </p:cNvPr>
          <p:cNvSpPr txBox="1"/>
          <p:nvPr/>
        </p:nvSpPr>
        <p:spPr>
          <a:xfrm>
            <a:off x="993003" y="1005872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ighlight>
                  <a:srgbClr val="FFFF00"/>
                </a:highlight>
              </a:rPr>
              <a:t>Ajouter ici les logos de vos partenaires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8C98BA1-F242-4C73-ADC6-2C21EAB98CDC}"/>
              </a:ext>
            </a:extLst>
          </p:cNvPr>
          <p:cNvSpPr/>
          <p:nvPr/>
        </p:nvSpPr>
        <p:spPr>
          <a:xfrm>
            <a:off x="0" y="1"/>
            <a:ext cx="958850" cy="10699750"/>
          </a:xfrm>
          <a:prstGeom prst="rect">
            <a:avLst/>
          </a:prstGeom>
          <a:solidFill>
            <a:srgbClr val="FF6825"/>
          </a:solidFill>
          <a:ln>
            <a:solidFill>
              <a:srgbClr val="FF68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0A1D992-D298-4DD3-8967-F6FBB5309555}"/>
              </a:ext>
            </a:extLst>
          </p:cNvPr>
          <p:cNvSpPr txBox="1"/>
          <p:nvPr/>
        </p:nvSpPr>
        <p:spPr>
          <a:xfrm>
            <a:off x="1973562" y="759002"/>
            <a:ext cx="4438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latin typeface="Seaford" panose="00000500000000000000" pitchFamily="2" charset="0"/>
              </a:rPr>
              <a:t>Dossier de presse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C3C475-86A0-47BD-99CF-093FFBF76E83}"/>
              </a:ext>
            </a:extLst>
          </p:cNvPr>
          <p:cNvSpPr/>
          <p:nvPr/>
        </p:nvSpPr>
        <p:spPr>
          <a:xfrm rot="16200000">
            <a:off x="290159" y="2999872"/>
            <a:ext cx="662300" cy="113228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8947795-AF31-4436-B96D-274B9F9B3DF9}"/>
              </a:ext>
            </a:extLst>
          </p:cNvPr>
          <p:cNvSpPr/>
          <p:nvPr/>
        </p:nvSpPr>
        <p:spPr>
          <a:xfrm rot="16200000">
            <a:off x="314289" y="3963597"/>
            <a:ext cx="944313" cy="157288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D51875B-F51D-4171-841C-BA8948A3DB7D}"/>
              </a:ext>
            </a:extLst>
          </p:cNvPr>
          <p:cNvSpPr/>
          <p:nvPr/>
        </p:nvSpPr>
        <p:spPr>
          <a:xfrm rot="16200000">
            <a:off x="388688" y="1427763"/>
            <a:ext cx="944313" cy="177066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37C8AB4-AE2D-4B3A-8C6E-463DDE76902C}"/>
              </a:ext>
            </a:extLst>
          </p:cNvPr>
          <p:cNvSpPr txBox="1"/>
          <p:nvPr/>
        </p:nvSpPr>
        <p:spPr>
          <a:xfrm>
            <a:off x="1926771" y="1748316"/>
            <a:ext cx="4438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latin typeface="Seaford" panose="00000500000000000000" pitchFamily="2" charset="0"/>
              </a:rPr>
              <a:t>Finale régionale </a:t>
            </a:r>
            <a:r>
              <a:rPr lang="fr-FR" sz="2000" b="1" dirty="0">
                <a:highlight>
                  <a:srgbClr val="FFFF00"/>
                </a:highlight>
                <a:latin typeface="Seaford" panose="00000500000000000000" pitchFamily="2" charset="0"/>
              </a:rPr>
              <a:t>Nom de la région</a:t>
            </a:r>
          </a:p>
          <a:p>
            <a:pPr algn="ctr"/>
            <a:r>
              <a:rPr lang="fr-FR" sz="2000" b="1" dirty="0">
                <a:latin typeface="Seaford" panose="00000500000000000000" pitchFamily="2" charset="0"/>
              </a:rPr>
              <a:t>Trophée d’Impro Culture &amp; Diversité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553DF16-6C60-49B1-95F9-3A6F438F0D39}"/>
              </a:ext>
            </a:extLst>
          </p:cNvPr>
          <p:cNvSpPr txBox="1"/>
          <p:nvPr/>
        </p:nvSpPr>
        <p:spPr>
          <a:xfrm rot="16200000">
            <a:off x="-2609858" y="6913319"/>
            <a:ext cx="6243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Seaford" panose="00000500000000000000" pitchFamily="2" charset="0"/>
              </a:rPr>
              <a:t>FONDATION CULTURE &amp; DIVERSITÉ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F8CC4238-03A7-40B3-9040-2D7E0BE809BB}"/>
              </a:ext>
            </a:extLst>
          </p:cNvPr>
          <p:cNvCxnSpPr>
            <a:cxnSpLocks/>
          </p:cNvCxnSpPr>
          <p:nvPr/>
        </p:nvCxnSpPr>
        <p:spPr>
          <a:xfrm>
            <a:off x="0" y="1692275"/>
            <a:ext cx="19494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DB0F92CE-5888-4F68-B888-124BC3A6D5C9}"/>
              </a:ext>
            </a:extLst>
          </p:cNvPr>
          <p:cNvCxnSpPr>
            <a:cxnSpLocks/>
          </p:cNvCxnSpPr>
          <p:nvPr/>
        </p:nvCxnSpPr>
        <p:spPr>
          <a:xfrm>
            <a:off x="-19455" y="2664533"/>
            <a:ext cx="195892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F9F68C65-3AD7-4E1F-A54C-6C093B3113A9}"/>
              </a:ext>
            </a:extLst>
          </p:cNvPr>
          <p:cNvCxnSpPr>
            <a:cxnSpLocks/>
          </p:cNvCxnSpPr>
          <p:nvPr/>
        </p:nvCxnSpPr>
        <p:spPr>
          <a:xfrm>
            <a:off x="1939471" y="1692275"/>
            <a:ext cx="0" cy="9722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525C9C9F-66F5-4291-93B7-450BFC978056}"/>
              </a:ext>
            </a:extLst>
          </p:cNvPr>
          <p:cNvSpPr/>
          <p:nvPr/>
        </p:nvSpPr>
        <p:spPr>
          <a:xfrm rot="16200000">
            <a:off x="-208806" y="5530142"/>
            <a:ext cx="714340" cy="2967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E212A35B-37CF-43D7-99AE-1926EE4609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10125" y="84213"/>
            <a:ext cx="1181286" cy="122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652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5">
            <a:extLst>
              <a:ext uri="{FF2B5EF4-FFF2-40B4-BE49-F238E27FC236}">
                <a16:creationId xmlns:a16="http://schemas.microsoft.com/office/drawing/2014/main" id="{D76CA96E-9777-4F11-A830-20DDCFD255AA}"/>
              </a:ext>
            </a:extLst>
          </p:cNvPr>
          <p:cNvSpPr txBox="1"/>
          <p:nvPr/>
        </p:nvSpPr>
        <p:spPr>
          <a:xfrm>
            <a:off x="425450" y="1361591"/>
            <a:ext cx="4261782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solidFill>
                  <a:srgbClr val="FF6825"/>
                </a:solidFill>
                <a:latin typeface="Seaford" panose="00000500000000000000" pitchFamily="2" charset="0"/>
                <a:cs typeface="Noto Sans"/>
              </a:rPr>
              <a:t>L</a:t>
            </a:r>
            <a:r>
              <a:rPr lang="fr-FR" b="1" spc="-5" dirty="0">
                <a:solidFill>
                  <a:srgbClr val="FF6825"/>
                </a:solidFill>
                <a:latin typeface="Seaford" panose="00000500000000000000" pitchFamily="2" charset="0"/>
                <a:cs typeface="Noto Sans"/>
              </a:rPr>
              <a:t>A FONDATION CULTURE &amp; DIVERSITE</a:t>
            </a:r>
          </a:p>
        </p:txBody>
      </p:sp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1FF5ED9B-52B8-4B5E-8461-C6CE4D0C2C3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016" y="1532261"/>
            <a:ext cx="1248489" cy="53765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78F3AB3-28F8-4D6E-B745-668085BA9F1B}"/>
              </a:ext>
            </a:extLst>
          </p:cNvPr>
          <p:cNvSpPr/>
          <p:nvPr/>
        </p:nvSpPr>
        <p:spPr>
          <a:xfrm>
            <a:off x="425451" y="2684635"/>
            <a:ext cx="6477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latin typeface="Seaford" panose="00000500000000000000" pitchFamily="2" charset="0"/>
                <a:cs typeface="Times New Roman" panose="02020603050405020304" pitchFamily="18" charset="0"/>
              </a:rPr>
              <a:t>Créée en 2006, à l’initiative de Marc Ladreit de Lacharrière, fondation d’entreprise de </a:t>
            </a:r>
            <a:r>
              <a:rPr lang="fr-FR" sz="1400" dirty="0" err="1">
                <a:latin typeface="Seaford" panose="00000500000000000000" pitchFamily="2" charset="0"/>
                <a:cs typeface="Times New Roman" panose="02020603050405020304" pitchFamily="18" charset="0"/>
              </a:rPr>
              <a:t>Fimalac</a:t>
            </a:r>
            <a:r>
              <a:rPr lang="fr-FR" sz="1400" dirty="0">
                <a:latin typeface="Seaford" panose="00000500000000000000" pitchFamily="2" charset="0"/>
                <a:cs typeface="Times New Roman" panose="02020603050405020304" pitchFamily="18" charset="0"/>
              </a:rPr>
              <a:t> pour favoriser l’accès aux arts et à la culture des jeunes issus de milieux modeste. </a:t>
            </a:r>
          </a:p>
          <a:p>
            <a:endParaRPr lang="fr-FR" sz="1400" dirty="0">
              <a:latin typeface="Seaford" panose="00000500000000000000" pitchFamily="2" charset="0"/>
              <a:cs typeface="Times New Roman" panose="02020603050405020304" pitchFamily="18" charset="0"/>
            </a:endParaRPr>
          </a:p>
          <a:p>
            <a:r>
              <a:rPr lang="fr-FR" sz="1400" dirty="0">
                <a:latin typeface="Seaford" panose="00000500000000000000" pitchFamily="2" charset="0"/>
                <a:cs typeface="Times New Roman" panose="02020603050405020304" pitchFamily="18" charset="0"/>
              </a:rPr>
              <a:t>Des programmes pérennes avec ses partenaires culturels, éducatifs et sociaux selon deux axes d’actions :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sz="1400" dirty="0">
                <a:latin typeface="Seaford" panose="00000500000000000000" pitchFamily="2" charset="0"/>
                <a:cs typeface="Times New Roman" panose="02020603050405020304" pitchFamily="18" charset="0"/>
              </a:rPr>
              <a:t>L’égalité des chances pour favoriser l’accès aux grandes Ecoles de la Culture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sz="1400" dirty="0">
                <a:latin typeface="Seaford" panose="00000500000000000000" pitchFamily="2" charset="0"/>
                <a:cs typeface="Times New Roman" panose="02020603050405020304" pitchFamily="18" charset="0"/>
              </a:rPr>
              <a:t>La cohésion sociale pour développer et soutenir des actions d’éducation artistique et culturelle comme le Trophée d’impro Culture &amp; Diversité.</a:t>
            </a:r>
          </a:p>
          <a:p>
            <a:pPr lvl="1"/>
            <a:endParaRPr lang="fr-FR" sz="1400" b="1" dirty="0">
              <a:latin typeface="Seaford" panose="00000500000000000000" pitchFamily="2" charset="0"/>
              <a:cs typeface="Times New Roman" panose="02020603050405020304" pitchFamily="18" charset="0"/>
            </a:endParaRPr>
          </a:p>
          <a:p>
            <a:pPr lvl="1"/>
            <a:r>
              <a:rPr lang="fr-FR" sz="1600" b="1" dirty="0">
                <a:latin typeface="Seaford" panose="00000500000000000000" pitchFamily="2" charset="0"/>
                <a:cs typeface="Times New Roman" panose="02020603050405020304" pitchFamily="18" charset="0"/>
              </a:rPr>
              <a:t>Plus de 55 000 jeunes ont déjà bénéficié de ses actions</a:t>
            </a:r>
          </a:p>
          <a:p>
            <a:endParaRPr lang="fr-FR" sz="1400" dirty="0">
              <a:latin typeface="Seaford" panose="00000500000000000000" pitchFamily="2" charset="0"/>
              <a:cs typeface="Times New Roman" panose="02020603050405020304" pitchFamily="18" charset="0"/>
            </a:endParaRPr>
          </a:p>
          <a:p>
            <a:r>
              <a:rPr lang="fr-FR" sz="1400" dirty="0">
                <a:latin typeface="Seaford" panose="00000500000000000000" pitchFamily="2" charset="0"/>
                <a:cs typeface="Times New Roman" panose="02020603050405020304" pitchFamily="18" charset="0"/>
                <a:hlinkClick r:id="rId3"/>
              </a:rPr>
              <a:t>https://www.fondationcultureetdiversite.org/</a:t>
            </a:r>
            <a:endParaRPr lang="fr-FR" sz="1200" dirty="0"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1200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object 4">
            <a:extLst>
              <a:ext uri="{FF2B5EF4-FFF2-40B4-BE49-F238E27FC236}">
                <a16:creationId xmlns:a16="http://schemas.microsoft.com/office/drawing/2014/main" id="{56A2A7BE-E592-44AD-8F7A-7CEA79BF6F61}"/>
              </a:ext>
            </a:extLst>
          </p:cNvPr>
          <p:cNvGrpSpPr/>
          <p:nvPr/>
        </p:nvGrpSpPr>
        <p:grpSpPr>
          <a:xfrm>
            <a:off x="273050" y="6335076"/>
            <a:ext cx="6812109" cy="3727929"/>
            <a:chOff x="756635" y="3298819"/>
            <a:chExt cx="6102985" cy="3430270"/>
          </a:xfrm>
        </p:grpSpPr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3CB48E80-BB38-433B-9E97-0DE32445FEF4}"/>
                </a:ext>
              </a:extLst>
            </p:cNvPr>
            <p:cNvSpPr/>
            <p:nvPr/>
          </p:nvSpPr>
          <p:spPr>
            <a:xfrm>
              <a:off x="756635" y="3316955"/>
              <a:ext cx="4125647" cy="3377123"/>
            </a:xfrm>
            <a:prstGeom prst="rect">
              <a:avLst/>
            </a:pr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6">
              <a:extLst>
                <a:ext uri="{FF2B5EF4-FFF2-40B4-BE49-F238E27FC236}">
                  <a16:creationId xmlns:a16="http://schemas.microsoft.com/office/drawing/2014/main" id="{13A7B482-3F7F-4AED-9F96-0709F3F7C55F}"/>
                </a:ext>
              </a:extLst>
            </p:cNvPr>
            <p:cNvSpPr/>
            <p:nvPr/>
          </p:nvSpPr>
          <p:spPr>
            <a:xfrm>
              <a:off x="4892740" y="3316955"/>
              <a:ext cx="1966542" cy="3398580"/>
            </a:xfrm>
            <a:prstGeom prst="rect">
              <a:avLst/>
            </a:prstGeom>
            <a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7">
              <a:extLst>
                <a:ext uri="{FF2B5EF4-FFF2-40B4-BE49-F238E27FC236}">
                  <a16:creationId xmlns:a16="http://schemas.microsoft.com/office/drawing/2014/main" id="{F0128168-A8E5-4481-8A7B-F1BD2F0DD8A7}"/>
                </a:ext>
              </a:extLst>
            </p:cNvPr>
            <p:cNvSpPr/>
            <p:nvPr/>
          </p:nvSpPr>
          <p:spPr>
            <a:xfrm>
              <a:off x="756635" y="3298819"/>
              <a:ext cx="6102644" cy="3430097"/>
            </a:xfrm>
            <a:prstGeom prst="rect">
              <a:avLst/>
            </a:prstGeom>
            <a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1F9F54F8-DECD-4DB1-9B50-1ECCCB734F2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5444537" y="10150475"/>
            <a:ext cx="1739455" cy="276999"/>
          </a:xfrm>
        </p:spPr>
        <p:txBody>
          <a:bodyPr/>
          <a:lstStyle/>
          <a:p>
            <a:fld id="{B6F15528-21DE-4FAA-801E-634DDDAF4B2B}" type="slidenum">
              <a:rPr lang="fr-FR" b="1" smtClean="0">
                <a:solidFill>
                  <a:srgbClr val="FF6825"/>
                </a:solidFill>
              </a:rPr>
              <a:t>10</a:t>
            </a:fld>
            <a:endParaRPr lang="fr-FR" b="1" dirty="0">
              <a:solidFill>
                <a:srgbClr val="FF6825"/>
              </a:solidFill>
            </a:endParaRPr>
          </a:p>
        </p:txBody>
      </p:sp>
      <p:sp>
        <p:nvSpPr>
          <p:cNvPr id="14" name="object 4">
            <a:extLst>
              <a:ext uri="{FF2B5EF4-FFF2-40B4-BE49-F238E27FC236}">
                <a16:creationId xmlns:a16="http://schemas.microsoft.com/office/drawing/2014/main" id="{3FA4CD15-994B-4750-9457-05F5F1338994}"/>
              </a:ext>
            </a:extLst>
          </p:cNvPr>
          <p:cNvSpPr txBox="1"/>
          <p:nvPr/>
        </p:nvSpPr>
        <p:spPr>
          <a:xfrm>
            <a:off x="355152" y="783340"/>
            <a:ext cx="57150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2800" b="1" dirty="0">
                <a:latin typeface="Seaford" panose="00000500000000000000" pitchFamily="2" charset="0"/>
                <a:cs typeface="Noto Sans"/>
              </a:rPr>
              <a:t>Le coordinateur national du projet</a:t>
            </a:r>
            <a:endParaRPr sz="2800" b="1" dirty="0">
              <a:latin typeface="Seaford" panose="00000500000000000000" pitchFamily="2" charset="0"/>
              <a:cs typeface="Noto San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4AD217-4EC1-4CF9-BE35-B7E11F76D229}"/>
              </a:ext>
            </a:extLst>
          </p:cNvPr>
          <p:cNvSpPr/>
          <p:nvPr/>
        </p:nvSpPr>
        <p:spPr>
          <a:xfrm>
            <a:off x="273050" y="2523295"/>
            <a:ext cx="6812109" cy="35384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28893EB-F1B3-48A6-BBF7-53FF13AAF79C}"/>
              </a:ext>
            </a:extLst>
          </p:cNvPr>
          <p:cNvSpPr/>
          <p:nvPr/>
        </p:nvSpPr>
        <p:spPr>
          <a:xfrm>
            <a:off x="425450" y="2431384"/>
            <a:ext cx="6812109" cy="3538464"/>
          </a:xfrm>
          <a:prstGeom prst="rect">
            <a:avLst/>
          </a:prstGeom>
          <a:noFill/>
          <a:ln w="6350">
            <a:solidFill>
              <a:srgbClr val="FF68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14E0ABA-8034-4D53-99E3-0F33A20B16FE}"/>
              </a:ext>
            </a:extLst>
          </p:cNvPr>
          <p:cNvSpPr/>
          <p:nvPr/>
        </p:nvSpPr>
        <p:spPr>
          <a:xfrm>
            <a:off x="6501922" y="0"/>
            <a:ext cx="733636" cy="125103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08BAEE27-1016-464A-B52F-DBE66BEAC79B}"/>
              </a:ext>
            </a:extLst>
          </p:cNvPr>
          <p:cNvCxnSpPr/>
          <p:nvPr/>
        </p:nvCxnSpPr>
        <p:spPr>
          <a:xfrm>
            <a:off x="6292850" y="0"/>
            <a:ext cx="0" cy="9631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185DD362-8601-44E9-B20E-03CE62687EB0}"/>
              </a:ext>
            </a:extLst>
          </p:cNvPr>
          <p:cNvCxnSpPr/>
          <p:nvPr/>
        </p:nvCxnSpPr>
        <p:spPr>
          <a:xfrm>
            <a:off x="6930572" y="0"/>
            <a:ext cx="0" cy="9631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5F8DD40E-B19D-49F3-B182-B4B3388E3040}"/>
              </a:ext>
            </a:extLst>
          </p:cNvPr>
          <p:cNvCxnSpPr>
            <a:cxnSpLocks/>
          </p:cNvCxnSpPr>
          <p:nvPr/>
        </p:nvCxnSpPr>
        <p:spPr>
          <a:xfrm>
            <a:off x="6297186" y="963157"/>
            <a:ext cx="63338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811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1F9F54F8-DECD-4DB1-9B50-1ECCCB734F2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5445252" y="9950768"/>
            <a:ext cx="1739455" cy="276999"/>
          </a:xfrm>
        </p:spPr>
        <p:txBody>
          <a:bodyPr/>
          <a:lstStyle/>
          <a:p>
            <a:fld id="{B6F15528-21DE-4FAA-801E-634DDDAF4B2B}" type="slidenum">
              <a:rPr lang="fr-FR" b="1" smtClean="0">
                <a:solidFill>
                  <a:srgbClr val="FF6825"/>
                </a:solidFill>
              </a:rPr>
              <a:t>11</a:t>
            </a:fld>
            <a:endParaRPr lang="fr-FR" b="1" dirty="0">
              <a:solidFill>
                <a:srgbClr val="FF6825"/>
              </a:solidFill>
            </a:endParaRPr>
          </a:p>
        </p:txBody>
      </p:sp>
      <p:sp>
        <p:nvSpPr>
          <p:cNvPr id="14" name="object 4">
            <a:extLst>
              <a:ext uri="{FF2B5EF4-FFF2-40B4-BE49-F238E27FC236}">
                <a16:creationId xmlns:a16="http://schemas.microsoft.com/office/drawing/2014/main" id="{3FA4CD15-994B-4750-9457-05F5F1338994}"/>
              </a:ext>
            </a:extLst>
          </p:cNvPr>
          <p:cNvSpPr txBox="1"/>
          <p:nvPr/>
        </p:nvSpPr>
        <p:spPr>
          <a:xfrm>
            <a:off x="349250" y="1387475"/>
            <a:ext cx="7061200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2800" b="1" dirty="0">
                <a:latin typeface="Seaford" panose="00000500000000000000" pitchFamily="2" charset="0"/>
                <a:cs typeface="Noto Sans"/>
              </a:rPr>
              <a:t>Les structures culturelles partenaires du projet en régions</a:t>
            </a:r>
            <a:endParaRPr sz="2800" b="1" dirty="0">
              <a:latin typeface="Seaford" panose="00000500000000000000" pitchFamily="2" charset="0"/>
              <a:cs typeface="Noto San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D46955-5F04-4F35-9625-6925434DAC8F}"/>
              </a:ext>
            </a:extLst>
          </p:cNvPr>
          <p:cNvSpPr/>
          <p:nvPr/>
        </p:nvSpPr>
        <p:spPr>
          <a:xfrm>
            <a:off x="6451071" y="0"/>
            <a:ext cx="733636" cy="1251039"/>
          </a:xfrm>
          <a:prstGeom prst="rect">
            <a:avLst/>
          </a:prstGeom>
          <a:solidFill>
            <a:srgbClr val="FF6825"/>
          </a:solidFill>
          <a:ln>
            <a:solidFill>
              <a:srgbClr val="FF68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CAF5F7-568E-420D-913E-8C87815F2A28}"/>
              </a:ext>
            </a:extLst>
          </p:cNvPr>
          <p:cNvSpPr/>
          <p:nvPr/>
        </p:nvSpPr>
        <p:spPr>
          <a:xfrm>
            <a:off x="5413502" y="0"/>
            <a:ext cx="775001" cy="99579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3283AA48-8046-4D90-9461-BB5B974E162A}"/>
              </a:ext>
            </a:extLst>
          </p:cNvPr>
          <p:cNvCxnSpPr/>
          <p:nvPr/>
        </p:nvCxnSpPr>
        <p:spPr>
          <a:xfrm>
            <a:off x="6673850" y="0"/>
            <a:ext cx="0" cy="9631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EFB2528B-2CBD-4835-B29C-9A2ACEE393DF}"/>
              </a:ext>
            </a:extLst>
          </p:cNvPr>
          <p:cNvCxnSpPr/>
          <p:nvPr/>
        </p:nvCxnSpPr>
        <p:spPr>
          <a:xfrm>
            <a:off x="7410450" y="0"/>
            <a:ext cx="0" cy="9631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C87F9F9C-E7D8-48F0-9971-07745E9D7892}"/>
              </a:ext>
            </a:extLst>
          </p:cNvPr>
          <p:cNvCxnSpPr>
            <a:cxnSpLocks/>
          </p:cNvCxnSpPr>
          <p:nvPr/>
        </p:nvCxnSpPr>
        <p:spPr>
          <a:xfrm>
            <a:off x="6673850" y="962928"/>
            <a:ext cx="736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>
            <a:extLst>
              <a:ext uri="{FF2B5EF4-FFF2-40B4-BE49-F238E27FC236}">
                <a16:creationId xmlns:a16="http://schemas.microsoft.com/office/drawing/2014/main" id="{DEEC3585-8A95-4AFD-AE40-FA2EBF0BDB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46" y="2430426"/>
            <a:ext cx="5953125" cy="778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420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1F9F54F8-DECD-4DB1-9B50-1ECCCB734F2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5445252" y="9950768"/>
            <a:ext cx="1739455" cy="276999"/>
          </a:xfrm>
        </p:spPr>
        <p:txBody>
          <a:bodyPr/>
          <a:lstStyle/>
          <a:p>
            <a:fld id="{B6F15528-21DE-4FAA-801E-634DDDAF4B2B}" type="slidenum">
              <a:rPr lang="fr-FR" b="1" smtClean="0">
                <a:solidFill>
                  <a:srgbClr val="FF6825"/>
                </a:solidFill>
              </a:rPr>
              <a:t>12</a:t>
            </a:fld>
            <a:endParaRPr lang="fr-FR" b="1" dirty="0">
              <a:solidFill>
                <a:srgbClr val="FF6825"/>
              </a:solidFill>
            </a:endParaRPr>
          </a:p>
        </p:txBody>
      </p:sp>
      <p:sp>
        <p:nvSpPr>
          <p:cNvPr id="14" name="object 4">
            <a:extLst>
              <a:ext uri="{FF2B5EF4-FFF2-40B4-BE49-F238E27FC236}">
                <a16:creationId xmlns:a16="http://schemas.microsoft.com/office/drawing/2014/main" id="{3FA4CD15-994B-4750-9457-05F5F1338994}"/>
              </a:ext>
            </a:extLst>
          </p:cNvPr>
          <p:cNvSpPr txBox="1"/>
          <p:nvPr/>
        </p:nvSpPr>
        <p:spPr>
          <a:xfrm>
            <a:off x="349250" y="1387475"/>
            <a:ext cx="7061200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2800" b="1" dirty="0">
                <a:latin typeface="Seaford" panose="00000500000000000000" pitchFamily="2" charset="0"/>
                <a:cs typeface="Noto Sans"/>
              </a:rPr>
              <a:t>Les structures culturelles partenaires du projet en régions</a:t>
            </a:r>
            <a:endParaRPr sz="2800" b="1" dirty="0">
              <a:latin typeface="Seaford" panose="00000500000000000000" pitchFamily="2" charset="0"/>
              <a:cs typeface="Noto San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D46955-5F04-4F35-9625-6925434DAC8F}"/>
              </a:ext>
            </a:extLst>
          </p:cNvPr>
          <p:cNvSpPr/>
          <p:nvPr/>
        </p:nvSpPr>
        <p:spPr>
          <a:xfrm>
            <a:off x="6451071" y="0"/>
            <a:ext cx="733636" cy="1251039"/>
          </a:xfrm>
          <a:prstGeom prst="rect">
            <a:avLst/>
          </a:prstGeom>
          <a:solidFill>
            <a:srgbClr val="FF6825"/>
          </a:solidFill>
          <a:ln>
            <a:solidFill>
              <a:srgbClr val="FF68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CAF5F7-568E-420D-913E-8C87815F2A28}"/>
              </a:ext>
            </a:extLst>
          </p:cNvPr>
          <p:cNvSpPr/>
          <p:nvPr/>
        </p:nvSpPr>
        <p:spPr>
          <a:xfrm>
            <a:off x="5413502" y="0"/>
            <a:ext cx="775001" cy="99579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3283AA48-8046-4D90-9461-BB5B974E162A}"/>
              </a:ext>
            </a:extLst>
          </p:cNvPr>
          <p:cNvCxnSpPr/>
          <p:nvPr/>
        </p:nvCxnSpPr>
        <p:spPr>
          <a:xfrm>
            <a:off x="6673850" y="0"/>
            <a:ext cx="0" cy="9631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EFB2528B-2CBD-4835-B29C-9A2ACEE393DF}"/>
              </a:ext>
            </a:extLst>
          </p:cNvPr>
          <p:cNvCxnSpPr/>
          <p:nvPr/>
        </p:nvCxnSpPr>
        <p:spPr>
          <a:xfrm>
            <a:off x="7410450" y="0"/>
            <a:ext cx="0" cy="9631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C87F9F9C-E7D8-48F0-9971-07745E9D7892}"/>
              </a:ext>
            </a:extLst>
          </p:cNvPr>
          <p:cNvCxnSpPr>
            <a:cxnSpLocks/>
          </p:cNvCxnSpPr>
          <p:nvPr/>
        </p:nvCxnSpPr>
        <p:spPr>
          <a:xfrm>
            <a:off x="6673850" y="962928"/>
            <a:ext cx="736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2F44C536-7D34-40B5-B5EF-3CDB3C8F804E}"/>
              </a:ext>
            </a:extLst>
          </p:cNvPr>
          <p:cNvSpPr/>
          <p:nvPr/>
        </p:nvSpPr>
        <p:spPr>
          <a:xfrm>
            <a:off x="6188503" y="10089267"/>
            <a:ext cx="262568" cy="362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A43CDF6C-E116-4316-B194-5D11FF82F6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86" y="2378289"/>
            <a:ext cx="5991225" cy="783907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07E97F1-913F-4CD3-AE91-E920C3EDA36D}"/>
              </a:ext>
            </a:extLst>
          </p:cNvPr>
          <p:cNvSpPr/>
          <p:nvPr/>
        </p:nvSpPr>
        <p:spPr>
          <a:xfrm>
            <a:off x="6314979" y="10089267"/>
            <a:ext cx="262568" cy="362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6231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51548A0-6A62-4636-A8F4-608E20AD74B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13</a:t>
            </a:fld>
            <a:endParaRPr lang="fr-FR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42AA7A00-717A-4C9F-9B16-9BC00226EAA9}"/>
              </a:ext>
            </a:extLst>
          </p:cNvPr>
          <p:cNvSpPr txBox="1"/>
          <p:nvPr/>
        </p:nvSpPr>
        <p:spPr>
          <a:xfrm>
            <a:off x="768350" y="1216637"/>
            <a:ext cx="60198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2800" b="1" spc="15" dirty="0">
                <a:latin typeface="Seaford" panose="00000500000000000000" pitchFamily="2" charset="0"/>
                <a:cs typeface="Noto Sans"/>
              </a:rPr>
              <a:t>L’Edition 2023 de la Finale Nationale</a:t>
            </a:r>
            <a:endParaRPr sz="2800" dirty="0">
              <a:latin typeface="Seaford" panose="00000500000000000000" pitchFamily="2" charset="0"/>
              <a:cs typeface="Noto Sans"/>
            </a:endParaRPr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ED93AE35-96FA-477F-96AA-71B1DCACC491}"/>
              </a:ext>
            </a:extLst>
          </p:cNvPr>
          <p:cNvSpPr txBox="1"/>
          <p:nvPr/>
        </p:nvSpPr>
        <p:spPr>
          <a:xfrm>
            <a:off x="506513" y="1922145"/>
            <a:ext cx="6678194" cy="45371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fontAlgn="base"/>
            <a:r>
              <a:rPr lang="fr-FR" sz="1400" dirty="0">
                <a:solidFill>
                  <a:srgbClr val="000000"/>
                </a:solidFill>
                <a:latin typeface="Seaford" panose="00000500000000000000" pitchFamily="2" charset="0"/>
              </a:rPr>
              <a:t>Une Finale sur quatre jours de 17 au 20 juin 2023 : 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0000"/>
                </a:solidFill>
                <a:latin typeface="Seaford" panose="00000500000000000000" pitchFamily="2" charset="0"/>
              </a:rPr>
              <a:t>J1: Temps de réunion du staff artistique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0000"/>
                </a:solidFill>
                <a:latin typeface="Seaford" panose="00000500000000000000" pitchFamily="2" charset="0"/>
              </a:rPr>
              <a:t>J2: arrivée des équipe-phase d’interconnaissance 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0000"/>
                </a:solidFill>
                <a:latin typeface="Seaford" panose="00000500000000000000" pitchFamily="2" charset="0"/>
              </a:rPr>
              <a:t>J3 : Un tournoi sur une journée </a:t>
            </a:r>
            <a:r>
              <a:rPr lang="fr-FR" sz="1400" b="1" dirty="0">
                <a:solidFill>
                  <a:srgbClr val="000000"/>
                </a:solidFill>
                <a:highlight>
                  <a:srgbClr val="FFFF00"/>
                </a:highlight>
                <a:latin typeface="Seaford" panose="00000500000000000000" pitchFamily="2" charset="0"/>
              </a:rPr>
              <a:t>au Théâtre Marigny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0000"/>
                </a:solidFill>
                <a:latin typeface="Seaford" panose="00000500000000000000" pitchFamily="2" charset="0"/>
              </a:rPr>
              <a:t>J4 : Une Finale </a:t>
            </a:r>
            <a:r>
              <a:rPr lang="fr-FR" sz="1400" b="1" dirty="0">
                <a:solidFill>
                  <a:srgbClr val="000000"/>
                </a:solidFill>
                <a:latin typeface="Seaford" panose="00000500000000000000" pitchFamily="2" charset="0"/>
              </a:rPr>
              <a:t>à l’Odéon-Théâtre de l’Europe</a:t>
            </a:r>
            <a:r>
              <a:rPr lang="fr-FR" sz="1400" dirty="0">
                <a:solidFill>
                  <a:srgbClr val="000000"/>
                </a:solidFill>
                <a:latin typeface="Seaford" panose="00000500000000000000" pitchFamily="2" charset="0"/>
              </a:rPr>
              <a:t>. </a:t>
            </a:r>
          </a:p>
          <a:p>
            <a:pPr algn="just" fontAlgn="base"/>
            <a:endParaRPr lang="fr-FR" sz="1400" dirty="0">
              <a:solidFill>
                <a:srgbClr val="000000"/>
              </a:solidFill>
              <a:latin typeface="Seaford" panose="00000500000000000000" pitchFamily="2" charset="0"/>
            </a:endParaRPr>
          </a:p>
          <a:p>
            <a:pPr fontAlgn="base"/>
            <a:r>
              <a:rPr lang="fr-FR" sz="1400" b="1" dirty="0">
                <a:solidFill>
                  <a:srgbClr val="000000"/>
                </a:solidFill>
                <a:latin typeface="Seaford" panose="00000500000000000000" pitchFamily="2" charset="0"/>
              </a:rPr>
              <a:t>12 équipes </a:t>
            </a:r>
            <a:r>
              <a:rPr lang="fr-FR" sz="1400" dirty="0">
                <a:solidFill>
                  <a:srgbClr val="000000"/>
                </a:solidFill>
                <a:latin typeface="Seaford" panose="00000500000000000000" pitchFamily="2" charset="0"/>
              </a:rPr>
              <a:t>mixtes</a:t>
            </a:r>
            <a:r>
              <a:rPr lang="fr-FR" sz="1400" b="1" dirty="0">
                <a:solidFill>
                  <a:srgbClr val="000000"/>
                </a:solidFill>
                <a:latin typeface="Seaford" panose="00000500000000000000" pitchFamily="2" charset="0"/>
              </a:rPr>
              <a:t> </a:t>
            </a:r>
            <a:r>
              <a:rPr lang="fr-FR" sz="1400" dirty="0">
                <a:solidFill>
                  <a:srgbClr val="000000"/>
                </a:solidFill>
                <a:latin typeface="Seaford" panose="00000500000000000000" pitchFamily="2" charset="0"/>
              </a:rPr>
              <a:t>composés de 6 collégiens représentées par des jeunes formés par : </a:t>
            </a:r>
          </a:p>
          <a:p>
            <a:pPr marL="171450" indent="-171450" fontAlgn="base">
              <a:buFontTx/>
              <a:buChar char="-"/>
            </a:pPr>
            <a:r>
              <a:rPr lang="fr-FR" sz="1400" dirty="0">
                <a:solidFill>
                  <a:srgbClr val="000000"/>
                </a:solidFill>
                <a:latin typeface="Seaford" panose="00000500000000000000" pitchFamily="2" charset="0"/>
              </a:rPr>
              <a:t>Le Cèdre/ La Lisa pour la région Bourgogne-Franche-Comté (Chenôve)</a:t>
            </a:r>
          </a:p>
          <a:p>
            <a:pPr marL="171450" indent="-171450" fontAlgn="base">
              <a:buFontTx/>
              <a:buChar char="-"/>
            </a:pPr>
            <a:r>
              <a:rPr lang="fr-FR" sz="1400" dirty="0">
                <a:solidFill>
                  <a:srgbClr val="000000"/>
                </a:solidFill>
                <a:latin typeface="Seaford" panose="00000500000000000000" pitchFamily="2" charset="0"/>
              </a:rPr>
              <a:t>Ty Catch pour la Bretagne (Quimper)</a:t>
            </a:r>
          </a:p>
          <a:p>
            <a:pPr marL="171450" indent="-171450" fontAlgn="base">
              <a:buFontTx/>
              <a:buChar char="-"/>
            </a:pPr>
            <a:r>
              <a:rPr lang="fr-FR" sz="1400" dirty="0">
                <a:solidFill>
                  <a:srgbClr val="000000"/>
                </a:solidFill>
                <a:latin typeface="Seaford" panose="00000500000000000000" pitchFamily="2" charset="0"/>
              </a:rPr>
              <a:t>La Clef  pour le Centre-Val de Loire (Tours)</a:t>
            </a:r>
          </a:p>
          <a:p>
            <a:pPr marL="171450" indent="-171450" fontAlgn="base">
              <a:buFontTx/>
              <a:buChar char="-"/>
            </a:pPr>
            <a:r>
              <a:rPr lang="fr-FR" sz="1400" dirty="0">
                <a:solidFill>
                  <a:srgbClr val="000000"/>
                </a:solidFill>
                <a:latin typeface="Seaford" panose="00000500000000000000" pitchFamily="2" charset="0"/>
              </a:rPr>
              <a:t>Le MIAM pour la région Grand Est (Reims)</a:t>
            </a:r>
          </a:p>
          <a:p>
            <a:pPr marL="171450" indent="-171450" fontAlgn="base">
              <a:buFontTx/>
              <a:buChar char="-"/>
            </a:pPr>
            <a:r>
              <a:rPr lang="fr-FR" sz="1400" dirty="0">
                <a:solidFill>
                  <a:srgbClr val="000000"/>
                </a:solidFill>
                <a:latin typeface="Seaford" panose="00000500000000000000" pitchFamily="2" charset="0"/>
              </a:rPr>
              <a:t>Impro Academy pour la région Hauts-de-France (Lille)</a:t>
            </a:r>
          </a:p>
          <a:p>
            <a:pPr marL="171450" indent="-171450" fontAlgn="base">
              <a:buFontTx/>
              <a:buChar char="-"/>
            </a:pPr>
            <a:r>
              <a:rPr lang="fr-FR" sz="1400" dirty="0">
                <a:solidFill>
                  <a:srgbClr val="000000"/>
                </a:solidFill>
                <a:highlight>
                  <a:srgbClr val="FFFF00"/>
                </a:highlight>
                <a:latin typeface="Seaford" panose="00000500000000000000" pitchFamily="2" charset="0"/>
              </a:rPr>
              <a:t>Déclic Théâtre </a:t>
            </a:r>
            <a:r>
              <a:rPr lang="fr-FR" sz="1400" dirty="0">
                <a:solidFill>
                  <a:srgbClr val="000000"/>
                </a:solidFill>
                <a:latin typeface="Seaford" panose="00000500000000000000" pitchFamily="2" charset="0"/>
              </a:rPr>
              <a:t>pour la région Ile-de-France (Trappes) </a:t>
            </a:r>
          </a:p>
          <a:p>
            <a:pPr marL="171450" indent="-171450" fontAlgn="base">
              <a:buFontTx/>
              <a:buChar char="-"/>
            </a:pPr>
            <a:r>
              <a:rPr lang="fr-FR" sz="1400" dirty="0">
                <a:solidFill>
                  <a:srgbClr val="000000"/>
                </a:solidFill>
                <a:latin typeface="Seaford" panose="00000500000000000000" pitchFamily="2" charset="0"/>
              </a:rPr>
              <a:t>La Ligue d’Improvisation Réunionnaise pour la région de l’Ile de la Réunion (Saint-Leu)</a:t>
            </a:r>
          </a:p>
          <a:p>
            <a:pPr marL="171450" indent="-171450" fontAlgn="base">
              <a:buFontTx/>
              <a:buChar char="-"/>
            </a:pPr>
            <a:r>
              <a:rPr lang="fr-FR" sz="1400" dirty="0">
                <a:solidFill>
                  <a:srgbClr val="000000"/>
                </a:solidFill>
                <a:latin typeface="Seaford" panose="00000500000000000000" pitchFamily="2" charset="0"/>
              </a:rPr>
              <a:t>Macédoine pour la Normandie (Caen)</a:t>
            </a:r>
          </a:p>
          <a:p>
            <a:pPr marL="171450" indent="-171450" fontAlgn="base">
              <a:buFontTx/>
              <a:buChar char="-"/>
            </a:pPr>
            <a:r>
              <a:rPr lang="fr-FR" sz="1400" dirty="0">
                <a:solidFill>
                  <a:srgbClr val="000000"/>
                </a:solidFill>
                <a:latin typeface="Seaford" panose="00000500000000000000" pitchFamily="2" charset="0"/>
              </a:rPr>
              <a:t>Le Grand Rochefort Impro Club pour la  Nouvelle-Aquitaine (Rochefort)</a:t>
            </a:r>
          </a:p>
          <a:p>
            <a:pPr marL="171450" indent="-171450" fontAlgn="base">
              <a:buFontTx/>
              <a:buChar char="-"/>
            </a:pPr>
            <a:r>
              <a:rPr lang="fr-FR" sz="1400" dirty="0">
                <a:solidFill>
                  <a:srgbClr val="000000"/>
                </a:solidFill>
                <a:latin typeface="Seaford" panose="00000500000000000000" pitchFamily="2" charset="0"/>
              </a:rPr>
              <a:t>Les </a:t>
            </a:r>
            <a:r>
              <a:rPr lang="fr-FR" sz="1400" dirty="0" err="1">
                <a:solidFill>
                  <a:srgbClr val="000000"/>
                </a:solidFill>
                <a:latin typeface="Seaford" panose="00000500000000000000" pitchFamily="2" charset="0"/>
              </a:rPr>
              <a:t>Improsteurs</a:t>
            </a:r>
            <a:r>
              <a:rPr lang="fr-FR" sz="1400" dirty="0">
                <a:solidFill>
                  <a:srgbClr val="000000"/>
                </a:solidFill>
                <a:latin typeface="Seaford" panose="00000500000000000000" pitchFamily="2" charset="0"/>
              </a:rPr>
              <a:t> pour la région Occitanie (Tarbes)</a:t>
            </a:r>
          </a:p>
          <a:p>
            <a:pPr marL="171450" indent="-171450" fontAlgn="base">
              <a:buFontTx/>
              <a:buChar char="-"/>
            </a:pPr>
            <a:r>
              <a:rPr lang="fr-FR" sz="1400" dirty="0">
                <a:solidFill>
                  <a:srgbClr val="000000"/>
                </a:solidFill>
                <a:latin typeface="Seaford" panose="00000500000000000000" pitchFamily="2" charset="0"/>
              </a:rPr>
              <a:t>L’Orange Platine pour les Pays de la Loire (Angers)</a:t>
            </a:r>
          </a:p>
          <a:p>
            <a:pPr marL="171450" indent="-171450" fontAlgn="base">
              <a:buFontTx/>
              <a:buChar char="-"/>
            </a:pPr>
            <a:r>
              <a:rPr lang="fr-FR" sz="1400" dirty="0">
                <a:solidFill>
                  <a:srgbClr val="000000"/>
                </a:solidFill>
                <a:latin typeface="Seaford" panose="00000500000000000000" pitchFamily="2" charset="0"/>
              </a:rPr>
              <a:t>Le théâtre de Grasse / compagnie En </a:t>
            </a:r>
            <a:r>
              <a:rPr lang="fr-FR" sz="1400" dirty="0" err="1">
                <a:solidFill>
                  <a:srgbClr val="000000"/>
                </a:solidFill>
                <a:latin typeface="Seaford" panose="00000500000000000000" pitchFamily="2" charset="0"/>
              </a:rPr>
              <a:t>décallage</a:t>
            </a:r>
            <a:r>
              <a:rPr lang="fr-FR" sz="1400" dirty="0">
                <a:solidFill>
                  <a:srgbClr val="000000"/>
                </a:solidFill>
                <a:latin typeface="Seaford" panose="00000500000000000000" pitchFamily="2" charset="0"/>
              </a:rPr>
              <a:t> pour la région </a:t>
            </a:r>
            <a:r>
              <a:rPr lang="fr-FR" sz="1400" dirty="0" err="1">
                <a:solidFill>
                  <a:srgbClr val="000000"/>
                </a:solidFill>
                <a:latin typeface="Seaford" panose="00000500000000000000" pitchFamily="2" charset="0"/>
              </a:rPr>
              <a:t>Provence-Alpes-Cote</a:t>
            </a:r>
            <a:r>
              <a:rPr lang="fr-FR" sz="1400" dirty="0">
                <a:solidFill>
                  <a:srgbClr val="000000"/>
                </a:solidFill>
                <a:latin typeface="Seaford" panose="00000500000000000000" pitchFamily="2" charset="0"/>
              </a:rPr>
              <a:t> d’Azur (Grasse)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0C15F04-2614-466C-AF17-1472ADBB5C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6721475"/>
            <a:ext cx="7556500" cy="503766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1378A86-2824-4C17-86DC-8DE613EDA67A}"/>
              </a:ext>
            </a:extLst>
          </p:cNvPr>
          <p:cNvSpPr/>
          <p:nvPr/>
        </p:nvSpPr>
        <p:spPr>
          <a:xfrm>
            <a:off x="6533621" y="0"/>
            <a:ext cx="733636" cy="85407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4E1451-0497-4F62-ABE5-32D0D74E5626}"/>
              </a:ext>
            </a:extLst>
          </p:cNvPr>
          <p:cNvSpPr/>
          <p:nvPr/>
        </p:nvSpPr>
        <p:spPr>
          <a:xfrm>
            <a:off x="5804827" y="0"/>
            <a:ext cx="482031" cy="725714"/>
          </a:xfrm>
          <a:prstGeom prst="rect">
            <a:avLst/>
          </a:prstGeom>
          <a:solidFill>
            <a:srgbClr val="FF6825"/>
          </a:solidFill>
          <a:ln>
            <a:solidFill>
              <a:srgbClr val="FF68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854870-6D3C-49CA-8DF6-C744FD79A086}"/>
              </a:ext>
            </a:extLst>
          </p:cNvPr>
          <p:cNvSpPr/>
          <p:nvPr/>
        </p:nvSpPr>
        <p:spPr>
          <a:xfrm>
            <a:off x="4921250" y="-8517"/>
            <a:ext cx="636814" cy="94526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E44A8588-ECBB-446D-B089-C4FB1A5A4FF3}"/>
              </a:ext>
            </a:extLst>
          </p:cNvPr>
          <p:cNvCxnSpPr>
            <a:cxnSpLocks/>
          </p:cNvCxnSpPr>
          <p:nvPr/>
        </p:nvCxnSpPr>
        <p:spPr>
          <a:xfrm>
            <a:off x="4692650" y="0"/>
            <a:ext cx="0" cy="10826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ACCED7E9-E9B2-46E1-953B-DCB0F99EEFA6}"/>
              </a:ext>
            </a:extLst>
          </p:cNvPr>
          <p:cNvCxnSpPr>
            <a:cxnSpLocks/>
          </p:cNvCxnSpPr>
          <p:nvPr/>
        </p:nvCxnSpPr>
        <p:spPr>
          <a:xfrm>
            <a:off x="5226050" y="-8517"/>
            <a:ext cx="0" cy="10911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54AB05AC-2B97-4CC6-8131-15F013445B57}"/>
              </a:ext>
            </a:extLst>
          </p:cNvPr>
          <p:cNvCxnSpPr>
            <a:cxnSpLocks/>
          </p:cNvCxnSpPr>
          <p:nvPr/>
        </p:nvCxnSpPr>
        <p:spPr>
          <a:xfrm>
            <a:off x="4692650" y="1082675"/>
            <a:ext cx="533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age 19">
            <a:extLst>
              <a:ext uri="{FF2B5EF4-FFF2-40B4-BE49-F238E27FC236}">
                <a16:creationId xmlns:a16="http://schemas.microsoft.com/office/drawing/2014/main" id="{B6BCF243-6223-4D6D-A103-7A1A662B2B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1558" y="94767"/>
            <a:ext cx="1038195" cy="1072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11083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046437" y="457354"/>
            <a:ext cx="150304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2800" b="1" dirty="0">
                <a:latin typeface="Seaford" panose="00000500000000000000" pitchFamily="2" charset="0"/>
                <a:cs typeface="Noto Sans"/>
              </a:rPr>
              <a:t>Contacts</a:t>
            </a:r>
            <a:endParaRPr b="1" dirty="0">
              <a:latin typeface="Seaford" panose="00000500000000000000" pitchFamily="2" charset="0"/>
              <a:cs typeface="Noto Sans"/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1D84F50-0F77-429D-A8BD-0A8EF98D6E7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14</a:t>
            </a:fld>
            <a:endParaRPr lang="fr-FR"/>
          </a:p>
        </p:txBody>
      </p:sp>
      <p:pic>
        <p:nvPicPr>
          <p:cNvPr id="8" name="Image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B1338DE0-6098-4BE2-824B-288731143F1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0" y="7042122"/>
            <a:ext cx="7556500" cy="3641753"/>
          </a:xfrm>
          <a:prstGeom prst="rect">
            <a:avLst/>
          </a:prstGeom>
        </p:spPr>
      </p:pic>
      <p:sp>
        <p:nvSpPr>
          <p:cNvPr id="10" name="object 4">
            <a:extLst>
              <a:ext uri="{FF2B5EF4-FFF2-40B4-BE49-F238E27FC236}">
                <a16:creationId xmlns:a16="http://schemas.microsoft.com/office/drawing/2014/main" id="{FEFBCCCD-D4A2-4453-8BF9-33BCE9F7B6FF}"/>
              </a:ext>
            </a:extLst>
          </p:cNvPr>
          <p:cNvSpPr txBox="1"/>
          <p:nvPr/>
        </p:nvSpPr>
        <p:spPr>
          <a:xfrm>
            <a:off x="678735" y="1572232"/>
            <a:ext cx="6199029" cy="48587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just"/>
            <a:r>
              <a:rPr lang="fr-FR" sz="1400" dirty="0">
                <a:highlight>
                  <a:srgbClr val="FFFF00"/>
                </a:highlight>
                <a:latin typeface="Seaford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Contacts des compagnies </a:t>
            </a:r>
          </a:p>
          <a:p>
            <a:pPr algn="just"/>
            <a:endParaRPr lang="fr-FR" sz="1400" dirty="0">
              <a:latin typeface="Seaford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2400" b="1" spc="-35" dirty="0">
                <a:latin typeface="Seaford" panose="00000500000000000000" pitchFamily="2" charset="0"/>
                <a:cs typeface="Noto Sans"/>
              </a:rPr>
              <a:t>Trophée </a:t>
            </a:r>
            <a:r>
              <a:rPr lang="fr-FR" sz="2400" b="1" spc="-50" dirty="0">
                <a:latin typeface="Seaford" panose="00000500000000000000" pitchFamily="2" charset="0"/>
                <a:cs typeface="Noto Sans"/>
              </a:rPr>
              <a:t>d'Impro </a:t>
            </a:r>
            <a:r>
              <a:rPr lang="fr-FR" sz="2400" b="1" spc="-35" dirty="0">
                <a:latin typeface="Seaford" panose="00000500000000000000" pitchFamily="2" charset="0"/>
                <a:cs typeface="Noto Sans"/>
              </a:rPr>
              <a:t>Culture </a:t>
            </a:r>
            <a:r>
              <a:rPr lang="fr-FR" sz="2400" b="1" spc="-25" dirty="0">
                <a:latin typeface="Seaford" panose="00000500000000000000" pitchFamily="2" charset="0"/>
                <a:cs typeface="Noto Sans"/>
              </a:rPr>
              <a:t>&amp;</a:t>
            </a:r>
            <a:r>
              <a:rPr lang="fr-FR" sz="2400" b="1" spc="95" dirty="0">
                <a:latin typeface="Seaford" panose="00000500000000000000" pitchFamily="2" charset="0"/>
                <a:cs typeface="Noto Sans"/>
              </a:rPr>
              <a:t> </a:t>
            </a:r>
            <a:r>
              <a:rPr lang="fr-FR" sz="2400" b="1" spc="-35" dirty="0">
                <a:latin typeface="Seaford" panose="00000500000000000000" pitchFamily="2" charset="0"/>
                <a:cs typeface="Noto Sans"/>
              </a:rPr>
              <a:t>Diversité</a:t>
            </a:r>
            <a:endParaRPr lang="fr-FR" sz="1400" dirty="0">
              <a:latin typeface="Seaford" panose="00000500000000000000" pitchFamily="2" charset="0"/>
              <a:cs typeface="Noto San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fr-FR" sz="1600" spc="-35" dirty="0">
                <a:latin typeface="Seaford" panose="00000500000000000000" pitchFamily="2" charset="0"/>
                <a:cs typeface="Noto Sans"/>
              </a:rPr>
              <a:t>Anne</a:t>
            </a:r>
            <a:r>
              <a:rPr lang="fr-FR" sz="1600" spc="-5" dirty="0">
                <a:latin typeface="Seaford" panose="00000500000000000000" pitchFamily="2" charset="0"/>
                <a:cs typeface="Noto Sans"/>
              </a:rPr>
              <a:t> </a:t>
            </a:r>
            <a:r>
              <a:rPr lang="fr-FR" sz="1600" spc="-25" dirty="0">
                <a:latin typeface="Seaford" panose="00000500000000000000" pitchFamily="2" charset="0"/>
                <a:cs typeface="Noto Sans"/>
              </a:rPr>
              <a:t>Pizet</a:t>
            </a:r>
            <a:endParaRPr lang="fr-FR" sz="1600" dirty="0">
              <a:latin typeface="Seaford" panose="00000500000000000000" pitchFamily="2" charset="0"/>
              <a:cs typeface="Noto Sans"/>
            </a:endParaRPr>
          </a:p>
          <a:p>
            <a:pPr marL="12700" marR="5080">
              <a:lnSpc>
                <a:spcPct val="112599"/>
              </a:lnSpc>
            </a:pPr>
            <a:r>
              <a:rPr lang="fr-FR" sz="1600" spc="-35" dirty="0">
                <a:latin typeface="Seaford" panose="00000500000000000000" pitchFamily="2" charset="0"/>
                <a:cs typeface="Noto Sans"/>
              </a:rPr>
              <a:t>Déléguée </a:t>
            </a:r>
            <a:r>
              <a:rPr lang="fr-FR" sz="1600" spc="-25" dirty="0">
                <a:latin typeface="Seaford" panose="00000500000000000000" pitchFamily="2" charset="0"/>
                <a:cs typeface="Noto Sans"/>
              </a:rPr>
              <a:t>Générale en charge de la Cohésion Sociale de la Fondation</a:t>
            </a:r>
            <a:r>
              <a:rPr lang="fr-FR" sz="1600" spc="-40" dirty="0">
                <a:latin typeface="Seaford" panose="00000500000000000000" pitchFamily="2" charset="0"/>
                <a:cs typeface="Noto Sans"/>
              </a:rPr>
              <a:t> </a:t>
            </a:r>
            <a:r>
              <a:rPr lang="fr-FR" sz="1600" spc="-30" dirty="0">
                <a:latin typeface="Seaford" panose="00000500000000000000" pitchFamily="2" charset="0"/>
                <a:cs typeface="Noto Sans"/>
              </a:rPr>
              <a:t>Culture </a:t>
            </a:r>
            <a:r>
              <a:rPr lang="fr-FR" sz="1600" spc="-20" dirty="0">
                <a:latin typeface="Seaford" panose="00000500000000000000" pitchFamily="2" charset="0"/>
                <a:cs typeface="Noto Sans"/>
              </a:rPr>
              <a:t>&amp; </a:t>
            </a:r>
            <a:r>
              <a:rPr lang="fr-FR" sz="1600" spc="-30" dirty="0">
                <a:latin typeface="Seaford" panose="00000500000000000000" pitchFamily="2" charset="0"/>
                <a:cs typeface="Noto Sans"/>
              </a:rPr>
              <a:t>Diversité  </a:t>
            </a:r>
            <a:br>
              <a:rPr lang="fr-FR" sz="1600" spc="-30" dirty="0">
                <a:latin typeface="Seaford" panose="00000500000000000000" pitchFamily="2" charset="0"/>
                <a:cs typeface="Noto Sans"/>
              </a:rPr>
            </a:br>
            <a:r>
              <a:rPr lang="fr-FR" sz="1600" spc="-30" dirty="0">
                <a:latin typeface="Seaford" panose="00000500000000000000" pitchFamily="2" charset="0"/>
                <a:cs typeface="Noto Sans"/>
                <a:hlinkClick r:id="rId3"/>
              </a:rPr>
              <a:t>apizet@fmlcd.org</a:t>
            </a:r>
            <a:endParaRPr lang="fr-FR" sz="1600" spc="-30" dirty="0">
              <a:latin typeface="Seaford" panose="00000500000000000000" pitchFamily="2" charset="0"/>
              <a:cs typeface="Noto Sans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lang="fr-FR" sz="1600" spc="-5" dirty="0">
                <a:latin typeface="Seaford" panose="00000500000000000000" pitchFamily="2" charset="0"/>
                <a:cs typeface="Noto Sans"/>
              </a:rPr>
              <a:t>06 31 96 77 01 </a:t>
            </a:r>
            <a:r>
              <a:rPr lang="fr-FR" sz="1600" dirty="0">
                <a:latin typeface="Seaford" panose="00000500000000000000" pitchFamily="2" charset="0"/>
                <a:cs typeface="Noto Sans"/>
              </a:rPr>
              <a:t>– </a:t>
            </a:r>
            <a:r>
              <a:rPr lang="fr-FR" sz="1600" spc="-5" dirty="0">
                <a:latin typeface="Seaford" panose="00000500000000000000" pitchFamily="2" charset="0"/>
                <a:cs typeface="Noto Sans"/>
              </a:rPr>
              <a:t>01 47 53 61</a:t>
            </a:r>
            <a:r>
              <a:rPr lang="fr-FR" sz="1600" spc="30" dirty="0">
                <a:latin typeface="Seaford" panose="00000500000000000000" pitchFamily="2" charset="0"/>
                <a:cs typeface="Noto Sans"/>
              </a:rPr>
              <a:t> </a:t>
            </a:r>
            <a:r>
              <a:rPr lang="fr-FR" sz="1600" spc="-5" dirty="0">
                <a:latin typeface="Seaford" panose="00000500000000000000" pitchFamily="2" charset="0"/>
                <a:cs typeface="Noto Sans"/>
              </a:rPr>
              <a:t>91</a:t>
            </a:r>
            <a:endParaRPr lang="fr-FR" sz="1600" dirty="0">
              <a:latin typeface="Seaford" panose="00000500000000000000" pitchFamily="2" charset="0"/>
              <a:cs typeface="Noto Sans"/>
            </a:endParaRPr>
          </a:p>
          <a:p>
            <a:pPr>
              <a:lnSpc>
                <a:spcPct val="100000"/>
              </a:lnSpc>
            </a:pPr>
            <a:endParaRPr lang="fr-FR" sz="1600" dirty="0">
              <a:latin typeface="Seaford" panose="00000500000000000000" pitchFamily="2" charset="0"/>
              <a:cs typeface="Noto San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fr-FR" sz="1600" spc="-25" dirty="0">
                <a:latin typeface="Seaford" panose="00000500000000000000" pitchFamily="2" charset="0"/>
                <a:cs typeface="Noto Sans"/>
              </a:rPr>
              <a:t>Suzie</a:t>
            </a:r>
            <a:r>
              <a:rPr lang="fr-FR" sz="1600" spc="-5" dirty="0">
                <a:latin typeface="Seaford" panose="00000500000000000000" pitchFamily="2" charset="0"/>
                <a:cs typeface="Noto Sans"/>
              </a:rPr>
              <a:t> </a:t>
            </a:r>
            <a:r>
              <a:rPr lang="fr-FR" sz="1600" spc="-30" dirty="0">
                <a:latin typeface="Seaford" panose="00000500000000000000" pitchFamily="2" charset="0"/>
                <a:cs typeface="Noto Sans"/>
              </a:rPr>
              <a:t>HERAULT</a:t>
            </a:r>
            <a:endParaRPr lang="fr-FR" sz="1600" dirty="0">
              <a:latin typeface="Seaford" panose="00000500000000000000" pitchFamily="2" charset="0"/>
              <a:cs typeface="Noto Sans"/>
            </a:endParaRPr>
          </a:p>
          <a:p>
            <a:pPr marL="12700" marR="699135">
              <a:lnSpc>
                <a:spcPct val="112599"/>
              </a:lnSpc>
            </a:pPr>
            <a:r>
              <a:rPr lang="fr-FR" sz="1600" spc="-40" dirty="0">
                <a:latin typeface="Seaford" panose="00000500000000000000" pitchFamily="2" charset="0"/>
                <a:cs typeface="Noto Sans"/>
              </a:rPr>
              <a:t>Chargée </a:t>
            </a:r>
            <a:r>
              <a:rPr lang="fr-FR" sz="1600" spc="-25" dirty="0">
                <a:latin typeface="Seaford" panose="00000500000000000000" pitchFamily="2" charset="0"/>
                <a:cs typeface="Noto Sans"/>
              </a:rPr>
              <a:t>de </a:t>
            </a:r>
            <a:r>
              <a:rPr lang="fr-FR" sz="1600" spc="-30" dirty="0">
                <a:latin typeface="Seaford" panose="00000500000000000000" pitchFamily="2" charset="0"/>
                <a:cs typeface="Noto Sans"/>
              </a:rPr>
              <a:t>mission </a:t>
            </a:r>
            <a:r>
              <a:rPr lang="fr-FR" sz="1600" spc="-35" dirty="0">
                <a:latin typeface="Seaford" panose="00000500000000000000" pitchFamily="2" charset="0"/>
                <a:cs typeface="Noto Sans"/>
              </a:rPr>
              <a:t>au </a:t>
            </a:r>
            <a:r>
              <a:rPr lang="fr-FR" sz="1600" spc="-30" dirty="0">
                <a:latin typeface="Seaford" panose="00000500000000000000" pitchFamily="2" charset="0"/>
                <a:cs typeface="Noto Sans"/>
              </a:rPr>
              <a:t>Trophée </a:t>
            </a:r>
            <a:r>
              <a:rPr lang="fr-FR" sz="1600" spc="-40" dirty="0">
                <a:latin typeface="Seaford" panose="00000500000000000000" pitchFamily="2" charset="0"/>
                <a:cs typeface="Noto Sans"/>
              </a:rPr>
              <a:t>d’Impro </a:t>
            </a:r>
            <a:r>
              <a:rPr lang="fr-FR" sz="1600" spc="-30" dirty="0">
                <a:latin typeface="Seaford" panose="00000500000000000000" pitchFamily="2" charset="0"/>
                <a:cs typeface="Noto Sans"/>
              </a:rPr>
              <a:t>Culture </a:t>
            </a:r>
            <a:r>
              <a:rPr lang="fr-FR" sz="1600" spc="-20" dirty="0">
                <a:latin typeface="Seaford" panose="00000500000000000000" pitchFamily="2" charset="0"/>
                <a:cs typeface="Noto Sans"/>
              </a:rPr>
              <a:t>&amp; </a:t>
            </a:r>
            <a:r>
              <a:rPr lang="fr-FR" sz="1600" spc="-30" dirty="0">
                <a:latin typeface="Seaford" panose="00000500000000000000" pitchFamily="2" charset="0"/>
                <a:cs typeface="Noto Sans"/>
              </a:rPr>
              <a:t>Diversité  </a:t>
            </a:r>
            <a:br>
              <a:rPr lang="fr-FR" sz="1600" spc="-30" dirty="0">
                <a:latin typeface="Seaford" panose="00000500000000000000" pitchFamily="2" charset="0"/>
                <a:cs typeface="Noto Sans"/>
              </a:rPr>
            </a:br>
            <a:r>
              <a:rPr lang="fr-FR" sz="1600" spc="-30" dirty="0">
                <a:latin typeface="Seaford" panose="00000500000000000000" pitchFamily="2" charset="0"/>
                <a:cs typeface="Noto Sans"/>
                <a:hlinkClick r:id="rId4"/>
              </a:rPr>
              <a:t>sherault@assotrophee.org</a:t>
            </a:r>
            <a:endParaRPr lang="fr-FR" sz="1600" dirty="0">
              <a:latin typeface="Seaford" panose="00000500000000000000" pitchFamily="2" charset="0"/>
              <a:cs typeface="Noto Sans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lang="fr-FR" sz="1600" spc="-5" dirty="0">
                <a:latin typeface="Seaford" panose="00000500000000000000" pitchFamily="2" charset="0"/>
                <a:cs typeface="Noto Sans"/>
              </a:rPr>
              <a:t>01 47 53 61</a:t>
            </a:r>
            <a:r>
              <a:rPr lang="fr-FR" sz="1600" spc="10" dirty="0">
                <a:latin typeface="Seaford" panose="00000500000000000000" pitchFamily="2" charset="0"/>
                <a:cs typeface="Noto Sans"/>
              </a:rPr>
              <a:t> </a:t>
            </a:r>
            <a:r>
              <a:rPr lang="fr-FR" sz="1600" spc="-5" dirty="0">
                <a:latin typeface="Seaford" panose="00000500000000000000" pitchFamily="2" charset="0"/>
                <a:cs typeface="Noto Sans"/>
              </a:rPr>
              <a:t>78</a:t>
            </a: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endParaRPr lang="fr-FR" sz="1600" spc="-5" dirty="0">
              <a:latin typeface="Seaford" panose="00000500000000000000" pitchFamily="2" charset="0"/>
              <a:cs typeface="Noto Sans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lang="fr-FR" sz="1600" spc="-5" dirty="0">
                <a:latin typeface="Seaford" panose="00000500000000000000" pitchFamily="2" charset="0"/>
                <a:cs typeface="Noto Sans"/>
              </a:rPr>
              <a:t>Valentine de Rochebouet </a:t>
            </a: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lang="fr-FR" sz="1600" spc="-5" dirty="0">
                <a:latin typeface="Seaford" panose="00000500000000000000" pitchFamily="2" charset="0"/>
                <a:cs typeface="Noto Sans"/>
              </a:rPr>
              <a:t>Chargée de mission Cohésion sociale </a:t>
            </a: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lang="fr-FR" sz="1600" spc="-5" dirty="0">
                <a:latin typeface="Seaford" panose="00000500000000000000" pitchFamily="2" charset="0"/>
                <a:cs typeface="Noto Sans"/>
                <a:hlinkClick r:id="rId5"/>
              </a:rPr>
              <a:t>vrochebouet@fmlcd.org</a:t>
            </a:r>
            <a:r>
              <a:rPr lang="fr-FR" sz="1600" spc="-5" dirty="0">
                <a:latin typeface="Seaford" panose="00000500000000000000" pitchFamily="2" charset="0"/>
                <a:cs typeface="Noto Sans"/>
              </a:rPr>
              <a:t> </a:t>
            </a: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lang="fr-FR" sz="1600" spc="-5" dirty="0">
                <a:latin typeface="Seaford" panose="00000500000000000000" pitchFamily="2" charset="0"/>
                <a:cs typeface="Noto Sans"/>
              </a:rPr>
              <a:t>01 57 53 61 59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43537FA-6AF0-4F44-9CB6-98AFE6268993}"/>
              </a:ext>
            </a:extLst>
          </p:cNvPr>
          <p:cNvSpPr/>
          <p:nvPr/>
        </p:nvSpPr>
        <p:spPr>
          <a:xfrm>
            <a:off x="349250" y="1235075"/>
            <a:ext cx="6835457" cy="533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9345812-03EE-4B58-8289-7DFFC807C57F}"/>
              </a:ext>
            </a:extLst>
          </p:cNvPr>
          <p:cNvSpPr/>
          <p:nvPr/>
        </p:nvSpPr>
        <p:spPr>
          <a:xfrm>
            <a:off x="501650" y="1387475"/>
            <a:ext cx="6835457" cy="5334000"/>
          </a:xfrm>
          <a:prstGeom prst="rect">
            <a:avLst/>
          </a:prstGeom>
          <a:noFill/>
          <a:ln w="63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FCD740-F0D9-478B-87D9-52E86E751246}"/>
              </a:ext>
            </a:extLst>
          </p:cNvPr>
          <p:cNvSpPr/>
          <p:nvPr/>
        </p:nvSpPr>
        <p:spPr>
          <a:xfrm>
            <a:off x="5683250" y="15875"/>
            <a:ext cx="733636" cy="85407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2B98FF1-86A3-4B8A-A3EC-EB5033436C15}"/>
              </a:ext>
            </a:extLst>
          </p:cNvPr>
          <p:cNvSpPr/>
          <p:nvPr/>
        </p:nvSpPr>
        <p:spPr>
          <a:xfrm>
            <a:off x="6636748" y="15875"/>
            <a:ext cx="482031" cy="725714"/>
          </a:xfrm>
          <a:prstGeom prst="rect">
            <a:avLst/>
          </a:prstGeom>
          <a:solidFill>
            <a:srgbClr val="FF6825"/>
          </a:solidFill>
          <a:ln>
            <a:solidFill>
              <a:srgbClr val="FF68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C518CCD0-8DBA-460F-A6B5-D57EB0669EBB}"/>
              </a:ext>
            </a:extLst>
          </p:cNvPr>
          <p:cNvCxnSpPr>
            <a:cxnSpLocks/>
          </p:cNvCxnSpPr>
          <p:nvPr/>
        </p:nvCxnSpPr>
        <p:spPr>
          <a:xfrm>
            <a:off x="5445252" y="0"/>
            <a:ext cx="0" cy="1006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B8C51198-561E-4EB7-B2ED-B0E1B8FF0EE3}"/>
              </a:ext>
            </a:extLst>
          </p:cNvPr>
          <p:cNvCxnSpPr>
            <a:cxnSpLocks/>
          </p:cNvCxnSpPr>
          <p:nvPr/>
        </p:nvCxnSpPr>
        <p:spPr>
          <a:xfrm>
            <a:off x="6289071" y="-7621"/>
            <a:ext cx="0" cy="10140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2BF5F31F-DCB2-42B6-85D8-5ED9AB781B46}"/>
              </a:ext>
            </a:extLst>
          </p:cNvPr>
          <p:cNvCxnSpPr>
            <a:cxnSpLocks/>
          </p:cNvCxnSpPr>
          <p:nvPr/>
        </p:nvCxnSpPr>
        <p:spPr>
          <a:xfrm>
            <a:off x="5445252" y="1000337"/>
            <a:ext cx="8438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58361518-3ECD-4BCE-81F1-95947609CE71}"/>
              </a:ext>
            </a:extLst>
          </p:cNvPr>
          <p:cNvSpPr txBox="1"/>
          <p:nvPr/>
        </p:nvSpPr>
        <p:spPr>
          <a:xfrm>
            <a:off x="501649" y="2201162"/>
            <a:ext cx="3947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Seaford" panose="00000500000000000000" pitchFamily="2" charset="0"/>
              </a:rPr>
              <a:t>SOMMAIRE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3EBC789-0FC9-4BE7-94D4-3172A407A426}"/>
              </a:ext>
            </a:extLst>
          </p:cNvPr>
          <p:cNvSpPr txBox="1"/>
          <p:nvPr/>
        </p:nvSpPr>
        <p:spPr>
          <a:xfrm>
            <a:off x="501649" y="2820302"/>
            <a:ext cx="7161807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Seaford" panose="00000500000000000000" pitchFamily="2" charset="0"/>
              </a:rPr>
              <a:t>Finale Régionale </a:t>
            </a:r>
            <a:r>
              <a:rPr lang="fr-FR" sz="1400" b="1" dirty="0">
                <a:highlight>
                  <a:srgbClr val="FFFF00"/>
                </a:highlight>
                <a:latin typeface="Seaford" panose="00000500000000000000" pitchFamily="2" charset="0"/>
              </a:rPr>
              <a:t>Nom de la région</a:t>
            </a:r>
            <a:r>
              <a:rPr lang="fr-FR" sz="1400" b="1" dirty="0">
                <a:latin typeface="Seaford" panose="00000500000000000000" pitchFamily="2" charset="0"/>
              </a:rPr>
              <a:t> du Trophée d’Impro Culture &amp; Diversité       	3</a:t>
            </a:r>
          </a:p>
          <a:p>
            <a:endParaRPr lang="fr-FR" sz="1400" b="1" dirty="0">
              <a:latin typeface="Seaford" panose="00000500000000000000" pitchFamily="2" charset="0"/>
            </a:endParaRPr>
          </a:p>
          <a:p>
            <a:r>
              <a:rPr lang="fr-FR" sz="1400" b="1" dirty="0">
                <a:latin typeface="Seaford" panose="00000500000000000000" pitchFamily="2" charset="0"/>
              </a:rPr>
              <a:t>Le Trophée d’Impro Culture &amp; Diversité				4</a:t>
            </a:r>
          </a:p>
          <a:p>
            <a:endParaRPr lang="fr-FR" sz="1400" b="1" dirty="0">
              <a:latin typeface="Seaford" panose="00000500000000000000" pitchFamily="2" charset="0"/>
            </a:endParaRPr>
          </a:p>
          <a:p>
            <a:r>
              <a:rPr lang="fr-FR" sz="1400" b="1" dirty="0">
                <a:latin typeface="Seaford" panose="00000500000000000000" pitchFamily="2" charset="0"/>
              </a:rPr>
              <a:t>Le projet en chiffres						5</a:t>
            </a:r>
          </a:p>
          <a:p>
            <a:endParaRPr lang="fr-FR" sz="1400" b="1" dirty="0">
              <a:latin typeface="Seaford" panose="00000500000000000000" pitchFamily="2" charset="0"/>
            </a:endParaRPr>
          </a:p>
          <a:p>
            <a:r>
              <a:rPr lang="fr-FR" sz="1400" b="1" dirty="0">
                <a:latin typeface="Seaford" panose="00000500000000000000" pitchFamily="2" charset="0"/>
              </a:rPr>
              <a:t>L’improvisation théâtrale et ses bienfaits				6</a:t>
            </a:r>
          </a:p>
          <a:p>
            <a:endParaRPr lang="fr-FR" sz="1400" b="1" dirty="0">
              <a:latin typeface="Seaford" panose="00000500000000000000" pitchFamily="2" charset="0"/>
            </a:endParaRPr>
          </a:p>
          <a:p>
            <a:r>
              <a:rPr lang="fr-FR" sz="1400" b="1" dirty="0">
                <a:latin typeface="Seaford" panose="00000500000000000000" pitchFamily="2" charset="0"/>
              </a:rPr>
              <a:t>Les partenaires du projet					8</a:t>
            </a:r>
          </a:p>
          <a:p>
            <a:endParaRPr lang="fr-FR" sz="1400" b="1" dirty="0">
              <a:latin typeface="Seaford" panose="00000500000000000000" pitchFamily="2" charset="0"/>
            </a:endParaRPr>
          </a:p>
          <a:p>
            <a:r>
              <a:rPr lang="fr-FR" sz="1400" b="1" dirty="0">
                <a:latin typeface="Seaford" panose="00000500000000000000" pitchFamily="2" charset="0"/>
              </a:rPr>
              <a:t>L’édition 2023 de la Finale Régionale                                                                     	12</a:t>
            </a:r>
          </a:p>
          <a:p>
            <a:endParaRPr lang="fr-FR" sz="1400" b="1" dirty="0">
              <a:latin typeface="Seaford" panose="00000500000000000000" pitchFamily="2" charset="0"/>
            </a:endParaRPr>
          </a:p>
          <a:p>
            <a:r>
              <a:rPr lang="fr-FR" sz="1400" b="1" dirty="0">
                <a:latin typeface="Seaford" panose="00000500000000000000" pitchFamily="2" charset="0"/>
              </a:rPr>
              <a:t>Contacts	</a:t>
            </a:r>
            <a:r>
              <a:rPr lang="fr-FR" sz="1200" b="1" dirty="0">
                <a:latin typeface="Seaford" panose="00000500000000000000" pitchFamily="2" charset="0"/>
              </a:rPr>
              <a:t>						</a:t>
            </a:r>
            <a:r>
              <a:rPr lang="fr-FR" sz="1400" b="1" dirty="0">
                <a:latin typeface="Seaford" panose="00000500000000000000" pitchFamily="2" charset="0"/>
              </a:rPr>
              <a:t>13</a:t>
            </a: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352B5C10-BDEB-4A8F-B79F-14FF0E8448D3}"/>
              </a:ext>
            </a:extLst>
          </p:cNvPr>
          <p:cNvSpPr/>
          <p:nvPr/>
        </p:nvSpPr>
        <p:spPr>
          <a:xfrm>
            <a:off x="-6350" y="6018044"/>
            <a:ext cx="7562850" cy="3628081"/>
          </a:xfrm>
          <a:prstGeom prst="rect">
            <a:avLst/>
          </a:prstGeom>
          <a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981BB3C6-09AD-41FF-B043-4A3FCCA94C6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5445252" y="9950768"/>
            <a:ext cx="1739455" cy="276999"/>
          </a:xfrm>
        </p:spPr>
        <p:txBody>
          <a:bodyPr/>
          <a:lstStyle/>
          <a:p>
            <a:fld id="{B6F15528-21DE-4FAA-801E-634DDDAF4B2B}" type="slidenum">
              <a:rPr lang="fr-FR" b="1" smtClean="0">
                <a:solidFill>
                  <a:srgbClr val="FF6825"/>
                </a:solidFill>
              </a:rPr>
              <a:t>2</a:t>
            </a:fld>
            <a:endParaRPr lang="fr-FR" b="1" dirty="0">
              <a:solidFill>
                <a:srgbClr val="FF6825"/>
              </a:solidFill>
            </a:endParaRPr>
          </a:p>
        </p:txBody>
      </p:sp>
      <p:sp>
        <p:nvSpPr>
          <p:cNvPr id="4" name="Signe Moins 3">
            <a:extLst>
              <a:ext uri="{FF2B5EF4-FFF2-40B4-BE49-F238E27FC236}">
                <a16:creationId xmlns:a16="http://schemas.microsoft.com/office/drawing/2014/main" id="{D1E0FD51-9DCF-41FD-96D5-ACE9D3DBE1A5}"/>
              </a:ext>
            </a:extLst>
          </p:cNvPr>
          <p:cNvSpPr/>
          <p:nvPr/>
        </p:nvSpPr>
        <p:spPr>
          <a:xfrm>
            <a:off x="349250" y="2418349"/>
            <a:ext cx="1905000" cy="369332"/>
          </a:xfrm>
          <a:prstGeom prst="mathMinus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934254-9E43-4A2A-B5F3-90B4BE67CE35}"/>
              </a:ext>
            </a:extLst>
          </p:cNvPr>
          <p:cNvSpPr/>
          <p:nvPr/>
        </p:nvSpPr>
        <p:spPr>
          <a:xfrm>
            <a:off x="6025390" y="-27617"/>
            <a:ext cx="944313" cy="211332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8B3381-521A-4641-9D55-E45E18598D07}"/>
              </a:ext>
            </a:extLst>
          </p:cNvPr>
          <p:cNvSpPr/>
          <p:nvPr/>
        </p:nvSpPr>
        <p:spPr>
          <a:xfrm>
            <a:off x="4921250" y="268954"/>
            <a:ext cx="771398" cy="1240833"/>
          </a:xfrm>
          <a:prstGeom prst="rect">
            <a:avLst/>
          </a:prstGeom>
          <a:solidFill>
            <a:srgbClr val="FF6825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41ED3F-6889-47F7-A538-A9880BD6A548}"/>
              </a:ext>
            </a:extLst>
          </p:cNvPr>
          <p:cNvSpPr/>
          <p:nvPr/>
        </p:nvSpPr>
        <p:spPr>
          <a:xfrm>
            <a:off x="3787775" y="-27617"/>
            <a:ext cx="771398" cy="126178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03F3FC0-2DB6-47B8-B393-97801DB9FE6E}"/>
              </a:ext>
            </a:extLst>
          </p:cNvPr>
          <p:cNvSpPr/>
          <p:nvPr/>
        </p:nvSpPr>
        <p:spPr>
          <a:xfrm>
            <a:off x="2854285" y="0"/>
            <a:ext cx="771398" cy="2324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2902AB13-B540-4988-8456-5F235C6382CF}"/>
              </a:ext>
            </a:extLst>
          </p:cNvPr>
          <p:cNvCxnSpPr>
            <a:cxnSpLocks/>
          </p:cNvCxnSpPr>
          <p:nvPr/>
        </p:nvCxnSpPr>
        <p:spPr>
          <a:xfrm>
            <a:off x="6216650" y="-47134"/>
            <a:ext cx="0" cy="227280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2A58C3F9-8888-4B4C-9B1A-FD094B62817F}"/>
              </a:ext>
            </a:extLst>
          </p:cNvPr>
          <p:cNvCxnSpPr>
            <a:cxnSpLocks/>
          </p:cNvCxnSpPr>
          <p:nvPr/>
        </p:nvCxnSpPr>
        <p:spPr>
          <a:xfrm flipH="1">
            <a:off x="6216650" y="2225675"/>
            <a:ext cx="93531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0ED00D33-A7BA-40BB-ACF9-8B55542785DC}"/>
              </a:ext>
            </a:extLst>
          </p:cNvPr>
          <p:cNvCxnSpPr>
            <a:cxnSpLocks/>
          </p:cNvCxnSpPr>
          <p:nvPr/>
        </p:nvCxnSpPr>
        <p:spPr>
          <a:xfrm>
            <a:off x="7151964" y="-27617"/>
            <a:ext cx="993" cy="226392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0" name="Image 29">
            <a:extLst>
              <a:ext uri="{FF2B5EF4-FFF2-40B4-BE49-F238E27FC236}">
                <a16:creationId xmlns:a16="http://schemas.microsoft.com/office/drawing/2014/main" id="{B8516CFE-EDDF-4178-AB7E-DB4BE2ACDB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1728" y="9312275"/>
            <a:ext cx="1344606" cy="138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796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BC89C82-6822-4FB5-8D54-A634AD93D8B7}"/>
              </a:ext>
            </a:extLst>
          </p:cNvPr>
          <p:cNvSpPr/>
          <p:nvPr/>
        </p:nvSpPr>
        <p:spPr>
          <a:xfrm>
            <a:off x="336153" y="3535807"/>
            <a:ext cx="6884194" cy="4425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1400" dirty="0">
                <a:highlight>
                  <a:srgbClr val="FFFF00"/>
                </a:highlight>
                <a:latin typeface="Maison Neue Book" panose="020B0504040000000000" pitchFamily="34" charset="0"/>
                <a:ea typeface="Calibri" panose="020F0502020204030204" pitchFamily="34" charset="0"/>
                <a:cs typeface="Quire Sans" panose="020B0502040204020203" pitchFamily="34" charset="0"/>
              </a:rPr>
              <a:t>N</a:t>
            </a:r>
            <a:r>
              <a:rPr lang="fr-FR" sz="1400" dirty="0">
                <a:highlight>
                  <a:srgbClr val="FFFF00"/>
                </a:highlight>
                <a:latin typeface="Seaford" panose="00000500000000000000" pitchFamily="2" charset="0"/>
                <a:ea typeface="Calibri" panose="020F0502020204030204" pitchFamily="34" charset="0"/>
                <a:cs typeface="Quire Sans" panose="020B0502040204020203" pitchFamily="34" charset="0"/>
              </a:rPr>
              <a:t>om de la salle de spectacle </a:t>
            </a:r>
            <a:r>
              <a:rPr lang="fr-FR" sz="1400" dirty="0">
                <a:latin typeface="Seaford" panose="00000500000000000000" pitchFamily="2" charset="0"/>
                <a:ea typeface="Calibri" panose="020F0502020204030204" pitchFamily="34" charset="0"/>
                <a:cs typeface="Quire Sans" panose="020B0502040204020203" pitchFamily="34" charset="0"/>
              </a:rPr>
              <a:t>ouvre ses portes aux improvisateurs en herbe le temps d’un spectacle. </a:t>
            </a: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1400" dirty="0">
                <a:highlight>
                  <a:srgbClr val="FFFF00"/>
                </a:highlight>
                <a:latin typeface="Seaford" panose="00000500000000000000" pitchFamily="2" charset="0"/>
                <a:ea typeface="Calibri" panose="020F0502020204030204" pitchFamily="34" charset="0"/>
                <a:cs typeface="Quire Sans" panose="020B0502040204020203" pitchFamily="34" charset="0"/>
              </a:rPr>
              <a:t>X</a:t>
            </a:r>
            <a:r>
              <a:rPr lang="fr-FR" sz="1400" dirty="0">
                <a:latin typeface="Seaford" panose="00000500000000000000" pitchFamily="2" charset="0"/>
                <a:ea typeface="Calibri" panose="020F0502020204030204" pitchFamily="34" charset="0"/>
                <a:cs typeface="Quire Sans" panose="020B0502040204020203" pitchFamily="34" charset="0"/>
              </a:rPr>
              <a:t> équipes mixtes de 6 collégiens et collégiennes tenteront de remporter le titre de Champion Régional du Trophée d’Impro Culture &amp; Diversité </a:t>
            </a:r>
            <a:r>
              <a:rPr lang="fr-FR" sz="1400" dirty="0">
                <a:highlight>
                  <a:srgbClr val="FFFF00"/>
                </a:highlight>
                <a:latin typeface="Seaford" panose="00000500000000000000" pitchFamily="2" charset="0"/>
                <a:ea typeface="Calibri" panose="020F0502020204030204" pitchFamily="34" charset="0"/>
                <a:cs typeface="Quire Sans" panose="020B0502040204020203" pitchFamily="34" charset="0"/>
              </a:rPr>
              <a:t>Nom de la région.</a:t>
            </a:r>
          </a:p>
          <a:p>
            <a:pPr marL="628650" lvl="1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1400" dirty="0">
                <a:highlight>
                  <a:srgbClr val="FFFF00"/>
                </a:highlight>
                <a:latin typeface="Seaford" panose="00000500000000000000" pitchFamily="2" charset="0"/>
                <a:cs typeface="Quire Sans" panose="020B0502040204020203" pitchFamily="34" charset="0"/>
              </a:rPr>
              <a:t>Pour le département … : Nom des collèges+ nom des villes + nom de la compagnie intervenante 1</a:t>
            </a:r>
          </a:p>
          <a:p>
            <a:pPr marL="628650" lvl="1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fr-FR" sz="1400" dirty="0">
                <a:highlight>
                  <a:srgbClr val="FFFF00"/>
                </a:highlight>
                <a:latin typeface="Seaford" panose="00000500000000000000" pitchFamily="2" charset="0"/>
                <a:cs typeface="Quire Sans" panose="020B0502040204020203" pitchFamily="34" charset="0"/>
              </a:rPr>
              <a:t>Pour le département … :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Seaford" panose="00000500000000000000" pitchFamily="2" charset="0"/>
                <a:cs typeface="Quire Sans" panose="020B0502040204020203" pitchFamily="34" charset="0"/>
              </a:rPr>
              <a:t>Nom des collèges+ nom des villes + nom de la compagnie intervenante 2</a:t>
            </a:r>
          </a:p>
          <a:p>
            <a:pPr marL="628650" lvl="1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fr-FR" sz="1400" dirty="0">
                <a:highlight>
                  <a:srgbClr val="FFFF00"/>
                </a:highlight>
                <a:latin typeface="Seaford" panose="00000500000000000000" pitchFamily="2" charset="0"/>
                <a:cs typeface="Quire Sans" panose="020B0502040204020203" pitchFamily="34" charset="0"/>
              </a:rPr>
              <a:t>Pour le département … :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Seaford" panose="00000500000000000000" pitchFamily="2" charset="0"/>
                <a:cs typeface="Quire Sans" panose="020B0502040204020203" pitchFamily="34" charset="0"/>
              </a:rPr>
              <a:t>Nom des collèges+ nom des villes + nom de la compagnie intervenante 3</a:t>
            </a:r>
          </a:p>
          <a:p>
            <a:pPr marL="628650" lvl="1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fr-FR" sz="1400" dirty="0">
                <a:solidFill>
                  <a:prstClr val="black"/>
                </a:solidFill>
                <a:highlight>
                  <a:srgbClr val="FFFF00"/>
                </a:highlight>
                <a:latin typeface="Seaford" panose="00000500000000000000" pitchFamily="2" charset="0"/>
                <a:cs typeface="Quire Sans" panose="020B0502040204020203" pitchFamily="34" charset="0"/>
              </a:rPr>
              <a:t>……</a:t>
            </a:r>
            <a:endParaRPr lang="fr-FR" sz="1400" dirty="0">
              <a:latin typeface="Seaford" panose="00000500000000000000" pitchFamily="2" charset="0"/>
              <a:cs typeface="Quire Sans" panose="020B0502040204020203" pitchFamily="34" charset="0"/>
            </a:endParaRP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1400" dirty="0">
                <a:latin typeface="Seaford" panose="00000500000000000000" pitchFamily="2" charset="0"/>
                <a:cs typeface="Quire Sans" panose="020B0502040204020203" pitchFamily="34" charset="0"/>
              </a:rPr>
              <a:t>Organisée par la compagnie </a:t>
            </a:r>
            <a:r>
              <a:rPr lang="fr-FR" sz="1400" dirty="0">
                <a:highlight>
                  <a:srgbClr val="FFFF00"/>
                </a:highlight>
                <a:latin typeface="Seaford" panose="00000500000000000000" pitchFamily="2" charset="0"/>
                <a:cs typeface="Quire Sans" panose="020B0502040204020203" pitchFamily="34" charset="0"/>
              </a:rPr>
              <a:t>XXXXX</a:t>
            </a: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fr-FR" sz="1400" dirty="0">
              <a:highlight>
                <a:srgbClr val="FFFF00"/>
              </a:highlight>
              <a:latin typeface="Seaford" panose="00000500000000000000" pitchFamily="2" charset="0"/>
              <a:cs typeface="Quire Sans" panose="020B0502040204020203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400" dirty="0">
                <a:highlight>
                  <a:srgbClr val="FFFF00"/>
                </a:highlight>
                <a:latin typeface="Seaford" panose="00000500000000000000" pitchFamily="2" charset="0"/>
                <a:cs typeface="Quire Sans" panose="020B0502040204020203" pitchFamily="34" charset="0"/>
              </a:rPr>
              <a:t>Planning de la journée ou des deux jours</a:t>
            </a:r>
            <a:endParaRPr lang="fr-FR" sz="1400" dirty="0">
              <a:latin typeface="Seaford" panose="00000500000000000000" pitchFamily="2" charset="0"/>
              <a:cs typeface="Quire Sans" panose="020B0502040204020203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1200" dirty="0">
              <a:highlight>
                <a:srgbClr val="FFFF00"/>
              </a:highlight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F9705E2D-2970-413D-90CA-B29C77C1407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5445252" y="9950768"/>
            <a:ext cx="1739455" cy="276999"/>
          </a:xfrm>
        </p:spPr>
        <p:txBody>
          <a:bodyPr/>
          <a:lstStyle/>
          <a:p>
            <a:fld id="{B6F15528-21DE-4FAA-801E-634DDDAF4B2B}" type="slidenum">
              <a:rPr lang="fr-FR" b="1" smtClean="0">
                <a:solidFill>
                  <a:srgbClr val="FF6825"/>
                </a:solidFill>
              </a:rPr>
              <a:t>3</a:t>
            </a:fld>
            <a:endParaRPr lang="fr-FR" b="1" dirty="0">
              <a:solidFill>
                <a:srgbClr val="FF6825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B22C5E-8FAA-4DE9-8A99-5EAEA87F6888}"/>
              </a:ext>
            </a:extLst>
          </p:cNvPr>
          <p:cNvSpPr/>
          <p:nvPr/>
        </p:nvSpPr>
        <p:spPr>
          <a:xfrm>
            <a:off x="4006850" y="0"/>
            <a:ext cx="914400" cy="135117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10C1211-8497-4F49-85E1-7957367BF7A3}"/>
              </a:ext>
            </a:extLst>
          </p:cNvPr>
          <p:cNvSpPr/>
          <p:nvPr/>
        </p:nvSpPr>
        <p:spPr>
          <a:xfrm>
            <a:off x="5226050" y="0"/>
            <a:ext cx="838200" cy="665376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A40974-8AE1-4891-A0D5-629159909543}"/>
              </a:ext>
            </a:extLst>
          </p:cNvPr>
          <p:cNvSpPr/>
          <p:nvPr/>
        </p:nvSpPr>
        <p:spPr>
          <a:xfrm>
            <a:off x="6673849" y="0"/>
            <a:ext cx="676551" cy="21494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CBBA29E4-E3D8-467E-86A1-4037BF369EFE}"/>
              </a:ext>
            </a:extLst>
          </p:cNvPr>
          <p:cNvCxnSpPr/>
          <p:nvPr/>
        </p:nvCxnSpPr>
        <p:spPr>
          <a:xfrm>
            <a:off x="4159250" y="0"/>
            <a:ext cx="0" cy="14636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4A49EC15-51E5-4182-ABD2-F3A64C1A93BE}"/>
              </a:ext>
            </a:extLst>
          </p:cNvPr>
          <p:cNvCxnSpPr/>
          <p:nvPr/>
        </p:nvCxnSpPr>
        <p:spPr>
          <a:xfrm>
            <a:off x="5073650" y="0"/>
            <a:ext cx="0" cy="14636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74540686-91D1-4B13-B990-C5E571D287BD}"/>
              </a:ext>
            </a:extLst>
          </p:cNvPr>
          <p:cNvCxnSpPr>
            <a:cxnSpLocks/>
          </p:cNvCxnSpPr>
          <p:nvPr/>
        </p:nvCxnSpPr>
        <p:spPr>
          <a:xfrm>
            <a:off x="6826250" y="0"/>
            <a:ext cx="0" cy="20732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A115E938-B54F-4C9C-AEBF-D3124622A65E}"/>
              </a:ext>
            </a:extLst>
          </p:cNvPr>
          <p:cNvCxnSpPr>
            <a:cxnSpLocks/>
          </p:cNvCxnSpPr>
          <p:nvPr/>
        </p:nvCxnSpPr>
        <p:spPr>
          <a:xfrm>
            <a:off x="7435850" y="0"/>
            <a:ext cx="0" cy="20732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204E0DE3-1A2B-4410-BFCA-6FDD5BFD96F5}"/>
              </a:ext>
            </a:extLst>
          </p:cNvPr>
          <p:cNvCxnSpPr>
            <a:cxnSpLocks/>
          </p:cNvCxnSpPr>
          <p:nvPr/>
        </p:nvCxnSpPr>
        <p:spPr>
          <a:xfrm>
            <a:off x="4159249" y="1460952"/>
            <a:ext cx="91440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97899080-F663-4BF6-8467-1AFFEA5EF371}"/>
              </a:ext>
            </a:extLst>
          </p:cNvPr>
          <p:cNvCxnSpPr>
            <a:cxnSpLocks/>
          </p:cNvCxnSpPr>
          <p:nvPr/>
        </p:nvCxnSpPr>
        <p:spPr>
          <a:xfrm>
            <a:off x="6826250" y="2066549"/>
            <a:ext cx="609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Ellipse 31">
            <a:extLst>
              <a:ext uri="{FF2B5EF4-FFF2-40B4-BE49-F238E27FC236}">
                <a16:creationId xmlns:a16="http://schemas.microsoft.com/office/drawing/2014/main" id="{136967A5-B5D5-4260-B20C-DE94FE64C591}"/>
              </a:ext>
            </a:extLst>
          </p:cNvPr>
          <p:cNvSpPr/>
          <p:nvPr/>
        </p:nvSpPr>
        <p:spPr>
          <a:xfrm>
            <a:off x="-98546" y="9457055"/>
            <a:ext cx="4006850" cy="20574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0AA75040-C4CE-4382-9AE0-9A0CC5A1FBCB}"/>
              </a:ext>
            </a:extLst>
          </p:cNvPr>
          <p:cNvSpPr txBox="1"/>
          <p:nvPr/>
        </p:nvSpPr>
        <p:spPr>
          <a:xfrm>
            <a:off x="559457" y="2354543"/>
            <a:ext cx="66608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Seaford" panose="00000500000000000000" pitchFamily="2" charset="0"/>
              </a:rPr>
              <a:t>Date </a:t>
            </a:r>
            <a:r>
              <a:rPr lang="fr-FR" sz="2400" b="1" dirty="0">
                <a:highlight>
                  <a:srgbClr val="FFFF00"/>
                </a:highlight>
                <a:latin typeface="Seaford" panose="00000500000000000000" pitchFamily="2" charset="0"/>
              </a:rPr>
              <a:t>2023</a:t>
            </a:r>
            <a:r>
              <a:rPr lang="fr-FR" sz="2400" b="1" dirty="0">
                <a:latin typeface="Seaford" panose="00000500000000000000" pitchFamily="2" charset="0"/>
              </a:rPr>
              <a:t> Finale Régionale </a:t>
            </a:r>
            <a:r>
              <a:rPr lang="fr-FR" sz="2400" b="1" dirty="0">
                <a:highlight>
                  <a:srgbClr val="FFFF00"/>
                </a:highlight>
                <a:latin typeface="Seaford" panose="00000500000000000000" pitchFamily="2" charset="0"/>
              </a:rPr>
              <a:t>Nom de la Région </a:t>
            </a:r>
          </a:p>
          <a:p>
            <a:r>
              <a:rPr lang="fr-FR" sz="2400" b="1" dirty="0">
                <a:latin typeface="Seaford" panose="00000500000000000000" pitchFamily="2" charset="0"/>
              </a:rPr>
              <a:t>Du Trophée d’Impro Culture &amp; Diversité</a:t>
            </a:r>
          </a:p>
        </p:txBody>
      </p:sp>
    </p:spTree>
    <p:extLst>
      <p:ext uri="{BB962C8B-B14F-4D97-AF65-F5344CB8AC3E}">
        <p14:creationId xmlns:p14="http://schemas.microsoft.com/office/powerpoint/2010/main" val="3142592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6518AC9-C398-416C-A51A-2E94F505FBD4}"/>
              </a:ext>
            </a:extLst>
          </p:cNvPr>
          <p:cNvSpPr/>
          <p:nvPr/>
        </p:nvSpPr>
        <p:spPr>
          <a:xfrm>
            <a:off x="703393" y="2399602"/>
            <a:ext cx="6149713" cy="7324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just">
              <a:lnSpc>
                <a:spcPct val="112599"/>
              </a:lnSpc>
              <a:spcBef>
                <a:spcPts val="100"/>
              </a:spcBef>
            </a:pPr>
            <a:r>
              <a:rPr lang="fr-FR" sz="1400" b="1" spc="-5" dirty="0">
                <a:solidFill>
                  <a:srgbClr val="FF6825"/>
                </a:solidFill>
                <a:latin typeface="Seaford" panose="00000500000000000000" pitchFamily="2" charset="0"/>
                <a:cs typeface="Noto Sans"/>
              </a:rPr>
              <a:t>Pour que les jeunes issus de </a:t>
            </a:r>
            <a:r>
              <a:rPr lang="fr-FR" sz="1400" b="1" spc="-15" dirty="0">
                <a:solidFill>
                  <a:srgbClr val="FF6825"/>
                </a:solidFill>
                <a:latin typeface="Seaford" panose="00000500000000000000" pitchFamily="2" charset="0"/>
                <a:cs typeface="Noto Sans"/>
              </a:rPr>
              <a:t>collèges </a:t>
            </a:r>
            <a:r>
              <a:rPr lang="fr-FR" sz="1400" b="1" spc="-5" dirty="0">
                <a:solidFill>
                  <a:srgbClr val="FF6825"/>
                </a:solidFill>
                <a:latin typeface="Seaford" panose="00000500000000000000" pitchFamily="2" charset="0"/>
                <a:cs typeface="Noto Sans"/>
              </a:rPr>
              <a:t>relevant de l’éducation prioritaire ou de zones rurales puissent pratiquer l’improvisation</a:t>
            </a:r>
            <a:r>
              <a:rPr lang="fr-FR" sz="1400" b="1" spc="35" dirty="0">
                <a:solidFill>
                  <a:srgbClr val="FF6825"/>
                </a:solidFill>
                <a:latin typeface="Seaford" panose="00000500000000000000" pitchFamily="2" charset="0"/>
                <a:cs typeface="Noto Sans"/>
              </a:rPr>
              <a:t> </a:t>
            </a:r>
            <a:r>
              <a:rPr lang="fr-FR" sz="1400" b="1" spc="-5" dirty="0">
                <a:solidFill>
                  <a:srgbClr val="FF6825"/>
                </a:solidFill>
                <a:latin typeface="Seaford" panose="00000500000000000000" pitchFamily="2" charset="0"/>
                <a:cs typeface="Noto Sans"/>
              </a:rPr>
              <a:t>théâtrale.</a:t>
            </a:r>
            <a:endParaRPr lang="fr-FR" sz="1400" spc="-35" dirty="0">
              <a:solidFill>
                <a:srgbClr val="FF6825"/>
              </a:solidFill>
              <a:latin typeface="Seaford" panose="00000500000000000000" pitchFamily="2" charset="0"/>
            </a:endParaRPr>
          </a:p>
          <a:p>
            <a:pPr marL="12700" marR="5080" algn="just">
              <a:lnSpc>
                <a:spcPct val="112599"/>
              </a:lnSpc>
              <a:spcBef>
                <a:spcPts val="100"/>
              </a:spcBef>
            </a:pPr>
            <a:endParaRPr lang="fr-FR" sz="1400" spc="-35" dirty="0">
              <a:solidFill>
                <a:srgbClr val="170D1A"/>
              </a:solidFill>
              <a:latin typeface="Seaford" panose="00000500000000000000" pitchFamily="2" charset="0"/>
            </a:endParaRPr>
          </a:p>
          <a:p>
            <a:pPr marL="12700" marR="5080" algn="just">
              <a:lnSpc>
                <a:spcPct val="112599"/>
              </a:lnSpc>
              <a:spcBef>
                <a:spcPts val="100"/>
              </a:spcBef>
            </a:pPr>
            <a:r>
              <a:rPr lang="fr-FR" sz="1400" spc="-35" dirty="0">
                <a:solidFill>
                  <a:srgbClr val="170D1A"/>
                </a:solidFill>
                <a:latin typeface="Seaford" panose="00000500000000000000" pitchFamily="2" charset="0"/>
              </a:rPr>
              <a:t>Créé en 2010 à l’initiative de </a:t>
            </a:r>
            <a:r>
              <a:rPr lang="fr-FR" sz="1400" spc="-35" dirty="0" err="1">
                <a:solidFill>
                  <a:srgbClr val="170D1A"/>
                </a:solidFill>
                <a:latin typeface="Seaford" panose="00000500000000000000" pitchFamily="2" charset="0"/>
              </a:rPr>
              <a:t>Jamel</a:t>
            </a:r>
            <a:r>
              <a:rPr lang="fr-FR" sz="1400" spc="-35" dirty="0">
                <a:solidFill>
                  <a:srgbClr val="170D1A"/>
                </a:solidFill>
                <a:latin typeface="Seaford" panose="00000500000000000000" pitchFamily="2" charset="0"/>
              </a:rPr>
              <a:t> Debbouze et Marc Ladreit de Lacharrière, le Trophée d’Impro Culture &amp; Diversité est organisé au niveau national par la Fondation Culture &amp; Diversité. Le programme est reconnu par le ministère de l’Education nationale et de la Jeunesse et le ministère de la Culture.</a:t>
            </a:r>
          </a:p>
          <a:p>
            <a:pPr marL="12700" marR="5080" algn="just">
              <a:lnSpc>
                <a:spcPct val="112599"/>
              </a:lnSpc>
              <a:spcBef>
                <a:spcPts val="100"/>
              </a:spcBef>
            </a:pPr>
            <a:r>
              <a:rPr lang="fr-FR" sz="1400" spc="-35" dirty="0">
                <a:solidFill>
                  <a:srgbClr val="170D1A"/>
                </a:solidFill>
                <a:latin typeface="Seaford" panose="00000500000000000000" pitchFamily="2" charset="0"/>
              </a:rPr>
              <a:t>Il fédère 30 compagnies ou structures professionnelles engagées dans l’improvisation théâtrale </a:t>
            </a:r>
          </a:p>
          <a:p>
            <a:pPr marL="12700" marR="5080" algn="just">
              <a:lnSpc>
                <a:spcPct val="112599"/>
              </a:lnSpc>
              <a:spcBef>
                <a:spcPts val="100"/>
              </a:spcBef>
            </a:pPr>
            <a:endParaRPr lang="fr-FR" sz="1400" spc="-35" dirty="0">
              <a:solidFill>
                <a:srgbClr val="170D1A"/>
              </a:solidFill>
              <a:latin typeface="Seaford" panose="00000500000000000000" pitchFamily="2" charset="0"/>
            </a:endParaRPr>
          </a:p>
          <a:p>
            <a:pPr marL="12700" marR="5080" algn="just">
              <a:lnSpc>
                <a:spcPct val="112599"/>
              </a:lnSpc>
              <a:spcBef>
                <a:spcPts val="100"/>
              </a:spcBef>
            </a:pPr>
            <a:r>
              <a:rPr lang="fr-FR" sz="1400" spc="-35" dirty="0">
                <a:solidFill>
                  <a:srgbClr val="170D1A"/>
                </a:solidFill>
                <a:latin typeface="Seaford" panose="00000500000000000000" pitchFamily="2" charset="0"/>
              </a:rPr>
              <a:t>Alain Degois, dit « Papy », est le directeur artistique du programme.</a:t>
            </a:r>
          </a:p>
          <a:p>
            <a:pPr marL="12700" marR="5080" algn="just">
              <a:lnSpc>
                <a:spcPct val="112599"/>
              </a:lnSpc>
              <a:spcBef>
                <a:spcPts val="100"/>
              </a:spcBef>
            </a:pPr>
            <a:endParaRPr lang="fr-FR" sz="1400" spc="-35" dirty="0">
              <a:solidFill>
                <a:srgbClr val="170D1A"/>
              </a:solidFill>
              <a:latin typeface="Seaford" panose="00000500000000000000" pitchFamily="2" charset="0"/>
            </a:endParaRPr>
          </a:p>
          <a:p>
            <a:pPr marL="12700" marR="5080" algn="just">
              <a:lnSpc>
                <a:spcPct val="112599"/>
              </a:lnSpc>
              <a:spcBef>
                <a:spcPts val="100"/>
              </a:spcBef>
            </a:pPr>
            <a:endParaRPr lang="fr-FR" sz="1400" dirty="0">
              <a:latin typeface="Seaford" panose="00000500000000000000" pitchFamily="2" charset="0"/>
              <a:cs typeface="Noto Sans"/>
            </a:endParaRPr>
          </a:p>
          <a:p>
            <a:pPr marL="12700" algn="just"/>
            <a:endParaRPr lang="fr-FR" sz="1400" spc="-30" dirty="0">
              <a:solidFill>
                <a:srgbClr val="00B0F0"/>
              </a:solidFill>
              <a:latin typeface="Seaford" panose="00000500000000000000" pitchFamily="2" charset="0"/>
              <a:cs typeface="Noto Sans"/>
            </a:endParaRPr>
          </a:p>
          <a:p>
            <a:pPr marL="12700" algn="just"/>
            <a:br>
              <a:rPr lang="fr-FR" sz="1400" spc="-30" dirty="0">
                <a:solidFill>
                  <a:srgbClr val="00B0F0"/>
                </a:solidFill>
                <a:latin typeface="Seaford" panose="00000500000000000000" pitchFamily="2" charset="0"/>
                <a:cs typeface="Noto Sans"/>
              </a:rPr>
            </a:br>
            <a:endParaRPr lang="fr-FR" sz="1400" spc="-30" dirty="0">
              <a:solidFill>
                <a:srgbClr val="00B0F0"/>
              </a:solidFill>
              <a:latin typeface="Seaford" panose="00000500000000000000" pitchFamily="2" charset="0"/>
              <a:cs typeface="Noto Sans"/>
            </a:endParaRPr>
          </a:p>
          <a:p>
            <a:pPr marL="12700" algn="just"/>
            <a:r>
              <a:rPr lang="fr-FR" sz="1400" b="1" spc="-35" dirty="0">
                <a:solidFill>
                  <a:srgbClr val="00B0F0"/>
                </a:solidFill>
                <a:latin typeface="Seaford" panose="00000500000000000000" pitchFamily="2" charset="0"/>
              </a:rPr>
              <a:t>Déroulé du Trophée d’Impro  Culture &amp; Diversité</a:t>
            </a:r>
          </a:p>
          <a:p>
            <a:pPr marL="12700" algn="just"/>
            <a:endParaRPr lang="fr-FR" sz="1400" b="1" spc="-35" dirty="0">
              <a:solidFill>
                <a:srgbClr val="170D1A"/>
              </a:solidFill>
              <a:latin typeface="Seaford" panose="00000500000000000000" pitchFamily="2" charset="0"/>
            </a:endParaRPr>
          </a:p>
          <a:p>
            <a:pPr marL="1841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400" spc="-35" dirty="0">
                <a:solidFill>
                  <a:srgbClr val="170D1A"/>
                </a:solidFill>
                <a:latin typeface="Seaford" panose="00000500000000000000" pitchFamily="2" charset="0"/>
              </a:rPr>
              <a:t>30 heures d’ateliers d’improvisation sur l’année  </a:t>
            </a:r>
            <a:r>
              <a:rPr lang="fr-FR" sz="1400" spc="-25" dirty="0">
                <a:solidFill>
                  <a:srgbClr val="170D1A"/>
                </a:solidFill>
                <a:latin typeface="Seaford" panose="00000500000000000000" pitchFamily="2" charset="0"/>
                <a:cs typeface="Noto Sans"/>
              </a:rPr>
              <a:t>guidés </a:t>
            </a:r>
            <a:r>
              <a:rPr lang="fr-FR" sz="1400" spc="-30" dirty="0">
                <a:solidFill>
                  <a:srgbClr val="170D1A"/>
                </a:solidFill>
                <a:latin typeface="Seaford" panose="00000500000000000000" pitchFamily="2" charset="0"/>
                <a:cs typeface="Noto Sans"/>
              </a:rPr>
              <a:t>par </a:t>
            </a:r>
            <a:r>
              <a:rPr lang="fr-FR" sz="1400" spc="-20" dirty="0">
                <a:solidFill>
                  <a:srgbClr val="170D1A"/>
                </a:solidFill>
                <a:latin typeface="Seaford" panose="00000500000000000000" pitchFamily="2" charset="0"/>
                <a:cs typeface="Noto Sans"/>
              </a:rPr>
              <a:t>des </a:t>
            </a:r>
            <a:r>
              <a:rPr lang="fr-FR" sz="1400" spc="-30" dirty="0">
                <a:solidFill>
                  <a:srgbClr val="170D1A"/>
                </a:solidFill>
                <a:latin typeface="Seaford" panose="00000500000000000000" pitchFamily="2" charset="0"/>
                <a:cs typeface="Noto Sans"/>
              </a:rPr>
              <a:t>comédiens professionnels/metteurs </a:t>
            </a:r>
            <a:r>
              <a:rPr lang="fr-FR" sz="1400" spc="-25" dirty="0">
                <a:solidFill>
                  <a:srgbClr val="170D1A"/>
                </a:solidFill>
                <a:latin typeface="Seaford" panose="00000500000000000000" pitchFamily="2" charset="0"/>
                <a:cs typeface="Noto Sans"/>
              </a:rPr>
              <a:t>en </a:t>
            </a:r>
            <a:r>
              <a:rPr lang="fr-FR" sz="1400" spc="-30" dirty="0">
                <a:solidFill>
                  <a:srgbClr val="170D1A"/>
                </a:solidFill>
                <a:latin typeface="Seaford" panose="00000500000000000000" pitchFamily="2" charset="0"/>
                <a:cs typeface="Noto Sans"/>
              </a:rPr>
              <a:t>scène</a:t>
            </a:r>
            <a:endParaRPr lang="fr-FR" sz="1400" spc="-35" dirty="0">
              <a:solidFill>
                <a:srgbClr val="170D1A"/>
              </a:solidFill>
              <a:latin typeface="Seaford" panose="00000500000000000000" pitchFamily="2" charset="0"/>
            </a:endParaRPr>
          </a:p>
          <a:p>
            <a:pPr marL="1841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400" spc="-35" dirty="0">
                <a:solidFill>
                  <a:srgbClr val="170D1A"/>
                </a:solidFill>
                <a:latin typeface="Seaford" panose="00000500000000000000" pitchFamily="2" charset="0"/>
              </a:rPr>
              <a:t>1 match d’improvisation Intra organisé dans chaque collège</a:t>
            </a:r>
          </a:p>
          <a:p>
            <a:pPr marL="184150" marR="188595" indent="-171450">
              <a:lnSpc>
                <a:spcPct val="117700"/>
              </a:lnSpc>
              <a:buFont typeface="Arial" panose="020B0604020202020204" pitchFamily="34" charset="0"/>
              <a:buChar char="•"/>
            </a:pPr>
            <a:r>
              <a:rPr lang="fr-FR" sz="1400" spc="-35" dirty="0">
                <a:solidFill>
                  <a:srgbClr val="170D1A"/>
                </a:solidFill>
                <a:latin typeface="Seaford" panose="00000500000000000000" pitchFamily="2" charset="0"/>
              </a:rPr>
              <a:t>1 match d’improvisation Inter-Collèges dans un  théâtre de la ville ou du département</a:t>
            </a:r>
          </a:p>
          <a:p>
            <a:pPr marL="184150" marR="188595" indent="-171450">
              <a:lnSpc>
                <a:spcPct val="117700"/>
              </a:lnSpc>
              <a:buFont typeface="Arial" panose="020B0604020202020204" pitchFamily="34" charset="0"/>
              <a:buChar char="•"/>
            </a:pPr>
            <a:r>
              <a:rPr lang="fr-FR" sz="1400" spc="-35" dirty="0">
                <a:solidFill>
                  <a:srgbClr val="170D1A"/>
                </a:solidFill>
                <a:latin typeface="Seaford" panose="00000500000000000000" pitchFamily="2" charset="0"/>
              </a:rPr>
              <a:t>1 Finale Régionale organisée sur 1 ou 2 jours dans un théâtre de la région avec un parcours d’éducation artistique et culturelle (spectacle, visite de musée ou de lieux culturels, rencontres avec des artistes…)</a:t>
            </a:r>
          </a:p>
          <a:p>
            <a:pPr marL="184150" marR="188595" indent="-171450">
              <a:lnSpc>
                <a:spcPct val="117700"/>
              </a:lnSpc>
              <a:buFont typeface="Arial" panose="020B0604020202020204" pitchFamily="34" charset="0"/>
              <a:buChar char="•"/>
            </a:pPr>
            <a:r>
              <a:rPr lang="fr-FR" sz="1400" spc="-35" dirty="0">
                <a:solidFill>
                  <a:srgbClr val="170D1A"/>
                </a:solidFill>
                <a:latin typeface="Seaford" panose="00000500000000000000" pitchFamily="2" charset="0"/>
              </a:rPr>
              <a:t>1 Finale Nationale à Paris sur trois jours. En 2023, l’évènement sera organisé du 17 au 20 juin avec la Finale nationale présentée à l’Odéon - Théâtre de l’Europe le 20 juin en matinée.</a:t>
            </a:r>
          </a:p>
          <a:p>
            <a:pPr marL="12700" marR="6350">
              <a:lnSpc>
                <a:spcPct val="112599"/>
              </a:lnSpc>
            </a:pPr>
            <a:endParaRPr lang="fr-FR" sz="1400" dirty="0">
              <a:latin typeface="Seaford" panose="00000500000000000000" pitchFamily="2" charset="0"/>
              <a:cs typeface="Noto Sans"/>
            </a:endParaRP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9F399500-4B8A-4BBB-B0A8-B7582B45B8E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4</a:t>
            </a:fld>
            <a:endParaRPr lang="fr-FR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8E3A5F0A-8B7C-4979-A175-657806F7FC37}"/>
              </a:ext>
            </a:extLst>
          </p:cNvPr>
          <p:cNvSpPr txBox="1"/>
          <p:nvPr/>
        </p:nvSpPr>
        <p:spPr>
          <a:xfrm>
            <a:off x="514147" y="1225677"/>
            <a:ext cx="6602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latin typeface="Seaford" panose="00000500000000000000" pitchFamily="2" charset="0"/>
              </a:rPr>
              <a:t>Le Trophée d’Impro Culture &amp; Diversité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91B945C-9D1C-44E7-95A1-829A999EC35E}"/>
              </a:ext>
            </a:extLst>
          </p:cNvPr>
          <p:cNvSpPr/>
          <p:nvPr/>
        </p:nvSpPr>
        <p:spPr>
          <a:xfrm>
            <a:off x="497117" y="2091525"/>
            <a:ext cx="6606913" cy="325835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6468BB6-2CE0-4A88-B220-1F17499D18E7}"/>
              </a:ext>
            </a:extLst>
          </p:cNvPr>
          <p:cNvSpPr/>
          <p:nvPr/>
        </p:nvSpPr>
        <p:spPr>
          <a:xfrm>
            <a:off x="514147" y="6007313"/>
            <a:ext cx="6572854" cy="353356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406887B-C56B-49CC-8EF6-CF1F96CC1168}"/>
              </a:ext>
            </a:extLst>
          </p:cNvPr>
          <p:cNvSpPr/>
          <p:nvPr/>
        </p:nvSpPr>
        <p:spPr>
          <a:xfrm>
            <a:off x="312104" y="1908485"/>
            <a:ext cx="6666546" cy="3365189"/>
          </a:xfrm>
          <a:prstGeom prst="rect">
            <a:avLst/>
          </a:prstGeom>
          <a:noFill/>
          <a:ln w="6350">
            <a:solidFill>
              <a:srgbClr val="FF68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B7AD03D-073A-4025-9FFF-DCA1523CFF84}"/>
              </a:ext>
            </a:extLst>
          </p:cNvPr>
          <p:cNvSpPr/>
          <p:nvPr/>
        </p:nvSpPr>
        <p:spPr>
          <a:xfrm>
            <a:off x="291240" y="5824273"/>
            <a:ext cx="6666546" cy="3640401"/>
          </a:xfrm>
          <a:prstGeom prst="rect">
            <a:avLst/>
          </a:prstGeom>
          <a:noFill/>
          <a:ln w="63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6E48CD6-97FA-4FA9-B720-DF16A7D58B2E}"/>
              </a:ext>
            </a:extLst>
          </p:cNvPr>
          <p:cNvSpPr/>
          <p:nvPr/>
        </p:nvSpPr>
        <p:spPr>
          <a:xfrm>
            <a:off x="6673849" y="0"/>
            <a:ext cx="609601" cy="781103"/>
          </a:xfrm>
          <a:prstGeom prst="rect">
            <a:avLst/>
          </a:prstGeom>
          <a:solidFill>
            <a:srgbClr val="FF6825"/>
          </a:solidFill>
          <a:ln>
            <a:solidFill>
              <a:srgbClr val="FF68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C66CFDB-EC59-4F9B-A6C2-DA879CAC5B2A}"/>
              </a:ext>
            </a:extLst>
          </p:cNvPr>
          <p:cNvSpPr/>
          <p:nvPr/>
        </p:nvSpPr>
        <p:spPr>
          <a:xfrm>
            <a:off x="5683250" y="0"/>
            <a:ext cx="741364" cy="924587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614E41D1-B1F8-4A41-95D7-835A5C59BF34}"/>
              </a:ext>
            </a:extLst>
          </p:cNvPr>
          <p:cNvCxnSpPr>
            <a:cxnSpLocks/>
          </p:cNvCxnSpPr>
          <p:nvPr/>
        </p:nvCxnSpPr>
        <p:spPr>
          <a:xfrm>
            <a:off x="5445252" y="0"/>
            <a:ext cx="0" cy="105654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5C60DF16-A0E4-4D4E-ADC3-2ED8A9BF1F0D}"/>
              </a:ext>
            </a:extLst>
          </p:cNvPr>
          <p:cNvCxnSpPr>
            <a:cxnSpLocks/>
          </p:cNvCxnSpPr>
          <p:nvPr/>
        </p:nvCxnSpPr>
        <p:spPr>
          <a:xfrm>
            <a:off x="6216650" y="0"/>
            <a:ext cx="0" cy="105654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20B59A2E-6CB9-48E4-8D82-7FE916C91D26}"/>
              </a:ext>
            </a:extLst>
          </p:cNvPr>
          <p:cNvCxnSpPr>
            <a:cxnSpLocks/>
          </p:cNvCxnSpPr>
          <p:nvPr/>
        </p:nvCxnSpPr>
        <p:spPr>
          <a:xfrm>
            <a:off x="5445252" y="1042173"/>
            <a:ext cx="77139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0890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4">
            <a:extLst>
              <a:ext uri="{FF2B5EF4-FFF2-40B4-BE49-F238E27FC236}">
                <a16:creationId xmlns:a16="http://schemas.microsoft.com/office/drawing/2014/main" id="{5EBD615A-9C2D-4792-9625-DDBE66345653}"/>
              </a:ext>
            </a:extLst>
          </p:cNvPr>
          <p:cNvSpPr txBox="1"/>
          <p:nvPr/>
        </p:nvSpPr>
        <p:spPr>
          <a:xfrm>
            <a:off x="502701" y="1916664"/>
            <a:ext cx="644080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2800" b="1" spc="15" dirty="0">
                <a:latin typeface="Seaford" panose="00000500000000000000" pitchFamily="2" charset="0"/>
                <a:cs typeface="Noto Sans"/>
              </a:rPr>
              <a:t>Le projet en chiffres</a:t>
            </a:r>
            <a:endParaRPr sz="2800" dirty="0">
              <a:latin typeface="Seaford" panose="00000500000000000000" pitchFamily="2" charset="0"/>
              <a:cs typeface="Noto Sans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0AF2B1A-BCA8-4AA4-BC1D-3641B9032B3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99" y="6306582"/>
            <a:ext cx="4728210" cy="352202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Zone de texte 3">
            <a:extLst>
              <a:ext uri="{FF2B5EF4-FFF2-40B4-BE49-F238E27FC236}">
                <a16:creationId xmlns:a16="http://schemas.microsoft.com/office/drawing/2014/main" id="{C9B41829-CBE3-4FFC-B349-2B4B8B16CB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235" y="7600518"/>
            <a:ext cx="375285" cy="212756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91440" tIns="45720" rIns="91440" bIns="45720" anchor="t" anchorCtr="0" upright="1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© </a:t>
            </a:r>
            <a:r>
              <a:rPr lang="fr-FR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Thomas </a:t>
            </a:r>
            <a:r>
              <a:rPr lang="fr-FR" sz="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Raffoux</a:t>
            </a:r>
            <a:r>
              <a:rPr lang="fr-FR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Raffoux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3B798B86-20E3-4066-AEC8-FF09817D91F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5445252" y="9950768"/>
            <a:ext cx="1739455" cy="276999"/>
          </a:xfrm>
        </p:spPr>
        <p:txBody>
          <a:bodyPr/>
          <a:lstStyle/>
          <a:p>
            <a:fld id="{B6F15528-21DE-4FAA-801E-634DDDAF4B2B}" type="slidenum">
              <a:rPr lang="fr-FR" b="1" smtClean="0">
                <a:solidFill>
                  <a:srgbClr val="FF6825"/>
                </a:solidFill>
              </a:rPr>
              <a:t>5</a:t>
            </a:fld>
            <a:endParaRPr lang="fr-FR" b="1" dirty="0">
              <a:solidFill>
                <a:srgbClr val="FF6825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D93B42A-BD9F-4475-8F08-13FE5301F496}"/>
              </a:ext>
            </a:extLst>
          </p:cNvPr>
          <p:cNvSpPr txBox="1"/>
          <p:nvPr/>
        </p:nvSpPr>
        <p:spPr>
          <a:xfrm>
            <a:off x="4041715" y="2820021"/>
            <a:ext cx="24744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FF6825"/>
                </a:solidFill>
                <a:latin typeface="Seaford" panose="00000500000000000000" pitchFamily="2" charset="0"/>
              </a:rPr>
              <a:t>A l’échelle régionale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2B833A2-BEC9-4FF8-B256-BAC5E12A196C}"/>
              </a:ext>
            </a:extLst>
          </p:cNvPr>
          <p:cNvSpPr txBox="1"/>
          <p:nvPr/>
        </p:nvSpPr>
        <p:spPr>
          <a:xfrm>
            <a:off x="4281054" y="3731852"/>
            <a:ext cx="2235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>
              <a:highlight>
                <a:srgbClr val="FFFF00"/>
              </a:highlight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45914605-8819-4B8A-8EC5-CF24EFA15F4D}"/>
              </a:ext>
            </a:extLst>
          </p:cNvPr>
          <p:cNvSpPr txBox="1"/>
          <p:nvPr/>
        </p:nvSpPr>
        <p:spPr>
          <a:xfrm>
            <a:off x="400205" y="2825234"/>
            <a:ext cx="27029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FF6825"/>
                </a:solidFill>
                <a:latin typeface="Seaford" panose="00000500000000000000" pitchFamily="2" charset="0"/>
              </a:rPr>
              <a:t>A l’échelle nationale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2D49CA1-920F-4B07-8FF8-412E9672C651}"/>
              </a:ext>
            </a:extLst>
          </p:cNvPr>
          <p:cNvSpPr txBox="1"/>
          <p:nvPr/>
        </p:nvSpPr>
        <p:spPr>
          <a:xfrm>
            <a:off x="418100" y="3324462"/>
            <a:ext cx="329400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Seaford" panose="00000500000000000000" pitchFamily="2" charset="0"/>
              </a:rPr>
              <a:t>En 2022/2023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>
                <a:latin typeface="Seaford" panose="00000500000000000000" pitchFamily="2" charset="0"/>
              </a:rPr>
              <a:t>29 structures culturelles partenaires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>
                <a:latin typeface="Seaford" panose="00000500000000000000" pitchFamily="2" charset="0"/>
              </a:rPr>
              <a:t>Plus de 120 collèges partenaires</a:t>
            </a:r>
            <a:endParaRPr lang="fr-FR" sz="1400" b="1" dirty="0">
              <a:latin typeface="Seaford" panose="00000500000000000000" pitchFamily="2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fr-FR" sz="1400" b="1" dirty="0">
              <a:latin typeface="Seaford" panose="00000500000000000000" pitchFamily="2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fr-FR" sz="1400" b="1" dirty="0">
              <a:latin typeface="Seaford" panose="00000500000000000000" pitchFamily="2" charset="0"/>
            </a:endParaRPr>
          </a:p>
          <a:p>
            <a:r>
              <a:rPr lang="fr-FR" sz="1400" b="1" dirty="0">
                <a:latin typeface="Seaford" panose="00000500000000000000" pitchFamily="2" charset="0"/>
              </a:rPr>
              <a:t>Entre 2010 et 2023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>
                <a:latin typeface="Seaford" panose="00000500000000000000" pitchFamily="2" charset="0"/>
              </a:rPr>
              <a:t>Près de 7 340 improvisateurs en herbe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>
                <a:latin typeface="Seaford" panose="00000500000000000000" pitchFamily="2" charset="0"/>
              </a:rPr>
              <a:t>Plus de 680 matchs joués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72620F2D-4EB8-4ABA-942E-FDEDBE973447}"/>
              </a:ext>
            </a:extLst>
          </p:cNvPr>
          <p:cNvSpPr txBox="1"/>
          <p:nvPr/>
        </p:nvSpPr>
        <p:spPr>
          <a:xfrm>
            <a:off x="4382182" y="3446678"/>
            <a:ext cx="27029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Seaford" panose="00000500000000000000" pitchFamily="2" charset="0"/>
              </a:rPr>
              <a:t>En 2022/2023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>
                <a:highlight>
                  <a:srgbClr val="FFFF00"/>
                </a:highlight>
                <a:latin typeface="Seaford" panose="00000500000000000000" pitchFamily="2" charset="0"/>
              </a:rPr>
              <a:t>XX</a:t>
            </a:r>
            <a:r>
              <a:rPr lang="fr-FR" sz="1400" dirty="0">
                <a:latin typeface="Seaford" panose="00000500000000000000" pitchFamily="2" charset="0"/>
              </a:rPr>
              <a:t> collèges partenaires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>
                <a:latin typeface="Seaford" panose="00000500000000000000" pitchFamily="2" charset="0"/>
              </a:rPr>
              <a:t>Près de </a:t>
            </a:r>
            <a:r>
              <a:rPr lang="fr-FR" sz="1400" dirty="0">
                <a:highlight>
                  <a:srgbClr val="FFFF00"/>
                </a:highlight>
                <a:latin typeface="Seaford" panose="00000500000000000000" pitchFamily="2" charset="0"/>
              </a:rPr>
              <a:t>XXX </a:t>
            </a:r>
            <a:r>
              <a:rPr lang="fr-FR" sz="1400" dirty="0">
                <a:latin typeface="Seaford" panose="00000500000000000000" pitchFamily="2" charset="0"/>
              </a:rPr>
              <a:t>improvisateurs en herbe</a:t>
            </a:r>
          </a:p>
          <a:p>
            <a:endParaRPr lang="fr-FR" sz="1400" b="1" dirty="0">
              <a:latin typeface="Seaford" panose="00000500000000000000" pitchFamily="2" charset="0"/>
            </a:endParaRPr>
          </a:p>
          <a:p>
            <a:endParaRPr lang="fr-FR" sz="1400" b="1" dirty="0">
              <a:latin typeface="Seaford" panose="00000500000000000000" pitchFamily="2" charset="0"/>
            </a:endParaRPr>
          </a:p>
          <a:p>
            <a:r>
              <a:rPr lang="fr-FR" sz="1400" b="1" dirty="0">
                <a:latin typeface="Seaford" panose="00000500000000000000" pitchFamily="2" charset="0"/>
              </a:rPr>
              <a:t>Le Trophée est présent dans la région depuis </a:t>
            </a:r>
            <a:r>
              <a:rPr lang="fr-FR" sz="1400" b="1" dirty="0">
                <a:highlight>
                  <a:srgbClr val="FFFF00"/>
                </a:highlight>
                <a:latin typeface="Seaford" panose="00000500000000000000" pitchFamily="2" charset="0"/>
              </a:rPr>
              <a:t>année</a:t>
            </a:r>
            <a:r>
              <a:rPr lang="fr-FR" sz="1400" b="1" dirty="0">
                <a:latin typeface="Seaford" panose="00000500000000000000" pitchFamily="2" charset="0"/>
              </a:rPr>
              <a:t>.</a:t>
            </a:r>
            <a:endParaRPr lang="fr-FR" sz="1400" dirty="0">
              <a:latin typeface="Seaford" panose="000005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B200826-4E67-4219-98E0-A95540997033}"/>
              </a:ext>
            </a:extLst>
          </p:cNvPr>
          <p:cNvSpPr/>
          <p:nvPr/>
        </p:nvSpPr>
        <p:spPr>
          <a:xfrm>
            <a:off x="4063036" y="17924"/>
            <a:ext cx="914400" cy="135117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4AA8109-84AC-44CA-931E-ADD1EDA79C7A}"/>
              </a:ext>
            </a:extLst>
          </p:cNvPr>
          <p:cNvSpPr/>
          <p:nvPr/>
        </p:nvSpPr>
        <p:spPr>
          <a:xfrm>
            <a:off x="5228125" y="-4542"/>
            <a:ext cx="838200" cy="665376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969B96D-E060-4BFB-95D9-D559337B6563}"/>
              </a:ext>
            </a:extLst>
          </p:cNvPr>
          <p:cNvSpPr/>
          <p:nvPr/>
        </p:nvSpPr>
        <p:spPr>
          <a:xfrm>
            <a:off x="6668730" y="0"/>
            <a:ext cx="676551" cy="21494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B9FFDA6A-A71D-4BA5-AF47-08F01258658B}"/>
              </a:ext>
            </a:extLst>
          </p:cNvPr>
          <p:cNvCxnSpPr>
            <a:cxnSpLocks/>
          </p:cNvCxnSpPr>
          <p:nvPr/>
        </p:nvCxnSpPr>
        <p:spPr>
          <a:xfrm>
            <a:off x="4159249" y="0"/>
            <a:ext cx="0" cy="149097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F004F06A-40DF-4FEA-9487-3A0284174488}"/>
              </a:ext>
            </a:extLst>
          </p:cNvPr>
          <p:cNvCxnSpPr>
            <a:cxnSpLocks/>
          </p:cNvCxnSpPr>
          <p:nvPr/>
        </p:nvCxnSpPr>
        <p:spPr>
          <a:xfrm>
            <a:off x="4159249" y="1490970"/>
            <a:ext cx="91440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7EC4A853-37B1-4A40-870D-E28BFCFD9682}"/>
              </a:ext>
            </a:extLst>
          </p:cNvPr>
          <p:cNvCxnSpPr>
            <a:cxnSpLocks/>
          </p:cNvCxnSpPr>
          <p:nvPr/>
        </p:nvCxnSpPr>
        <p:spPr>
          <a:xfrm>
            <a:off x="5073650" y="-4542"/>
            <a:ext cx="0" cy="148614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4CEB8035-7354-498E-BC9F-8CE384212D3D}"/>
              </a:ext>
            </a:extLst>
          </p:cNvPr>
          <p:cNvCxnSpPr>
            <a:cxnSpLocks/>
          </p:cNvCxnSpPr>
          <p:nvPr/>
        </p:nvCxnSpPr>
        <p:spPr>
          <a:xfrm>
            <a:off x="6847292" y="-4542"/>
            <a:ext cx="0" cy="195784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5D8BBD7C-CCCF-46A0-8C03-C5AF2AD8CF19}"/>
              </a:ext>
            </a:extLst>
          </p:cNvPr>
          <p:cNvCxnSpPr>
            <a:cxnSpLocks/>
          </p:cNvCxnSpPr>
          <p:nvPr/>
        </p:nvCxnSpPr>
        <p:spPr>
          <a:xfrm>
            <a:off x="6847292" y="1953302"/>
            <a:ext cx="59013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420CB724-398D-4071-AF63-17E7A1861AD9}"/>
              </a:ext>
            </a:extLst>
          </p:cNvPr>
          <p:cNvCxnSpPr>
            <a:cxnSpLocks/>
          </p:cNvCxnSpPr>
          <p:nvPr/>
        </p:nvCxnSpPr>
        <p:spPr>
          <a:xfrm>
            <a:off x="7437424" y="-60325"/>
            <a:ext cx="0" cy="201362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A2B8EA9-4088-4EB1-B0CE-E7A0DFA99B3D}"/>
              </a:ext>
            </a:extLst>
          </p:cNvPr>
          <p:cNvSpPr/>
          <p:nvPr/>
        </p:nvSpPr>
        <p:spPr>
          <a:xfrm>
            <a:off x="192225" y="2606676"/>
            <a:ext cx="7172050" cy="304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74DF129-9AAC-44C1-A2A2-391A1DF6ACB5}"/>
              </a:ext>
            </a:extLst>
          </p:cNvPr>
          <p:cNvSpPr/>
          <p:nvPr/>
        </p:nvSpPr>
        <p:spPr>
          <a:xfrm>
            <a:off x="99288" y="2530475"/>
            <a:ext cx="7172050" cy="3014908"/>
          </a:xfrm>
          <a:prstGeom prst="rect">
            <a:avLst/>
          </a:prstGeom>
          <a:noFill/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1760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05C05404-AF09-4B6E-AAE9-3E48F648A1AA}"/>
              </a:ext>
            </a:extLst>
          </p:cNvPr>
          <p:cNvSpPr txBox="1"/>
          <p:nvPr/>
        </p:nvSpPr>
        <p:spPr>
          <a:xfrm>
            <a:off x="0" y="9799750"/>
            <a:ext cx="7556500" cy="900000"/>
          </a:xfrm>
          <a:prstGeom prst="rect">
            <a:avLst/>
          </a:prstGeom>
          <a:solidFill>
            <a:srgbClr val="FF6825"/>
          </a:solidFill>
          <a:ln>
            <a:solidFill>
              <a:srgbClr val="FF6825"/>
            </a:solidFill>
          </a:ln>
        </p:spPr>
        <p:txBody>
          <a:bodyPr wrap="square" rtlCol="0">
            <a:spAutoFit/>
          </a:bodyPr>
          <a:lstStyle/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200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200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200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200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200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200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200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200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200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200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200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200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200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200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200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200" cap="all" dirty="0">
              <a:latin typeface="Arial Narrow" panose="020B0606020202030204" pitchFamily="34" charset="0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E0856A02-29B0-448F-9877-8C642737F26F}"/>
              </a:ext>
            </a:extLst>
          </p:cNvPr>
          <p:cNvSpPr txBox="1"/>
          <p:nvPr/>
        </p:nvSpPr>
        <p:spPr>
          <a:xfrm>
            <a:off x="557846" y="3572371"/>
            <a:ext cx="6029975" cy="36286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1115">
              <a:lnSpc>
                <a:spcPct val="100000"/>
              </a:lnSpc>
              <a:spcBef>
                <a:spcPts val="100"/>
              </a:spcBef>
            </a:pPr>
            <a:r>
              <a:rPr lang="fr-FR" b="1" spc="-20" dirty="0">
                <a:solidFill>
                  <a:srgbClr val="FF6825"/>
                </a:solidFill>
                <a:latin typeface="Seaford" panose="00000500000000000000" pitchFamily="2" charset="0"/>
                <a:cs typeface="Noto Sans"/>
              </a:rPr>
              <a:t>Qu’est ce qu’un match d’improvisation ?</a:t>
            </a:r>
            <a:endParaRPr b="1" dirty="0">
              <a:solidFill>
                <a:srgbClr val="FF6825"/>
              </a:solidFill>
              <a:latin typeface="Seaford" panose="00000500000000000000" pitchFamily="2" charset="0"/>
              <a:cs typeface="Noto San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00" dirty="0">
              <a:latin typeface="Seaford" panose="00000500000000000000" pitchFamily="2" charset="0"/>
              <a:cs typeface="Noto Sans"/>
            </a:endParaRPr>
          </a:p>
          <a:p>
            <a:pPr marL="184150" marR="5080" indent="-171450">
              <a:lnSpc>
                <a:spcPct val="112599"/>
              </a:lnSpc>
              <a:buFontTx/>
              <a:buChar char="-"/>
            </a:pPr>
            <a:r>
              <a:rPr lang="fr-FR" sz="1400" b="1" spc="-20" dirty="0">
                <a:latin typeface="Seaford" panose="00000500000000000000" pitchFamily="2" charset="0"/>
                <a:cs typeface="Noto Sans"/>
              </a:rPr>
              <a:t>Une</a:t>
            </a:r>
            <a:r>
              <a:rPr sz="1400" b="1" dirty="0">
                <a:latin typeface="Seaford" panose="00000500000000000000" pitchFamily="2" charset="0"/>
                <a:cs typeface="Noto Sans"/>
              </a:rPr>
              <a:t> </a:t>
            </a:r>
            <a:r>
              <a:rPr sz="1400" b="1" spc="-5" dirty="0">
                <a:latin typeface="Seaford" panose="00000500000000000000" pitchFamily="2" charset="0"/>
                <a:cs typeface="Noto Sans"/>
              </a:rPr>
              <a:t>rencontre </a:t>
            </a:r>
            <a:r>
              <a:rPr sz="1400" spc="-5" dirty="0">
                <a:latin typeface="Seaford" panose="00000500000000000000" pitchFamily="2" charset="0"/>
                <a:cs typeface="Noto Sans"/>
              </a:rPr>
              <a:t>de 2 </a:t>
            </a:r>
            <a:r>
              <a:rPr sz="1400" spc="-5" dirty="0" err="1">
                <a:latin typeface="Seaford" panose="00000500000000000000" pitchFamily="2" charset="0"/>
                <a:cs typeface="Noto Sans"/>
              </a:rPr>
              <a:t>équipes</a:t>
            </a:r>
            <a:r>
              <a:rPr sz="1400" spc="-5" dirty="0">
                <a:latin typeface="Seaford" panose="00000500000000000000" pitchFamily="2" charset="0"/>
                <a:cs typeface="Noto Sans"/>
              </a:rPr>
              <a:t> </a:t>
            </a:r>
            <a:r>
              <a:rPr lang="fr-FR" sz="1400" spc="-5" dirty="0">
                <a:latin typeface="Seaford" panose="00000500000000000000" pitchFamily="2" charset="0"/>
                <a:cs typeface="Noto Sans"/>
              </a:rPr>
              <a:t>de 6 </a:t>
            </a:r>
            <a:r>
              <a:rPr sz="1400" spc="-5" dirty="0" err="1">
                <a:latin typeface="Seaford" panose="00000500000000000000" pitchFamily="2" charset="0"/>
                <a:cs typeface="Noto Sans"/>
              </a:rPr>
              <a:t>improvisateurs</a:t>
            </a:r>
            <a:r>
              <a:rPr sz="1400" spc="-5" dirty="0">
                <a:latin typeface="Seaford" panose="00000500000000000000" pitchFamily="2" charset="0"/>
                <a:cs typeface="Noto Sans"/>
              </a:rPr>
              <a:t> </a:t>
            </a:r>
            <a:r>
              <a:rPr sz="1400" spc="-5" dirty="0" err="1">
                <a:latin typeface="Seaford" panose="00000500000000000000" pitchFamily="2" charset="0"/>
                <a:cs typeface="Noto Sans"/>
              </a:rPr>
              <a:t>comédiens</a:t>
            </a:r>
            <a:r>
              <a:rPr sz="1400" spc="-5" dirty="0">
                <a:latin typeface="Seaford" panose="00000500000000000000" pitchFamily="2" charset="0"/>
                <a:cs typeface="Noto Sans"/>
              </a:rPr>
              <a:t>-auteurs-</a:t>
            </a:r>
            <a:r>
              <a:rPr sz="1400" spc="-5" dirty="0" err="1">
                <a:latin typeface="Seaford" panose="00000500000000000000" pitchFamily="2" charset="0"/>
                <a:cs typeface="Noto Sans"/>
              </a:rPr>
              <a:t>metteurs</a:t>
            </a:r>
            <a:r>
              <a:rPr sz="1400" spc="-5" dirty="0">
                <a:latin typeface="Seaford" panose="00000500000000000000" pitchFamily="2" charset="0"/>
                <a:cs typeface="Noto Sans"/>
              </a:rPr>
              <a:t> en scène</a:t>
            </a:r>
            <a:r>
              <a:rPr sz="1400" b="1" spc="-5" dirty="0">
                <a:latin typeface="Seaford" panose="00000500000000000000" pitchFamily="2" charset="0"/>
                <a:cs typeface="Noto Sans"/>
              </a:rPr>
              <a:t>. </a:t>
            </a:r>
            <a:endParaRPr lang="fr-FR" sz="1400" b="1" spc="-5" dirty="0">
              <a:latin typeface="Seaford" panose="00000500000000000000" pitchFamily="2" charset="0"/>
              <a:cs typeface="Noto Sans"/>
            </a:endParaRPr>
          </a:p>
          <a:p>
            <a:pPr marL="184150" marR="5080" indent="-171450">
              <a:lnSpc>
                <a:spcPct val="112599"/>
              </a:lnSpc>
              <a:buFontTx/>
              <a:buChar char="-"/>
            </a:pPr>
            <a:r>
              <a:rPr lang="fr-FR" sz="1400" b="1" spc="-20" dirty="0">
                <a:latin typeface="Seaford" panose="00000500000000000000" pitchFamily="2" charset="0"/>
                <a:cs typeface="Noto Sans"/>
              </a:rPr>
              <a:t>Un thème </a:t>
            </a:r>
            <a:r>
              <a:rPr lang="fr-FR" sz="1400" spc="-20" dirty="0">
                <a:latin typeface="Seaford" panose="00000500000000000000" pitchFamily="2" charset="0"/>
                <a:cs typeface="Noto Sans"/>
              </a:rPr>
              <a:t>donné par l’arbitre pour improviser : </a:t>
            </a:r>
            <a:r>
              <a:rPr lang="fr-FR" sz="1400" spc="-25" dirty="0">
                <a:latin typeface="Seaford" panose="00000500000000000000" pitchFamily="2" charset="0"/>
                <a:cs typeface="Noto Sans"/>
              </a:rPr>
              <a:t>le </a:t>
            </a:r>
            <a:r>
              <a:rPr lang="fr-FR" sz="1400" spc="-30" dirty="0">
                <a:latin typeface="Seaford" panose="00000500000000000000" pitchFamily="2" charset="0"/>
                <a:cs typeface="Noto Sans"/>
              </a:rPr>
              <a:t>titre </a:t>
            </a:r>
            <a:r>
              <a:rPr lang="fr-FR" sz="1400" spc="-25" dirty="0">
                <a:latin typeface="Seaford" panose="00000500000000000000" pitchFamily="2" charset="0"/>
                <a:cs typeface="Noto Sans"/>
              </a:rPr>
              <a:t>de </a:t>
            </a:r>
            <a:r>
              <a:rPr lang="fr-FR" sz="1400" spc="-35" dirty="0">
                <a:latin typeface="Seaford" panose="00000500000000000000" pitchFamily="2" charset="0"/>
                <a:cs typeface="Noto Sans"/>
              </a:rPr>
              <a:t>la </a:t>
            </a:r>
            <a:r>
              <a:rPr lang="fr-FR" sz="1400" spc="-20" dirty="0">
                <a:latin typeface="Seaford" panose="00000500000000000000" pitchFamily="2" charset="0"/>
                <a:cs typeface="Noto Sans"/>
              </a:rPr>
              <a:t>scène </a:t>
            </a:r>
            <a:r>
              <a:rPr lang="fr-FR" sz="1400" spc="-30" dirty="0">
                <a:latin typeface="Seaford" panose="00000500000000000000" pitchFamily="2" charset="0"/>
                <a:cs typeface="Noto Sans"/>
              </a:rPr>
              <a:t>qui </a:t>
            </a:r>
            <a:r>
              <a:rPr lang="fr-FR" sz="1400" spc="-25" dirty="0">
                <a:latin typeface="Seaford" panose="00000500000000000000" pitchFamily="2" charset="0"/>
                <a:cs typeface="Noto Sans"/>
              </a:rPr>
              <a:t>sera </a:t>
            </a:r>
            <a:r>
              <a:rPr lang="fr-FR" sz="1400" spc="-35" dirty="0">
                <a:latin typeface="Seaford" panose="00000500000000000000" pitchFamily="2" charset="0"/>
                <a:cs typeface="Noto Sans"/>
              </a:rPr>
              <a:t>jouée, </a:t>
            </a:r>
            <a:r>
              <a:rPr lang="fr-FR" sz="1400" spc="-30" dirty="0">
                <a:latin typeface="Seaford" panose="00000500000000000000" pitchFamily="2" charset="0"/>
                <a:cs typeface="Noto Sans"/>
              </a:rPr>
              <a:t>une </a:t>
            </a:r>
            <a:r>
              <a:rPr lang="fr-FR" sz="1400" spc="-25" dirty="0">
                <a:latin typeface="Seaford" panose="00000500000000000000" pitchFamily="2" charset="0"/>
                <a:cs typeface="Noto Sans"/>
              </a:rPr>
              <a:t>durée </a:t>
            </a:r>
            <a:r>
              <a:rPr lang="fr-FR" sz="1400" spc="-35" dirty="0">
                <a:latin typeface="Seaford" panose="00000500000000000000" pitchFamily="2" charset="0"/>
                <a:cs typeface="Noto Sans"/>
              </a:rPr>
              <a:t>imposée, un </a:t>
            </a:r>
            <a:r>
              <a:rPr lang="fr-FR" sz="1400" spc="-30" dirty="0">
                <a:latin typeface="Seaford" panose="00000500000000000000" pitchFamily="2" charset="0"/>
                <a:cs typeface="Noto Sans"/>
              </a:rPr>
              <a:t>style </a:t>
            </a:r>
            <a:r>
              <a:rPr lang="fr-FR" sz="1400" spc="-25" dirty="0">
                <a:latin typeface="Seaford" panose="00000500000000000000" pitchFamily="2" charset="0"/>
                <a:cs typeface="Noto Sans"/>
              </a:rPr>
              <a:t>de </a:t>
            </a:r>
            <a:r>
              <a:rPr lang="fr-FR" sz="1400" spc="-30" dirty="0">
                <a:latin typeface="Seaford" panose="00000500000000000000" pitchFamily="2" charset="0"/>
                <a:cs typeface="Noto Sans"/>
              </a:rPr>
              <a:t>jeu (chanté, sans paroles, </a:t>
            </a:r>
            <a:r>
              <a:rPr lang="fr-FR" sz="1400" spc="-35" dirty="0">
                <a:latin typeface="Seaford" panose="00000500000000000000" pitchFamily="2" charset="0"/>
                <a:cs typeface="Noto Sans"/>
              </a:rPr>
              <a:t>à la manière </a:t>
            </a:r>
            <a:r>
              <a:rPr lang="fr-FR" sz="1400" spc="-30" dirty="0">
                <a:latin typeface="Seaford" panose="00000500000000000000" pitchFamily="2" charset="0"/>
                <a:cs typeface="Noto Sans"/>
              </a:rPr>
              <a:t>d’un conte, </a:t>
            </a:r>
            <a:r>
              <a:rPr lang="fr-FR" sz="1400" spc="-35" dirty="0">
                <a:latin typeface="Seaford" panose="00000500000000000000" pitchFamily="2" charset="0"/>
                <a:cs typeface="Noto Sans"/>
              </a:rPr>
              <a:t>à la manière </a:t>
            </a:r>
            <a:r>
              <a:rPr lang="fr-FR" sz="1400" spc="-30" dirty="0">
                <a:latin typeface="Seaford" panose="00000500000000000000" pitchFamily="2" charset="0"/>
                <a:cs typeface="Noto Sans"/>
              </a:rPr>
              <a:t>d’Alexandre </a:t>
            </a:r>
            <a:r>
              <a:rPr lang="fr-FR" sz="1400" spc="-40" dirty="0">
                <a:latin typeface="Seaford" panose="00000500000000000000" pitchFamily="2" charset="0"/>
                <a:cs typeface="Noto Sans"/>
              </a:rPr>
              <a:t>Dumas</a:t>
            </a:r>
            <a:r>
              <a:rPr lang="fr-FR" sz="1400" spc="-50" dirty="0">
                <a:latin typeface="Seaford" panose="00000500000000000000" pitchFamily="2" charset="0"/>
                <a:cs typeface="Noto Sans"/>
              </a:rPr>
              <a:t>…). </a:t>
            </a:r>
            <a:endParaRPr lang="fr-FR" sz="1400" b="1" spc="-25" dirty="0">
              <a:latin typeface="Seaford" panose="00000500000000000000" pitchFamily="2" charset="0"/>
              <a:cs typeface="Noto Sans"/>
            </a:endParaRPr>
          </a:p>
          <a:p>
            <a:pPr marL="184150" marR="5080" indent="-171450">
              <a:lnSpc>
                <a:spcPct val="112599"/>
              </a:lnSpc>
              <a:buFontTx/>
              <a:buChar char="-"/>
            </a:pPr>
            <a:r>
              <a:rPr lang="fr-FR" sz="1400" b="1" spc="-25" dirty="0">
                <a:latin typeface="Seaford" panose="00000500000000000000" pitchFamily="2" charset="0"/>
                <a:cs typeface="Noto Sans"/>
              </a:rPr>
              <a:t>Un</a:t>
            </a:r>
            <a:r>
              <a:rPr lang="fr-FR" sz="1400" b="1" spc="110" dirty="0">
                <a:latin typeface="Seaford" panose="00000500000000000000" pitchFamily="2" charset="0"/>
                <a:cs typeface="Noto Sans"/>
              </a:rPr>
              <a:t> </a:t>
            </a:r>
            <a:r>
              <a:rPr lang="fr-FR" sz="1400" b="1" spc="-25" dirty="0">
                <a:latin typeface="Seaford" panose="00000500000000000000" pitchFamily="2" charset="0"/>
                <a:cs typeface="Noto Sans"/>
              </a:rPr>
              <a:t>caucus : </a:t>
            </a:r>
            <a:r>
              <a:rPr lang="fr-FR" sz="1400" spc="-5" dirty="0">
                <a:latin typeface="Seaford" panose="00000500000000000000" pitchFamily="2" charset="0"/>
                <a:cs typeface="Noto Sans"/>
              </a:rPr>
              <a:t>20 </a:t>
            </a:r>
            <a:r>
              <a:rPr lang="fr-FR" sz="1400" spc="-25" dirty="0">
                <a:latin typeface="Seaford" panose="00000500000000000000" pitchFamily="2" charset="0"/>
                <a:cs typeface="Noto Sans"/>
              </a:rPr>
              <a:t>secondes de concertation </a:t>
            </a:r>
            <a:r>
              <a:rPr sz="1400" spc="-35" dirty="0">
                <a:latin typeface="Seaford" panose="00000500000000000000" pitchFamily="2" charset="0"/>
                <a:cs typeface="Noto Sans"/>
              </a:rPr>
              <a:t> </a:t>
            </a:r>
            <a:r>
              <a:rPr lang="fr-FR" sz="1400" spc="-30" dirty="0">
                <a:latin typeface="Seaford" panose="00000500000000000000" pitchFamily="2" charset="0"/>
                <a:cs typeface="Noto Sans"/>
              </a:rPr>
              <a:t>avec leur</a:t>
            </a:r>
            <a:r>
              <a:rPr sz="1400" spc="-30" dirty="0">
                <a:latin typeface="Seaford" panose="00000500000000000000" pitchFamily="2" charset="0"/>
                <a:cs typeface="Noto Sans"/>
              </a:rPr>
              <a:t> </a:t>
            </a:r>
            <a:r>
              <a:rPr sz="1400" spc="-80" dirty="0">
                <a:latin typeface="Seaford" panose="00000500000000000000" pitchFamily="2" charset="0"/>
                <a:cs typeface="Noto Sans"/>
              </a:rPr>
              <a:t>« </a:t>
            </a:r>
            <a:r>
              <a:rPr sz="1400" spc="-25" dirty="0">
                <a:latin typeface="Seaford" panose="00000500000000000000" pitchFamily="2" charset="0"/>
                <a:cs typeface="Noto Sans"/>
              </a:rPr>
              <a:t>coach </a:t>
            </a:r>
            <a:r>
              <a:rPr sz="1400" spc="-80" dirty="0">
                <a:latin typeface="Seaford" panose="00000500000000000000" pitchFamily="2" charset="0"/>
                <a:cs typeface="Noto Sans"/>
              </a:rPr>
              <a:t>» </a:t>
            </a:r>
            <a:r>
              <a:rPr sz="1400" spc="-40" dirty="0" err="1">
                <a:latin typeface="Seaford" panose="00000500000000000000" pitchFamily="2" charset="0"/>
                <a:cs typeface="Noto Sans"/>
              </a:rPr>
              <a:t>avant</a:t>
            </a:r>
            <a:r>
              <a:rPr sz="1400" spc="-40" dirty="0">
                <a:latin typeface="Seaford" panose="00000500000000000000" pitchFamily="2" charset="0"/>
                <a:cs typeface="Noto Sans"/>
              </a:rPr>
              <a:t> </a:t>
            </a:r>
            <a:r>
              <a:rPr sz="1400" spc="-25" dirty="0">
                <a:latin typeface="Seaford" panose="00000500000000000000" pitchFamily="2" charset="0"/>
                <a:cs typeface="Noto Sans"/>
              </a:rPr>
              <a:t>de </a:t>
            </a:r>
            <a:r>
              <a:rPr sz="1400" spc="-20" dirty="0">
                <a:latin typeface="Seaford" panose="00000500000000000000" pitchFamily="2" charset="0"/>
                <a:cs typeface="Noto Sans"/>
              </a:rPr>
              <a:t>se </a:t>
            </a:r>
            <a:r>
              <a:rPr sz="1400" spc="-30" dirty="0">
                <a:latin typeface="Seaford" panose="00000500000000000000" pitchFamily="2" charset="0"/>
                <a:cs typeface="Noto Sans"/>
              </a:rPr>
              <a:t>lancer sur </a:t>
            </a:r>
            <a:r>
              <a:rPr sz="1400" spc="-20" dirty="0" err="1">
                <a:latin typeface="Seaford" panose="00000500000000000000" pitchFamily="2" charset="0"/>
                <a:cs typeface="Noto Sans"/>
              </a:rPr>
              <a:t>scène</a:t>
            </a:r>
            <a:r>
              <a:rPr lang="fr-FR" sz="1400" spc="-20" dirty="0">
                <a:latin typeface="Seaford" panose="00000500000000000000" pitchFamily="2" charset="0"/>
                <a:cs typeface="Noto Sans"/>
              </a:rPr>
              <a:t> pour l’improvisation. </a:t>
            </a:r>
            <a:endParaRPr lang="fr-FR" sz="1400" spc="-25" dirty="0">
              <a:latin typeface="Seaford" panose="00000500000000000000" pitchFamily="2" charset="0"/>
              <a:cs typeface="Noto Sans"/>
            </a:endParaRPr>
          </a:p>
          <a:p>
            <a:pPr marL="184150" marR="5080" indent="-171450">
              <a:lnSpc>
                <a:spcPct val="112599"/>
              </a:lnSpc>
              <a:buFontTx/>
              <a:buChar char="-"/>
            </a:pPr>
            <a:r>
              <a:rPr lang="fr-FR" sz="1400" b="1" spc="-20" dirty="0">
                <a:latin typeface="Seaford" panose="00000500000000000000" pitchFamily="2" charset="0"/>
                <a:cs typeface="Noto Sans"/>
              </a:rPr>
              <a:t>Un arbitre </a:t>
            </a:r>
            <a:r>
              <a:rPr lang="fr-FR" sz="1400" spc="-20" dirty="0">
                <a:latin typeface="Seaford" panose="00000500000000000000" pitchFamily="2" charset="0"/>
                <a:cs typeface="Noto Sans"/>
              </a:rPr>
              <a:t>: il assure </a:t>
            </a:r>
            <a:r>
              <a:rPr lang="fr-FR" sz="1400" b="1" spc="-20" dirty="0">
                <a:latin typeface="Seaford" panose="00000500000000000000" pitchFamily="2" charset="0"/>
                <a:cs typeface="Noto Sans"/>
              </a:rPr>
              <a:t>la mise en scène</a:t>
            </a:r>
            <a:r>
              <a:rPr lang="fr-FR" sz="1400" spc="-20" dirty="0">
                <a:latin typeface="Seaford" panose="00000500000000000000" pitchFamily="2" charset="0"/>
                <a:cs typeface="Noto Sans"/>
              </a:rPr>
              <a:t>,  </a:t>
            </a:r>
            <a:r>
              <a:rPr lang="fr-FR" sz="1400" spc="-30" dirty="0">
                <a:latin typeface="Seaford" panose="00000500000000000000" pitchFamily="2" charset="0"/>
                <a:cs typeface="Noto Sans"/>
              </a:rPr>
              <a:t>sanctionne </a:t>
            </a:r>
            <a:r>
              <a:rPr sz="1400" b="1" spc="-5" dirty="0">
                <a:latin typeface="Seaford" panose="00000500000000000000" pitchFamily="2" charset="0"/>
                <a:cs typeface="Noto Sans"/>
              </a:rPr>
              <a:t>les </a:t>
            </a:r>
            <a:r>
              <a:rPr sz="1400" b="1" spc="-5" dirty="0" err="1">
                <a:latin typeface="Seaford" panose="00000500000000000000" pitchFamily="2" charset="0"/>
                <a:cs typeface="Noto Sans"/>
              </a:rPr>
              <a:t>comportements</a:t>
            </a:r>
            <a:r>
              <a:rPr sz="1400" b="1" spc="-5" dirty="0">
                <a:latin typeface="Seaford" panose="00000500000000000000" pitchFamily="2" charset="0"/>
                <a:cs typeface="Noto Sans"/>
              </a:rPr>
              <a:t> qui nuisent </a:t>
            </a:r>
            <a:r>
              <a:rPr sz="1400" b="1" dirty="0">
                <a:latin typeface="Seaford" panose="00000500000000000000" pitchFamily="2" charset="0"/>
                <a:cs typeface="Noto Sans"/>
              </a:rPr>
              <a:t>à </a:t>
            </a:r>
            <a:r>
              <a:rPr sz="1400" b="1" spc="-5" dirty="0">
                <a:latin typeface="Seaford" panose="00000500000000000000" pitchFamily="2" charset="0"/>
                <a:cs typeface="Noto Sans"/>
              </a:rPr>
              <a:t>l’écriture de l’histoire, </a:t>
            </a:r>
            <a:r>
              <a:rPr sz="1400" b="1" dirty="0">
                <a:latin typeface="Seaford" panose="00000500000000000000" pitchFamily="2" charset="0"/>
                <a:cs typeface="Noto Sans"/>
              </a:rPr>
              <a:t>à </a:t>
            </a:r>
            <a:r>
              <a:rPr sz="1400" b="1" spc="-5" dirty="0">
                <a:latin typeface="Seaford" panose="00000500000000000000" pitchFamily="2" charset="0"/>
                <a:cs typeface="Noto Sans"/>
              </a:rPr>
              <a:t>l’interprétation ou </a:t>
            </a:r>
            <a:r>
              <a:rPr sz="1400" b="1" dirty="0">
                <a:latin typeface="Seaford" panose="00000500000000000000" pitchFamily="2" charset="0"/>
                <a:cs typeface="Noto Sans"/>
              </a:rPr>
              <a:t>à la </a:t>
            </a:r>
            <a:r>
              <a:rPr sz="1400" b="1" spc="-5" dirty="0">
                <a:latin typeface="Seaford" panose="00000500000000000000" pitchFamily="2" charset="0"/>
                <a:cs typeface="Noto Sans"/>
              </a:rPr>
              <a:t>beauté du jeu</a:t>
            </a:r>
            <a:r>
              <a:rPr lang="fr-FR" sz="1400" b="1" spc="-5" dirty="0">
                <a:latin typeface="Seaford" panose="00000500000000000000" pitchFamily="2" charset="0"/>
                <a:cs typeface="Noto Sans"/>
              </a:rPr>
              <a:t>. </a:t>
            </a:r>
          </a:p>
          <a:p>
            <a:pPr marL="184150" marR="5080" indent="-171450">
              <a:lnSpc>
                <a:spcPct val="112599"/>
              </a:lnSpc>
              <a:buFontTx/>
              <a:buChar char="-"/>
            </a:pPr>
            <a:r>
              <a:rPr lang="fr-FR" sz="1400" b="1" spc="-5" dirty="0">
                <a:latin typeface="Seaford" panose="00000500000000000000" pitchFamily="2" charset="0"/>
                <a:cs typeface="Noto Sans"/>
              </a:rPr>
              <a:t>Un </a:t>
            </a:r>
            <a:r>
              <a:rPr sz="1400" b="1" spc="-30" dirty="0">
                <a:latin typeface="Seaford" panose="00000500000000000000" pitchFamily="2" charset="0"/>
                <a:cs typeface="Noto Sans"/>
              </a:rPr>
              <a:t>public</a:t>
            </a:r>
            <a:r>
              <a:rPr sz="1400" spc="-30" dirty="0">
                <a:latin typeface="Seaford" panose="00000500000000000000" pitchFamily="2" charset="0"/>
                <a:cs typeface="Noto Sans"/>
              </a:rPr>
              <a:t> </a:t>
            </a:r>
            <a:r>
              <a:rPr lang="fr-FR" sz="1400" b="1" spc="-30" dirty="0">
                <a:latin typeface="Seaford" panose="00000500000000000000" pitchFamily="2" charset="0"/>
                <a:cs typeface="Noto Sans"/>
              </a:rPr>
              <a:t>actif</a:t>
            </a:r>
            <a:r>
              <a:rPr lang="fr-FR" sz="1400" spc="-30" dirty="0">
                <a:latin typeface="Seaford" panose="00000500000000000000" pitchFamily="2" charset="0"/>
                <a:cs typeface="Noto Sans"/>
              </a:rPr>
              <a:t> qui </a:t>
            </a:r>
            <a:r>
              <a:rPr lang="fr-FR" sz="1400" spc="-35" dirty="0">
                <a:latin typeface="Seaford" panose="00000500000000000000" pitchFamily="2" charset="0"/>
                <a:cs typeface="Noto Sans"/>
              </a:rPr>
              <a:t>vote à </a:t>
            </a:r>
            <a:r>
              <a:rPr lang="fr-FR" sz="1400" spc="-30" dirty="0">
                <a:latin typeface="Seaford" panose="00000500000000000000" pitchFamily="2" charset="0"/>
                <a:cs typeface="Noto Sans"/>
              </a:rPr>
              <a:t>l’aide d’un carton bicolore pour désigner l’équipe </a:t>
            </a:r>
            <a:r>
              <a:rPr lang="fr-FR" sz="1400" spc="-50" dirty="0">
                <a:latin typeface="Seaford" panose="00000500000000000000" pitchFamily="2" charset="0"/>
                <a:cs typeface="Noto Sans"/>
              </a:rPr>
              <a:t>gagnante  </a:t>
            </a:r>
            <a:r>
              <a:rPr lang="fr-FR" sz="1400" spc="-30" dirty="0">
                <a:latin typeface="Seaford" panose="00000500000000000000" pitchFamily="2" charset="0"/>
                <a:cs typeface="Noto Sans"/>
              </a:rPr>
              <a:t>dans </a:t>
            </a:r>
            <a:r>
              <a:rPr lang="fr-FR" sz="1400" spc="-20" dirty="0">
                <a:latin typeface="Seaford" panose="00000500000000000000" pitchFamily="2" charset="0"/>
                <a:cs typeface="Noto Sans"/>
              </a:rPr>
              <a:t>des </a:t>
            </a:r>
            <a:r>
              <a:rPr lang="fr-FR" sz="1400" spc="-30" dirty="0">
                <a:latin typeface="Seaford" panose="00000500000000000000" pitchFamily="2" charset="0"/>
                <a:cs typeface="Noto Sans"/>
              </a:rPr>
              <a:t>temps codifiés, </a:t>
            </a:r>
            <a:endParaRPr lang="fr-FR" sz="1400" spc="-50" dirty="0">
              <a:latin typeface="Seaford" panose="00000500000000000000" pitchFamily="2" charset="0"/>
              <a:cs typeface="Noto Sans"/>
            </a:endParaRPr>
          </a:p>
          <a:p>
            <a:pPr marL="184150" marR="5080" indent="-171450">
              <a:lnSpc>
                <a:spcPct val="112599"/>
              </a:lnSpc>
              <a:buFontTx/>
              <a:buChar char="-"/>
            </a:pPr>
            <a:r>
              <a:rPr lang="fr-FR" sz="1400" b="1" spc="-50" dirty="0">
                <a:latin typeface="Seaford" panose="00000500000000000000" pitchFamily="2" charset="0"/>
                <a:cs typeface="Noto Sans"/>
              </a:rPr>
              <a:t>Des valeurs </a:t>
            </a:r>
            <a:r>
              <a:rPr lang="fr-FR" sz="1400" spc="-50" dirty="0">
                <a:latin typeface="Seaford" panose="00000500000000000000" pitchFamily="2" charset="0"/>
                <a:cs typeface="Noto Sans"/>
              </a:rPr>
              <a:t>: </a:t>
            </a:r>
            <a:r>
              <a:rPr sz="1400" spc="-35" dirty="0">
                <a:latin typeface="Seaford" panose="00000500000000000000" pitchFamily="2" charset="0"/>
                <a:cs typeface="Noto Sans"/>
              </a:rPr>
              <a:t>un </a:t>
            </a:r>
            <a:r>
              <a:rPr sz="1400" spc="-25" dirty="0">
                <a:latin typeface="Seaford" panose="00000500000000000000" pitchFamily="2" charset="0"/>
                <a:cs typeface="Noto Sans"/>
              </a:rPr>
              <a:t>esprit de </a:t>
            </a:r>
            <a:r>
              <a:rPr sz="1400" spc="-35" dirty="0">
                <a:latin typeface="Seaford" panose="00000500000000000000" pitchFamily="2" charset="0"/>
                <a:cs typeface="Noto Sans"/>
              </a:rPr>
              <a:t>fair-play</a:t>
            </a:r>
            <a:r>
              <a:rPr lang="fr-FR" sz="1400" spc="-35" dirty="0">
                <a:latin typeface="Seaford" panose="00000500000000000000" pitchFamily="2" charset="0"/>
                <a:cs typeface="Noto Sans"/>
              </a:rPr>
              <a:t>, le</a:t>
            </a:r>
            <a:r>
              <a:rPr sz="1400" spc="-35" dirty="0">
                <a:latin typeface="Seaford" panose="00000500000000000000" pitchFamily="2" charset="0"/>
                <a:cs typeface="Noto Sans"/>
              </a:rPr>
              <a:t> </a:t>
            </a:r>
            <a:r>
              <a:rPr sz="1400" spc="-30" dirty="0">
                <a:latin typeface="Seaford" panose="00000500000000000000" pitchFamily="2" charset="0"/>
                <a:cs typeface="Noto Sans"/>
              </a:rPr>
              <a:t>respect,</a:t>
            </a:r>
            <a:r>
              <a:rPr lang="fr-FR" sz="1400" spc="-30" dirty="0">
                <a:latin typeface="Seaford" panose="00000500000000000000" pitchFamily="2" charset="0"/>
                <a:cs typeface="Noto Sans"/>
              </a:rPr>
              <a:t> la</a:t>
            </a:r>
            <a:r>
              <a:rPr sz="1400" spc="-35" dirty="0">
                <a:latin typeface="Seaford" panose="00000500000000000000" pitchFamily="2" charset="0"/>
                <a:cs typeface="Noto Sans"/>
              </a:rPr>
              <a:t> </a:t>
            </a:r>
            <a:r>
              <a:rPr sz="1400" spc="-35" dirty="0" err="1">
                <a:latin typeface="Seaford" panose="00000500000000000000" pitchFamily="2" charset="0"/>
                <a:cs typeface="Noto Sans"/>
              </a:rPr>
              <a:t>bienveillance</a:t>
            </a:r>
            <a:r>
              <a:rPr sz="1400" spc="-35" dirty="0">
                <a:latin typeface="Seaford" panose="00000500000000000000" pitchFamily="2" charset="0"/>
                <a:cs typeface="Noto Sans"/>
              </a:rPr>
              <a:t>,</a:t>
            </a:r>
            <a:r>
              <a:rPr lang="fr-FR" sz="1400" spc="-35" dirty="0">
                <a:latin typeface="Seaford" panose="00000500000000000000" pitchFamily="2" charset="0"/>
                <a:cs typeface="Noto Sans"/>
              </a:rPr>
              <a:t> la</a:t>
            </a:r>
            <a:r>
              <a:rPr sz="1400" spc="-35" dirty="0">
                <a:latin typeface="Seaford" panose="00000500000000000000" pitchFamily="2" charset="0"/>
                <a:cs typeface="Noto Sans"/>
              </a:rPr>
              <a:t> </a:t>
            </a:r>
            <a:r>
              <a:rPr sz="1400" spc="-30" dirty="0" err="1">
                <a:latin typeface="Seaford" panose="00000500000000000000" pitchFamily="2" charset="0"/>
                <a:cs typeface="Noto Sans"/>
              </a:rPr>
              <a:t>solidarité</a:t>
            </a:r>
            <a:r>
              <a:rPr sz="1400" spc="-30" dirty="0">
                <a:latin typeface="Seaford" panose="00000500000000000000" pitchFamily="2" charset="0"/>
                <a:cs typeface="Noto Sans"/>
              </a:rPr>
              <a:t> </a:t>
            </a:r>
            <a:r>
              <a:rPr sz="1400" spc="-25" dirty="0">
                <a:latin typeface="Seaford" panose="00000500000000000000" pitchFamily="2" charset="0"/>
                <a:cs typeface="Noto Sans"/>
              </a:rPr>
              <a:t>et</a:t>
            </a:r>
            <a:r>
              <a:rPr lang="fr-FR" sz="1400" spc="135" dirty="0">
                <a:latin typeface="Seaford" panose="00000500000000000000" pitchFamily="2" charset="0"/>
                <a:cs typeface="Noto Sans"/>
              </a:rPr>
              <a:t> l’</a:t>
            </a:r>
            <a:r>
              <a:rPr sz="1400" spc="-35" dirty="0" err="1">
                <a:latin typeface="Seaford" panose="00000500000000000000" pitchFamily="2" charset="0"/>
                <a:cs typeface="Noto Sans"/>
              </a:rPr>
              <a:t>humilité</a:t>
            </a:r>
            <a:r>
              <a:rPr sz="1400" spc="-35" dirty="0">
                <a:latin typeface="Seaford" panose="00000500000000000000" pitchFamily="2" charset="0"/>
                <a:cs typeface="Noto Sans"/>
              </a:rPr>
              <a:t>.</a:t>
            </a:r>
            <a:endParaRPr sz="1400" dirty="0">
              <a:latin typeface="Seaford" panose="00000500000000000000" pitchFamily="2" charset="0"/>
              <a:cs typeface="Noto Sans"/>
            </a:endParaRP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A0E3CE3D-1774-4417-A0FD-5AC7AE3363A1}"/>
              </a:ext>
            </a:extLst>
          </p:cNvPr>
          <p:cNvSpPr txBox="1"/>
          <p:nvPr/>
        </p:nvSpPr>
        <p:spPr>
          <a:xfrm>
            <a:off x="415330" y="2002452"/>
            <a:ext cx="6830499" cy="10080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799"/>
              </a:lnSpc>
              <a:spcBef>
                <a:spcPts val="100"/>
              </a:spcBef>
            </a:pPr>
            <a:r>
              <a:rPr sz="1400" b="1" spc="-30" dirty="0">
                <a:latin typeface="Seaford" panose="00000500000000000000" pitchFamily="2" charset="0"/>
                <a:cs typeface="Noto Sans"/>
              </a:rPr>
              <a:t>Né au </a:t>
            </a:r>
            <a:r>
              <a:rPr sz="1400" b="1" spc="-25" dirty="0">
                <a:latin typeface="Seaford" panose="00000500000000000000" pitchFamily="2" charset="0"/>
                <a:cs typeface="Noto Sans"/>
              </a:rPr>
              <a:t>Québec, </a:t>
            </a:r>
            <a:r>
              <a:rPr lang="fr-FR" sz="1400" b="1" spc="-25" dirty="0">
                <a:latin typeface="Seaford" panose="00000500000000000000" pitchFamily="2" charset="0"/>
                <a:cs typeface="Noto Sans"/>
              </a:rPr>
              <a:t>la match d’impro est </a:t>
            </a:r>
            <a:r>
              <a:rPr sz="1400" b="1" spc="-30" dirty="0">
                <a:latin typeface="Seaford" panose="00000500000000000000" pitchFamily="2" charset="0"/>
                <a:cs typeface="Noto Sans"/>
              </a:rPr>
              <a:t>un </a:t>
            </a:r>
            <a:r>
              <a:rPr sz="1400" b="1" spc="-20" dirty="0">
                <a:latin typeface="Seaford" panose="00000500000000000000" pitchFamily="2" charset="0"/>
                <a:cs typeface="Noto Sans"/>
              </a:rPr>
              <a:t>spectacle </a:t>
            </a:r>
            <a:r>
              <a:rPr lang="fr-FR" sz="1400" b="1" spc="-30" dirty="0">
                <a:latin typeface="Seaford" panose="00000500000000000000" pitchFamily="2" charset="0"/>
                <a:cs typeface="Noto Sans"/>
              </a:rPr>
              <a:t>t</a:t>
            </a:r>
            <a:r>
              <a:rPr sz="1400" b="1" spc="-30" dirty="0" err="1">
                <a:latin typeface="Seaford" panose="00000500000000000000" pitchFamily="2" charset="0"/>
                <a:cs typeface="Noto Sans"/>
              </a:rPr>
              <a:t>héâtral</a:t>
            </a:r>
            <a:r>
              <a:rPr sz="1400" b="1" spc="-30" dirty="0">
                <a:latin typeface="Seaford" panose="00000500000000000000" pitchFamily="2" charset="0"/>
                <a:cs typeface="Noto Sans"/>
              </a:rPr>
              <a:t> </a:t>
            </a:r>
            <a:r>
              <a:rPr sz="1400" b="1" spc="-40" dirty="0">
                <a:latin typeface="Seaford" panose="00000500000000000000" pitchFamily="2" charset="0"/>
                <a:cs typeface="Noto Sans"/>
              </a:rPr>
              <a:t>original</a:t>
            </a:r>
            <a:r>
              <a:rPr lang="fr-FR" sz="1400" b="1" spc="-40" dirty="0">
                <a:latin typeface="Seaford" panose="00000500000000000000" pitchFamily="2" charset="0"/>
                <a:cs typeface="Noto Sans"/>
              </a:rPr>
              <a:t>. </a:t>
            </a:r>
            <a:r>
              <a:rPr lang="fr-FR" sz="1400" b="1" spc="-30" dirty="0">
                <a:latin typeface="Seaford" panose="00000500000000000000" pitchFamily="2" charset="0"/>
                <a:cs typeface="Noto Sans"/>
              </a:rPr>
              <a:t>Son cérémonial</a:t>
            </a:r>
            <a:r>
              <a:rPr sz="1400" b="1" spc="-30" dirty="0">
                <a:latin typeface="Seaford" panose="00000500000000000000" pitchFamily="2" charset="0"/>
                <a:cs typeface="Noto Sans"/>
              </a:rPr>
              <a:t> </a:t>
            </a:r>
            <a:r>
              <a:rPr sz="1400" b="1" spc="-25" dirty="0">
                <a:latin typeface="Seaford" panose="00000500000000000000" pitchFamily="2" charset="0"/>
                <a:cs typeface="Noto Sans"/>
              </a:rPr>
              <a:t>évoque celui d’une rencontre </a:t>
            </a:r>
            <a:r>
              <a:rPr sz="1400" b="1" spc="-30" dirty="0">
                <a:latin typeface="Seaford" panose="00000500000000000000" pitchFamily="2" charset="0"/>
                <a:cs typeface="Noto Sans"/>
              </a:rPr>
              <a:t>sportive. </a:t>
            </a:r>
            <a:r>
              <a:rPr lang="fr-FR" sz="1400" b="1" spc="-30" dirty="0">
                <a:latin typeface="Seaford" panose="00000500000000000000" pitchFamily="2" charset="0"/>
                <a:cs typeface="Noto Sans"/>
              </a:rPr>
              <a:t>C’est un o</a:t>
            </a:r>
            <a:r>
              <a:rPr sz="1400" b="1" spc="-30" dirty="0">
                <a:latin typeface="Seaford" panose="00000500000000000000" pitchFamily="2" charset="0"/>
                <a:cs typeface="Noto Sans"/>
              </a:rPr>
              <a:t>util </a:t>
            </a:r>
            <a:r>
              <a:rPr sz="1400" b="1" spc="-25" dirty="0">
                <a:latin typeface="Seaford" panose="00000500000000000000" pitchFamily="2" charset="0"/>
                <a:cs typeface="Noto Sans"/>
              </a:rPr>
              <a:t>d’épanouissement personnel </a:t>
            </a:r>
            <a:r>
              <a:rPr lang="fr-FR" sz="1400" b="1" spc="-25" dirty="0">
                <a:latin typeface="Seaford" panose="00000500000000000000" pitchFamily="2" charset="0"/>
                <a:cs typeface="Noto Sans"/>
              </a:rPr>
              <a:t>qui apporte l</a:t>
            </a:r>
            <a:r>
              <a:rPr sz="1400" b="1" spc="-35" dirty="0">
                <a:latin typeface="Seaford" panose="00000500000000000000" pitchFamily="2" charset="0"/>
                <a:cs typeface="Noto Sans"/>
              </a:rPr>
              <a:t>a </a:t>
            </a:r>
            <a:r>
              <a:rPr sz="1400" b="1" spc="-30" dirty="0">
                <a:latin typeface="Seaford" panose="00000500000000000000" pitchFamily="2" charset="0"/>
                <a:cs typeface="Noto Sans"/>
              </a:rPr>
              <a:t>maîtrise </a:t>
            </a:r>
            <a:r>
              <a:rPr sz="1400" b="1" spc="-25" dirty="0">
                <a:latin typeface="Seaford" panose="00000500000000000000" pitchFamily="2" charset="0"/>
                <a:cs typeface="Noto Sans"/>
              </a:rPr>
              <a:t>du </a:t>
            </a:r>
            <a:r>
              <a:rPr sz="1400" b="1" spc="-50" dirty="0" err="1">
                <a:latin typeface="Seaford" panose="00000500000000000000" pitchFamily="2" charset="0"/>
                <a:cs typeface="Noto Sans"/>
              </a:rPr>
              <a:t>langage</a:t>
            </a:r>
            <a:r>
              <a:rPr sz="1400" b="1" spc="-50" dirty="0">
                <a:latin typeface="Seaford" panose="00000500000000000000" pitchFamily="2" charset="0"/>
                <a:cs typeface="Noto Sans"/>
              </a:rPr>
              <a:t> </a:t>
            </a:r>
            <a:r>
              <a:rPr sz="1400" b="1" spc="-25" dirty="0">
                <a:latin typeface="Seaford" panose="00000500000000000000" pitchFamily="2" charset="0"/>
                <a:cs typeface="Noto Sans"/>
              </a:rPr>
              <a:t>et </a:t>
            </a:r>
            <a:r>
              <a:rPr sz="1400" b="1" spc="-25" dirty="0" err="1">
                <a:latin typeface="Seaford" panose="00000500000000000000" pitchFamily="2" charset="0"/>
                <a:cs typeface="Noto Sans"/>
              </a:rPr>
              <a:t>développe</a:t>
            </a:r>
            <a:r>
              <a:rPr sz="1400" b="1" spc="-25" dirty="0">
                <a:latin typeface="Seaford" panose="00000500000000000000" pitchFamily="2" charset="0"/>
                <a:cs typeface="Noto Sans"/>
              </a:rPr>
              <a:t> </a:t>
            </a:r>
            <a:r>
              <a:rPr sz="1400" b="1" spc="-40" dirty="0">
                <a:latin typeface="Seaford" panose="00000500000000000000" pitchFamily="2" charset="0"/>
                <a:cs typeface="Noto Sans"/>
              </a:rPr>
              <a:t>l’imagination </a:t>
            </a:r>
            <a:r>
              <a:rPr sz="1400" b="1" spc="-25" dirty="0">
                <a:latin typeface="Seaford" panose="00000500000000000000" pitchFamily="2" charset="0"/>
                <a:cs typeface="Noto Sans"/>
              </a:rPr>
              <a:t>et </a:t>
            </a:r>
            <a:r>
              <a:rPr sz="1400" b="1" spc="-35" dirty="0">
                <a:latin typeface="Seaford" panose="00000500000000000000" pitchFamily="2" charset="0"/>
                <a:cs typeface="Noto Sans"/>
              </a:rPr>
              <a:t>la </a:t>
            </a:r>
            <a:r>
              <a:rPr sz="1400" b="1" spc="-30" dirty="0">
                <a:latin typeface="Seaford" panose="00000500000000000000" pitchFamily="2" charset="0"/>
                <a:cs typeface="Noto Sans"/>
              </a:rPr>
              <a:t>créativité ainsi </a:t>
            </a:r>
            <a:r>
              <a:rPr sz="1400" b="1" spc="-25" dirty="0">
                <a:latin typeface="Seaford" panose="00000500000000000000" pitchFamily="2" charset="0"/>
                <a:cs typeface="Noto Sans"/>
              </a:rPr>
              <a:t>que </a:t>
            </a:r>
            <a:r>
              <a:rPr sz="1400" b="1" spc="-35" dirty="0">
                <a:latin typeface="Seaford" panose="00000500000000000000" pitchFamily="2" charset="0"/>
                <a:cs typeface="Noto Sans"/>
              </a:rPr>
              <a:t>la </a:t>
            </a:r>
            <a:r>
              <a:rPr sz="1400" b="1" spc="-20" dirty="0">
                <a:latin typeface="Seaford" panose="00000500000000000000" pitchFamily="2" charset="0"/>
                <a:cs typeface="Noto Sans"/>
              </a:rPr>
              <a:t>cohésion</a:t>
            </a:r>
            <a:r>
              <a:rPr sz="1400" b="1" spc="10" dirty="0">
                <a:latin typeface="Seaford" panose="00000500000000000000" pitchFamily="2" charset="0"/>
                <a:cs typeface="Noto Sans"/>
              </a:rPr>
              <a:t> </a:t>
            </a:r>
            <a:r>
              <a:rPr sz="1400" b="1" spc="-25" dirty="0">
                <a:latin typeface="Seaford" panose="00000500000000000000" pitchFamily="2" charset="0"/>
                <a:cs typeface="Noto Sans"/>
              </a:rPr>
              <a:t>sociale.</a:t>
            </a:r>
            <a:endParaRPr sz="1400" b="1" dirty="0">
              <a:latin typeface="Seaford" panose="00000500000000000000" pitchFamily="2" charset="0"/>
              <a:cs typeface="Noto Sans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9ABA3B4-FA4A-4592-AE14-1B0AACE6C47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850" y="7678655"/>
            <a:ext cx="4067043" cy="287899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Zone de texte 3">
            <a:extLst>
              <a:ext uri="{FF2B5EF4-FFF2-40B4-BE49-F238E27FC236}">
                <a16:creationId xmlns:a16="http://schemas.microsoft.com/office/drawing/2014/main" id="{70A3E300-E237-4C4C-9A3C-B37C0F127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9893" y="8220099"/>
            <a:ext cx="295275" cy="124976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91440" tIns="45720" rIns="91440" bIns="45720" anchor="t" anchorCtr="0" upright="1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© </a:t>
            </a:r>
            <a:r>
              <a:rPr lang="fr-FR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Thomas </a:t>
            </a:r>
            <a:r>
              <a:rPr lang="fr-FR" sz="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Raffoux</a:t>
            </a:r>
            <a:r>
              <a:rPr lang="fr-FR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Raffoux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E82AA531-82FB-4235-ACF8-DD4B1E062F8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5445252" y="9950768"/>
            <a:ext cx="1739455" cy="276999"/>
          </a:xfrm>
        </p:spPr>
        <p:txBody>
          <a:bodyPr/>
          <a:lstStyle/>
          <a:p>
            <a:fld id="{B6F15528-21DE-4FAA-801E-634DDDAF4B2B}" type="slidenum">
              <a:rPr lang="fr-FR" b="1" smtClean="0">
                <a:solidFill>
                  <a:srgbClr val="FF6825"/>
                </a:solidFill>
              </a:rPr>
              <a:t>6</a:t>
            </a:fld>
            <a:endParaRPr lang="fr-FR" b="1" dirty="0">
              <a:solidFill>
                <a:srgbClr val="FF6825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BDC08C8-1EE0-456D-99B5-8A2395FDDB77}"/>
              </a:ext>
            </a:extLst>
          </p:cNvPr>
          <p:cNvSpPr txBox="1"/>
          <p:nvPr/>
        </p:nvSpPr>
        <p:spPr>
          <a:xfrm>
            <a:off x="1269510" y="1216012"/>
            <a:ext cx="5263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latin typeface="Seaford" panose="00000500000000000000" pitchFamily="2" charset="0"/>
              </a:rPr>
              <a:t>L’improvisation et ses bienfaits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FC5533B-EA66-4356-BD83-DAC99409F473}"/>
              </a:ext>
            </a:extLst>
          </p:cNvPr>
          <p:cNvSpPr/>
          <p:nvPr/>
        </p:nvSpPr>
        <p:spPr>
          <a:xfrm>
            <a:off x="327411" y="3442289"/>
            <a:ext cx="6806431" cy="38887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C150A7-7B25-49E2-800B-4D919E87E25F}"/>
              </a:ext>
            </a:extLst>
          </p:cNvPr>
          <p:cNvSpPr/>
          <p:nvPr/>
        </p:nvSpPr>
        <p:spPr>
          <a:xfrm>
            <a:off x="169617" y="3358064"/>
            <a:ext cx="6806431" cy="3888786"/>
          </a:xfrm>
          <a:prstGeom prst="rect">
            <a:avLst/>
          </a:prstGeom>
          <a:noFill/>
          <a:ln w="9525">
            <a:solidFill>
              <a:srgbClr val="FF68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C1E94C1-097B-45D5-9D61-9561C86240FF}"/>
              </a:ext>
            </a:extLst>
          </p:cNvPr>
          <p:cNvSpPr/>
          <p:nvPr/>
        </p:nvSpPr>
        <p:spPr>
          <a:xfrm>
            <a:off x="6769227" y="0"/>
            <a:ext cx="676551" cy="1185488"/>
          </a:xfrm>
          <a:prstGeom prst="rect">
            <a:avLst/>
          </a:prstGeom>
          <a:solidFill>
            <a:srgbClr val="FF6825"/>
          </a:solidFill>
          <a:ln>
            <a:solidFill>
              <a:srgbClr val="FF68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1CCA1B9-BE21-4CC8-9C15-8569A5C2E3E3}"/>
              </a:ext>
            </a:extLst>
          </p:cNvPr>
          <p:cNvSpPr/>
          <p:nvPr/>
        </p:nvSpPr>
        <p:spPr>
          <a:xfrm>
            <a:off x="5911270" y="0"/>
            <a:ext cx="676551" cy="70896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32AAD8A-6EE5-4102-917A-8A6FCC7F2C18}"/>
              </a:ext>
            </a:extLst>
          </p:cNvPr>
          <p:cNvSpPr/>
          <p:nvPr/>
        </p:nvSpPr>
        <p:spPr>
          <a:xfrm>
            <a:off x="5041656" y="-2500"/>
            <a:ext cx="676551" cy="89314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C0CDF154-8D6C-4FD4-84EC-988FF4BC9912}"/>
              </a:ext>
            </a:extLst>
          </p:cNvPr>
          <p:cNvCxnSpPr>
            <a:cxnSpLocks/>
          </p:cNvCxnSpPr>
          <p:nvPr/>
        </p:nvCxnSpPr>
        <p:spPr>
          <a:xfrm>
            <a:off x="5167474" y="1006475"/>
            <a:ext cx="66817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12329603-6A31-4C3F-983D-0A4378C8CD45}"/>
              </a:ext>
            </a:extLst>
          </p:cNvPr>
          <p:cNvCxnSpPr>
            <a:cxnSpLocks/>
          </p:cNvCxnSpPr>
          <p:nvPr/>
        </p:nvCxnSpPr>
        <p:spPr>
          <a:xfrm>
            <a:off x="5167474" y="-2500"/>
            <a:ext cx="12782" cy="10089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1DAE9CAE-DF11-4FBE-A5D0-D9D5241758B6}"/>
              </a:ext>
            </a:extLst>
          </p:cNvPr>
          <p:cNvCxnSpPr>
            <a:cxnSpLocks/>
          </p:cNvCxnSpPr>
          <p:nvPr/>
        </p:nvCxnSpPr>
        <p:spPr>
          <a:xfrm>
            <a:off x="5835650" y="0"/>
            <a:ext cx="8375" cy="101677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91D8037F-B6FD-4FBB-84AB-878F8A9A19C6}"/>
              </a:ext>
            </a:extLst>
          </p:cNvPr>
          <p:cNvCxnSpPr>
            <a:cxnSpLocks/>
          </p:cNvCxnSpPr>
          <p:nvPr/>
        </p:nvCxnSpPr>
        <p:spPr>
          <a:xfrm>
            <a:off x="6842430" y="1082675"/>
            <a:ext cx="66817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18EF45F2-8DBC-4E26-BE4F-3578257A0BB1}"/>
              </a:ext>
            </a:extLst>
          </p:cNvPr>
          <p:cNvCxnSpPr>
            <a:cxnSpLocks/>
          </p:cNvCxnSpPr>
          <p:nvPr/>
        </p:nvCxnSpPr>
        <p:spPr>
          <a:xfrm flipH="1">
            <a:off x="7503493" y="0"/>
            <a:ext cx="7113" cy="10731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61C51CD0-8F37-4159-BA38-96C4802A99B9}"/>
              </a:ext>
            </a:extLst>
          </p:cNvPr>
          <p:cNvCxnSpPr>
            <a:cxnSpLocks/>
          </p:cNvCxnSpPr>
          <p:nvPr/>
        </p:nvCxnSpPr>
        <p:spPr>
          <a:xfrm>
            <a:off x="6842430" y="0"/>
            <a:ext cx="0" cy="10826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4908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5">
            <a:extLst>
              <a:ext uri="{FF2B5EF4-FFF2-40B4-BE49-F238E27FC236}">
                <a16:creationId xmlns:a16="http://schemas.microsoft.com/office/drawing/2014/main" id="{9232FE62-70AC-4546-A98F-C92901E0B3AA}"/>
              </a:ext>
            </a:extLst>
          </p:cNvPr>
          <p:cNvSpPr txBox="1"/>
          <p:nvPr/>
        </p:nvSpPr>
        <p:spPr>
          <a:xfrm>
            <a:off x="339271" y="1612395"/>
            <a:ext cx="7134081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2800" b="1" spc="-5" dirty="0">
                <a:latin typeface="Seaford" panose="00000500000000000000" pitchFamily="2" charset="0"/>
                <a:cs typeface="Noto Sans"/>
              </a:rPr>
              <a:t>Les 5 bienfaits de l’improvisation théâtrale</a:t>
            </a:r>
            <a:endParaRPr sz="2800" b="1" dirty="0">
              <a:latin typeface="Seaford" panose="00000500000000000000" pitchFamily="2" charset="0"/>
              <a:cs typeface="Noto Sans"/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66021A82-ABB6-4A68-B0F5-A5055B358E1D}"/>
              </a:ext>
            </a:extLst>
          </p:cNvPr>
          <p:cNvSpPr txBox="1"/>
          <p:nvPr/>
        </p:nvSpPr>
        <p:spPr>
          <a:xfrm>
            <a:off x="711488" y="2945641"/>
            <a:ext cx="6038562" cy="33291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25" dirty="0">
                <a:latin typeface="Seaford" panose="00000500000000000000" pitchFamily="2" charset="0"/>
                <a:cs typeface="Noto Sans"/>
              </a:rPr>
              <a:t>1-</a:t>
            </a:r>
            <a:r>
              <a:rPr lang="fr-FR" sz="1600" b="1" spc="-25" dirty="0">
                <a:latin typeface="Seaford" panose="00000500000000000000" pitchFamily="2" charset="0"/>
                <a:cs typeface="Noto Sans"/>
              </a:rPr>
              <a:t> Facteur</a:t>
            </a:r>
            <a:r>
              <a:rPr sz="1600" b="1" spc="-25" dirty="0">
                <a:latin typeface="Seaford" panose="00000500000000000000" pitchFamily="2" charset="0"/>
                <a:cs typeface="Noto Sans"/>
              </a:rPr>
              <a:t> </a:t>
            </a:r>
            <a:r>
              <a:rPr lang="fr-FR" sz="1600" b="1" spc="-40" dirty="0">
                <a:latin typeface="Seaford" panose="00000500000000000000" pitchFamily="2" charset="0"/>
                <a:cs typeface="Noto Sans"/>
              </a:rPr>
              <a:t>d’épanouissement</a:t>
            </a:r>
            <a:r>
              <a:rPr sz="1600" b="1" spc="20" dirty="0">
                <a:latin typeface="Seaford" panose="00000500000000000000" pitchFamily="2" charset="0"/>
                <a:cs typeface="Noto Sans"/>
              </a:rPr>
              <a:t> </a:t>
            </a:r>
            <a:r>
              <a:rPr sz="1600" b="1" spc="-35" dirty="0">
                <a:latin typeface="Seaford" panose="00000500000000000000" pitchFamily="2" charset="0"/>
                <a:cs typeface="Noto Sans"/>
              </a:rPr>
              <a:t>personnel</a:t>
            </a:r>
            <a:r>
              <a:rPr lang="fr-FR" sz="1600" b="1" spc="-35" dirty="0">
                <a:latin typeface="Seaford" panose="00000500000000000000" pitchFamily="2" charset="0"/>
                <a:cs typeface="Noto Sans"/>
              </a:rPr>
              <a:t> : </a:t>
            </a:r>
            <a:r>
              <a:rPr lang="fr-FR" sz="1400" i="1" dirty="0">
                <a:latin typeface="Seaford" panose="00000500000000000000" pitchFamily="2" charset="0"/>
              </a:rPr>
              <a:t>La confiance en soi, la curiosité et l’adaptabilité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fr-FR" sz="1400" i="1" spc="-35" dirty="0">
              <a:latin typeface="Seaford" panose="00000500000000000000" pitchFamily="2" charset="0"/>
              <a:cs typeface="Noto Sans"/>
            </a:endParaRPr>
          </a:p>
          <a:p>
            <a:pPr marL="12700">
              <a:spcBef>
                <a:spcPts val="100"/>
              </a:spcBef>
            </a:pPr>
            <a:r>
              <a:rPr lang="fr-FR" sz="1600" b="1" spc="-25" dirty="0">
                <a:latin typeface="Seaford" panose="00000500000000000000" pitchFamily="2" charset="0"/>
              </a:rPr>
              <a:t>2- Favoriser la maîtrise du langage </a:t>
            </a:r>
            <a:r>
              <a:rPr lang="fr-FR" b="1" spc="-65" dirty="0">
                <a:latin typeface="Seaford" panose="00000500000000000000" pitchFamily="2" charset="0"/>
                <a:cs typeface="Noto Sans"/>
              </a:rPr>
              <a:t>: </a:t>
            </a:r>
            <a:r>
              <a:rPr lang="fr-FR" sz="1400" i="1" spc="-670" dirty="0">
                <a:uFill>
                  <a:solidFill>
                    <a:srgbClr val="000000"/>
                  </a:solidFill>
                </a:uFill>
                <a:latin typeface="Seaford" panose="00000500000000000000" pitchFamily="2" charset="0"/>
                <a:cs typeface="Noto Sans"/>
              </a:rPr>
              <a:t>E</a:t>
            </a:r>
            <a:r>
              <a:rPr lang="fr-FR" sz="1400" i="1" spc="360" dirty="0">
                <a:latin typeface="Seaford" panose="00000500000000000000" pitchFamily="2" charset="0"/>
                <a:cs typeface="Noto Sans"/>
              </a:rPr>
              <a:t> </a:t>
            </a:r>
            <a:r>
              <a:rPr lang="fr-FR" sz="1400" i="1" spc="-30" dirty="0" err="1">
                <a:uFill>
                  <a:solidFill>
                    <a:srgbClr val="000000"/>
                  </a:solidFill>
                </a:uFill>
                <a:latin typeface="Seaford" panose="00000500000000000000" pitchFamily="2" charset="0"/>
                <a:cs typeface="Noto Sans"/>
              </a:rPr>
              <a:t>nrichissement</a:t>
            </a:r>
            <a:r>
              <a:rPr lang="fr-FR" sz="1400" i="1" spc="-30" dirty="0">
                <a:uFill>
                  <a:solidFill>
                    <a:srgbClr val="000000"/>
                  </a:solidFill>
                </a:uFill>
                <a:latin typeface="Seaford" panose="00000500000000000000" pitchFamily="2" charset="0"/>
                <a:cs typeface="Noto Sans"/>
              </a:rPr>
              <a:t> </a:t>
            </a:r>
            <a:r>
              <a:rPr lang="fr-FR" sz="1400" i="1" spc="-25" dirty="0">
                <a:uFill>
                  <a:solidFill>
                    <a:srgbClr val="000000"/>
                  </a:solidFill>
                </a:uFill>
                <a:latin typeface="Seaford" panose="00000500000000000000" pitchFamily="2" charset="0"/>
                <a:cs typeface="Noto Sans"/>
              </a:rPr>
              <a:t>de </a:t>
            </a:r>
            <a:r>
              <a:rPr lang="fr-FR" sz="1400" i="1" spc="-40" dirty="0">
                <a:uFill>
                  <a:solidFill>
                    <a:srgbClr val="000000"/>
                  </a:solidFill>
                </a:uFill>
                <a:latin typeface="Seaford" panose="00000500000000000000" pitchFamily="2" charset="0"/>
                <a:cs typeface="Noto Sans"/>
              </a:rPr>
              <a:t>la </a:t>
            </a:r>
            <a:r>
              <a:rPr lang="fr-FR" sz="1400" i="1" spc="-45" dirty="0">
                <a:uFill>
                  <a:solidFill>
                    <a:srgbClr val="000000"/>
                  </a:solidFill>
                </a:uFill>
                <a:latin typeface="Seaford" panose="00000500000000000000" pitchFamily="2" charset="0"/>
                <a:cs typeface="Noto Sans"/>
              </a:rPr>
              <a:t>lan</a:t>
            </a:r>
            <a:r>
              <a:rPr lang="fr-FR" sz="1400" i="1" spc="-45" dirty="0">
                <a:latin typeface="Seaford" panose="00000500000000000000" pitchFamily="2" charset="0"/>
                <a:cs typeface="Noto Sans"/>
              </a:rPr>
              <a:t>g</a:t>
            </a:r>
            <a:r>
              <a:rPr lang="fr-FR" sz="1400" i="1" spc="-45" dirty="0">
                <a:uFill>
                  <a:solidFill>
                    <a:srgbClr val="000000"/>
                  </a:solidFill>
                </a:uFill>
                <a:latin typeface="Seaford" panose="00000500000000000000" pitchFamily="2" charset="0"/>
                <a:cs typeface="Noto Sans"/>
              </a:rPr>
              <a:t>ue, développer  un argumentaire</a:t>
            </a:r>
          </a:p>
          <a:p>
            <a:pPr marL="12700">
              <a:spcBef>
                <a:spcPts val="100"/>
              </a:spcBef>
            </a:pPr>
            <a:endParaRPr lang="fr-FR" sz="1400" i="1" spc="-45" dirty="0">
              <a:uFill>
                <a:solidFill>
                  <a:srgbClr val="000000"/>
                </a:solidFill>
              </a:uFill>
              <a:latin typeface="Seaford" panose="00000500000000000000" pitchFamily="2" charset="0"/>
              <a:cs typeface="Noto Sans"/>
            </a:endParaRPr>
          </a:p>
          <a:p>
            <a:pPr marL="12700">
              <a:spcBef>
                <a:spcPts val="100"/>
              </a:spcBef>
            </a:pPr>
            <a:r>
              <a:rPr lang="fr-FR" sz="1600" b="1" spc="-25" dirty="0">
                <a:latin typeface="Seaford" panose="00000500000000000000" pitchFamily="2" charset="0"/>
              </a:rPr>
              <a:t>3- Cohésion sociale </a:t>
            </a:r>
            <a:r>
              <a:rPr lang="fr-FR" sz="1400" b="1" dirty="0">
                <a:latin typeface="Seaford" panose="00000500000000000000" pitchFamily="2" charset="0"/>
                <a:cs typeface="Noto Sans"/>
              </a:rPr>
              <a:t>: </a:t>
            </a:r>
            <a:r>
              <a:rPr lang="fr-FR" sz="1400" i="1" spc="-25" dirty="0">
                <a:latin typeface="Seaford" panose="00000500000000000000" pitchFamily="2" charset="0"/>
                <a:cs typeface="Noto Sans"/>
              </a:rPr>
              <a:t>Ouverture à l’autre,</a:t>
            </a:r>
            <a:r>
              <a:rPr lang="fr-FR" sz="1400" b="1" i="1" spc="-25" dirty="0">
                <a:latin typeface="Seaford" panose="00000500000000000000" pitchFamily="2" charset="0"/>
              </a:rPr>
              <a:t> </a:t>
            </a:r>
            <a:r>
              <a:rPr lang="fr-FR" sz="1400" i="1" spc="-25" dirty="0">
                <a:latin typeface="Seaford" panose="00000500000000000000" pitchFamily="2" charset="0"/>
              </a:rPr>
              <a:t>Savoir-faire et savoir-être</a:t>
            </a:r>
            <a:r>
              <a:rPr lang="fr-FR" sz="1400" i="1" spc="-25" dirty="0">
                <a:latin typeface="Seaford" panose="00000500000000000000" pitchFamily="2" charset="0"/>
                <a:cs typeface="Noto Sans"/>
              </a:rPr>
              <a:t> </a:t>
            </a:r>
          </a:p>
          <a:p>
            <a:pPr marL="12700">
              <a:spcBef>
                <a:spcPts val="100"/>
              </a:spcBef>
            </a:pPr>
            <a:endParaRPr lang="fr-FR" sz="1400" i="1" spc="-25" dirty="0">
              <a:latin typeface="Seaford" panose="00000500000000000000" pitchFamily="2" charset="0"/>
              <a:cs typeface="Noto Sans"/>
            </a:endParaRPr>
          </a:p>
          <a:p>
            <a:pPr marL="12700">
              <a:spcBef>
                <a:spcPts val="100"/>
              </a:spcBef>
            </a:pPr>
            <a:r>
              <a:rPr lang="fr-FR" sz="1600" b="1" spc="-25" dirty="0">
                <a:latin typeface="Seaford" panose="00000500000000000000" pitchFamily="2" charset="0"/>
              </a:rPr>
              <a:t>4- Imagination et créativité </a:t>
            </a:r>
            <a:r>
              <a:rPr lang="fr-FR" sz="1400" b="1" spc="-40" dirty="0">
                <a:latin typeface="Seaford" panose="00000500000000000000" pitchFamily="2" charset="0"/>
                <a:cs typeface="Noto Sans"/>
              </a:rPr>
              <a:t>: </a:t>
            </a:r>
            <a:r>
              <a:rPr lang="fr-FR" sz="1400" i="1" spc="-30" dirty="0">
                <a:latin typeface="Seaford" panose="00000500000000000000" pitchFamily="2" charset="0"/>
                <a:cs typeface="Noto Sans"/>
              </a:rPr>
              <a:t>Composer </a:t>
            </a:r>
            <a:r>
              <a:rPr lang="fr-FR" sz="1400" i="1" spc="-35" dirty="0">
                <a:latin typeface="Seaford" panose="00000500000000000000" pitchFamily="2" charset="0"/>
                <a:cs typeface="Noto Sans"/>
              </a:rPr>
              <a:t>un </a:t>
            </a:r>
            <a:r>
              <a:rPr lang="fr-FR" sz="1400" i="1" spc="-40" dirty="0">
                <a:latin typeface="Seaford" panose="00000500000000000000" pitchFamily="2" charset="0"/>
                <a:cs typeface="Noto Sans"/>
              </a:rPr>
              <a:t>personnage, </a:t>
            </a:r>
            <a:r>
              <a:rPr lang="fr-FR" sz="1400" i="1" spc="-25" dirty="0">
                <a:latin typeface="Seaford" panose="00000500000000000000" pitchFamily="2" charset="0"/>
                <a:cs typeface="Noto Sans"/>
              </a:rPr>
              <a:t>exposer </a:t>
            </a:r>
            <a:r>
              <a:rPr lang="fr-FR" sz="1400" i="1" spc="-30" dirty="0">
                <a:latin typeface="Seaford" panose="00000500000000000000" pitchFamily="2" charset="0"/>
                <a:cs typeface="Noto Sans"/>
              </a:rPr>
              <a:t>une </a:t>
            </a:r>
            <a:r>
              <a:rPr lang="fr-FR" sz="1400" i="1" spc="-35" dirty="0">
                <a:latin typeface="Seaford" panose="00000500000000000000" pitchFamily="2" charset="0"/>
                <a:cs typeface="Noto Sans"/>
              </a:rPr>
              <a:t>situation, </a:t>
            </a:r>
            <a:r>
              <a:rPr lang="fr-FR" sz="1400" i="1" spc="-25" dirty="0">
                <a:latin typeface="Seaford" panose="00000500000000000000" pitchFamily="2" charset="0"/>
                <a:cs typeface="Noto Sans"/>
              </a:rPr>
              <a:t>écrire </a:t>
            </a:r>
            <a:r>
              <a:rPr lang="fr-FR" sz="1400" i="1" spc="-35" dirty="0">
                <a:latin typeface="Seaford" panose="00000500000000000000" pitchFamily="2" charset="0"/>
                <a:cs typeface="Noto Sans"/>
              </a:rPr>
              <a:t>un </a:t>
            </a:r>
            <a:r>
              <a:rPr lang="fr-FR" sz="1400" i="1" spc="-40" dirty="0">
                <a:latin typeface="Seaford" panose="00000500000000000000" pitchFamily="2" charset="0"/>
                <a:cs typeface="Noto Sans"/>
              </a:rPr>
              <a:t>dialogue</a:t>
            </a:r>
            <a:endParaRPr lang="fr-FR" sz="1400" b="1" i="1" spc="-40" dirty="0">
              <a:latin typeface="Seaford" panose="00000500000000000000" pitchFamily="2" charset="0"/>
              <a:cs typeface="Noto Sans"/>
            </a:endParaRPr>
          </a:p>
          <a:p>
            <a:pPr marL="12700">
              <a:spcBef>
                <a:spcPts val="100"/>
              </a:spcBef>
            </a:pPr>
            <a:endParaRPr lang="fr-FR" sz="1400" b="1" spc="-40" dirty="0">
              <a:latin typeface="Seaford" panose="00000500000000000000" pitchFamily="2" charset="0"/>
              <a:cs typeface="Noto Sans"/>
            </a:endParaRPr>
          </a:p>
          <a:p>
            <a:pPr marL="12700">
              <a:spcBef>
                <a:spcPts val="100"/>
              </a:spcBef>
            </a:pPr>
            <a:r>
              <a:rPr lang="fr-FR" sz="1600" b="1" spc="-25" dirty="0">
                <a:latin typeface="Seaford" panose="00000500000000000000" pitchFamily="2" charset="0"/>
              </a:rPr>
              <a:t>5- Culture générale et ouverture artistique </a:t>
            </a:r>
            <a:r>
              <a:rPr lang="fr-FR" sz="1400" b="1" spc="-50" dirty="0">
                <a:latin typeface="Seaford" panose="00000500000000000000" pitchFamily="2" charset="0"/>
              </a:rPr>
              <a:t>: </a:t>
            </a:r>
            <a:r>
              <a:rPr lang="fr-FR" sz="1400" i="1" spc="-30" dirty="0">
                <a:latin typeface="Seaford" panose="00000500000000000000" pitchFamily="2" charset="0"/>
              </a:rPr>
              <a:t>D</a:t>
            </a:r>
            <a:r>
              <a:rPr lang="fr-FR" sz="1400" i="1" spc="-30" dirty="0">
                <a:latin typeface="Seaford" panose="00000500000000000000" pitchFamily="2" charset="0"/>
                <a:cs typeface="Noto Sans"/>
              </a:rPr>
              <a:t>évelopper </a:t>
            </a:r>
            <a:r>
              <a:rPr lang="fr-FR" sz="1400" i="1" spc="-20" dirty="0">
                <a:latin typeface="Seaford" panose="00000500000000000000" pitchFamily="2" charset="0"/>
                <a:cs typeface="Noto Sans"/>
              </a:rPr>
              <a:t>ses </a:t>
            </a:r>
            <a:r>
              <a:rPr lang="fr-FR" sz="1400" i="1" spc="-25" dirty="0">
                <a:latin typeface="Seaford" panose="00000500000000000000" pitchFamily="2" charset="0"/>
                <a:cs typeface="Noto Sans"/>
              </a:rPr>
              <a:t>connaissances </a:t>
            </a:r>
            <a:r>
              <a:rPr lang="fr-FR" sz="1400" i="1" spc="-20" dirty="0">
                <a:latin typeface="Seaford" panose="00000500000000000000" pitchFamily="2" charset="0"/>
                <a:cs typeface="Noto Sans"/>
              </a:rPr>
              <a:t>des </a:t>
            </a:r>
            <a:r>
              <a:rPr lang="fr-FR" sz="1400" i="1" spc="-30" dirty="0">
                <a:latin typeface="Seaford" panose="00000500000000000000" pitchFamily="2" charset="0"/>
                <a:cs typeface="Noto Sans"/>
              </a:rPr>
              <a:t>œuvres littéraires, théâtrales ou </a:t>
            </a:r>
            <a:r>
              <a:rPr lang="fr-FR" sz="1400" i="1" spc="-25" dirty="0">
                <a:latin typeface="Seaford" panose="00000500000000000000" pitchFamily="2" charset="0"/>
                <a:cs typeface="Noto Sans"/>
              </a:rPr>
              <a:t>encore</a:t>
            </a:r>
            <a:r>
              <a:rPr lang="fr-FR" sz="1400" i="1" spc="25" dirty="0">
                <a:latin typeface="Seaford" panose="00000500000000000000" pitchFamily="2" charset="0"/>
                <a:cs typeface="Noto Sans"/>
              </a:rPr>
              <a:t> </a:t>
            </a:r>
            <a:r>
              <a:rPr lang="fr-FR" sz="1400" i="1" spc="-35" dirty="0">
                <a:latin typeface="Seaford" panose="00000500000000000000" pitchFamily="2" charset="0"/>
                <a:cs typeface="Noto Sans"/>
              </a:rPr>
              <a:t>cinématographiques</a:t>
            </a:r>
            <a:endParaRPr lang="fr-FR" sz="1400" b="1" i="1" spc="-50" dirty="0">
              <a:latin typeface="Seaford" panose="00000500000000000000" pitchFamily="2" charset="0"/>
            </a:endParaRPr>
          </a:p>
          <a:p>
            <a:pPr marL="12700">
              <a:spcBef>
                <a:spcPts val="100"/>
              </a:spcBef>
            </a:pPr>
            <a:endParaRPr lang="fr-FR" sz="1400" spc="-35" dirty="0">
              <a:latin typeface="Seaford" panose="00000500000000000000" pitchFamily="2" charset="0"/>
              <a:cs typeface="Noto Sans"/>
            </a:endParaRP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97E207FF-894D-4B50-AADB-B1F34439312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5445252" y="9950768"/>
            <a:ext cx="1739455" cy="276999"/>
          </a:xfrm>
        </p:spPr>
        <p:txBody>
          <a:bodyPr/>
          <a:lstStyle/>
          <a:p>
            <a:fld id="{B6F15528-21DE-4FAA-801E-634DDDAF4B2B}" type="slidenum">
              <a:rPr lang="fr-FR" b="1" smtClean="0">
                <a:solidFill>
                  <a:srgbClr val="FF6825"/>
                </a:solidFill>
              </a:rPr>
              <a:t>7</a:t>
            </a:fld>
            <a:endParaRPr lang="fr-FR" b="1" dirty="0">
              <a:solidFill>
                <a:srgbClr val="FF6825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1BA1C6-9F1A-4EB8-9FB0-820658746819}"/>
              </a:ext>
            </a:extLst>
          </p:cNvPr>
          <p:cNvSpPr/>
          <p:nvPr/>
        </p:nvSpPr>
        <p:spPr>
          <a:xfrm>
            <a:off x="349250" y="2590899"/>
            <a:ext cx="6835457" cy="4038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A6AD7B-780F-4312-AC11-9C2E0AF96DAC}"/>
              </a:ext>
            </a:extLst>
          </p:cNvPr>
          <p:cNvSpPr/>
          <p:nvPr/>
        </p:nvSpPr>
        <p:spPr>
          <a:xfrm>
            <a:off x="501650" y="2454275"/>
            <a:ext cx="6372081" cy="4038600"/>
          </a:xfrm>
          <a:prstGeom prst="rect">
            <a:avLst/>
          </a:prstGeom>
          <a:noFill/>
          <a:ln w="63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191915D-871D-4C61-B1D9-F61F874EAB5E}"/>
              </a:ext>
            </a:extLst>
          </p:cNvPr>
          <p:cNvSpPr/>
          <p:nvPr/>
        </p:nvSpPr>
        <p:spPr>
          <a:xfrm>
            <a:off x="3349414" y="9514262"/>
            <a:ext cx="733636" cy="1185488"/>
          </a:xfrm>
          <a:prstGeom prst="rect">
            <a:avLst/>
          </a:prstGeom>
          <a:solidFill>
            <a:srgbClr val="FF6825"/>
          </a:solidFill>
          <a:ln>
            <a:solidFill>
              <a:srgbClr val="FF68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70CD9C-F254-403A-9380-581122A11637}"/>
              </a:ext>
            </a:extLst>
          </p:cNvPr>
          <p:cNvSpPr/>
          <p:nvPr/>
        </p:nvSpPr>
        <p:spPr>
          <a:xfrm>
            <a:off x="1797050" y="9083675"/>
            <a:ext cx="923798" cy="161607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740EBB-83BC-44FB-B716-798AD8220D8E}"/>
              </a:ext>
            </a:extLst>
          </p:cNvPr>
          <p:cNvSpPr/>
          <p:nvPr/>
        </p:nvSpPr>
        <p:spPr>
          <a:xfrm>
            <a:off x="4468836" y="8550275"/>
            <a:ext cx="733636" cy="214947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CE08D5-0B5A-447A-B8F4-930112A0245A}"/>
              </a:ext>
            </a:extLst>
          </p:cNvPr>
          <p:cNvSpPr/>
          <p:nvPr/>
        </p:nvSpPr>
        <p:spPr>
          <a:xfrm>
            <a:off x="5948160" y="7840950"/>
            <a:ext cx="1002300" cy="91784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00CDAB33-4E12-4948-BF5D-68762ED2C5C9}"/>
              </a:ext>
            </a:extLst>
          </p:cNvPr>
          <p:cNvCxnSpPr>
            <a:cxnSpLocks/>
          </p:cNvCxnSpPr>
          <p:nvPr/>
        </p:nvCxnSpPr>
        <p:spPr>
          <a:xfrm>
            <a:off x="4616450" y="8299873"/>
            <a:ext cx="0" cy="23998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F42C2C84-6C29-4962-8AEB-96CA5C61C212}"/>
              </a:ext>
            </a:extLst>
          </p:cNvPr>
          <p:cNvCxnSpPr>
            <a:cxnSpLocks/>
          </p:cNvCxnSpPr>
          <p:nvPr/>
        </p:nvCxnSpPr>
        <p:spPr>
          <a:xfrm>
            <a:off x="5449597" y="8299872"/>
            <a:ext cx="0" cy="23998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7DB9AC2C-EA8E-46A1-86DF-3B066471A39B}"/>
              </a:ext>
            </a:extLst>
          </p:cNvPr>
          <p:cNvCxnSpPr>
            <a:cxnSpLocks/>
          </p:cNvCxnSpPr>
          <p:nvPr/>
        </p:nvCxnSpPr>
        <p:spPr>
          <a:xfrm flipH="1">
            <a:off x="4616450" y="8301457"/>
            <a:ext cx="838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age 20">
            <a:extLst>
              <a:ext uri="{FF2B5EF4-FFF2-40B4-BE49-F238E27FC236}">
                <a16:creationId xmlns:a16="http://schemas.microsoft.com/office/drawing/2014/main" id="{6D0C0148-A15E-4119-BF22-B68575B17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8160" y="65411"/>
            <a:ext cx="1338432" cy="1382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376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B4D82E58-D07A-47B9-943A-C4EBF1362703}"/>
              </a:ext>
            </a:extLst>
          </p:cNvPr>
          <p:cNvSpPr txBox="1"/>
          <p:nvPr/>
        </p:nvSpPr>
        <p:spPr>
          <a:xfrm>
            <a:off x="491259" y="1116134"/>
            <a:ext cx="7061200" cy="7335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2800" b="1" spc="15" dirty="0">
                <a:latin typeface="Seaford" panose="00000500000000000000" pitchFamily="2" charset="0"/>
                <a:cs typeface="Noto Sans"/>
              </a:rPr>
              <a:t>Les partenaires du projet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b="1" spc="15" dirty="0">
                <a:solidFill>
                  <a:srgbClr val="FF6825"/>
                </a:solidFill>
                <a:latin typeface="Seaford" panose="00000500000000000000" pitchFamily="2" charset="0"/>
                <a:cs typeface="Noto Sans"/>
              </a:rPr>
              <a:t>Les structures portant le programme</a:t>
            </a:r>
            <a:endParaRPr dirty="0">
              <a:solidFill>
                <a:srgbClr val="FF6825"/>
              </a:solidFill>
              <a:latin typeface="Seaford" panose="00000500000000000000" pitchFamily="2" charset="0"/>
              <a:cs typeface="Noto Sans"/>
            </a:endParaRPr>
          </a:p>
        </p:txBody>
      </p:sp>
      <p:sp>
        <p:nvSpPr>
          <p:cNvPr id="6" name="object 15">
            <a:extLst>
              <a:ext uri="{FF2B5EF4-FFF2-40B4-BE49-F238E27FC236}">
                <a16:creationId xmlns:a16="http://schemas.microsoft.com/office/drawing/2014/main" id="{8B563526-BF43-4D0A-8D75-3CF853F7A260}"/>
              </a:ext>
            </a:extLst>
          </p:cNvPr>
          <p:cNvSpPr txBox="1"/>
          <p:nvPr/>
        </p:nvSpPr>
        <p:spPr>
          <a:xfrm>
            <a:off x="491259" y="2181902"/>
            <a:ext cx="628646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1400" dirty="0">
                <a:solidFill>
                  <a:srgbClr val="000000"/>
                </a:solidFill>
                <a:latin typeface="Seaford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Pages pour décrire les compagnies </a:t>
            </a:r>
            <a:r>
              <a:rPr lang="fr-FR" sz="1400" dirty="0">
                <a:solidFill>
                  <a:srgbClr val="000000"/>
                </a:solidFill>
                <a:highlight>
                  <a:srgbClr val="FFFF00"/>
                </a:highlight>
                <a:latin typeface="Seaford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:  </a:t>
            </a:r>
            <a:r>
              <a:rPr lang="fr-FR" sz="14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Seaford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Logo + Titre + site internet + référents des compagnies impliquées + nom des collèges + </a:t>
            </a:r>
            <a:r>
              <a:rPr lang="fr-FR" sz="1400" dirty="0">
                <a:solidFill>
                  <a:srgbClr val="000000"/>
                </a:solidFill>
                <a:highlight>
                  <a:srgbClr val="FFFF00"/>
                </a:highlight>
                <a:latin typeface="Seaford" panose="00000500000000000000" pitchFamily="2" charset="0"/>
                <a:cs typeface="Arial" panose="020B0604020202020204" pitchFamily="34" charset="0"/>
              </a:rPr>
              <a:t>Site internet. </a:t>
            </a:r>
            <a:endParaRPr sz="1400" dirty="0">
              <a:highlight>
                <a:srgbClr val="FFFF00"/>
              </a:highlight>
              <a:latin typeface="Seaford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9AF4DBFB-17D3-4BA8-AB70-0B338C912BF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5445252" y="9950768"/>
            <a:ext cx="1739455" cy="276999"/>
          </a:xfrm>
        </p:spPr>
        <p:txBody>
          <a:bodyPr/>
          <a:lstStyle/>
          <a:p>
            <a:fld id="{B6F15528-21DE-4FAA-801E-634DDDAF4B2B}" type="slidenum">
              <a:rPr lang="fr-FR" b="1" smtClean="0">
                <a:solidFill>
                  <a:srgbClr val="FF6825"/>
                </a:solidFill>
              </a:rPr>
              <a:t>8</a:t>
            </a:fld>
            <a:endParaRPr lang="fr-FR" b="1" dirty="0">
              <a:solidFill>
                <a:srgbClr val="FF6825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137FC0-532A-4D6E-BF71-E217C1058C04}"/>
              </a:ext>
            </a:extLst>
          </p:cNvPr>
          <p:cNvSpPr/>
          <p:nvPr/>
        </p:nvSpPr>
        <p:spPr>
          <a:xfrm>
            <a:off x="6483833" y="0"/>
            <a:ext cx="775001" cy="123223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AB9777-3FB5-444A-BA8B-6153BF35FE4C}"/>
              </a:ext>
            </a:extLst>
          </p:cNvPr>
          <p:cNvSpPr/>
          <p:nvPr/>
        </p:nvSpPr>
        <p:spPr>
          <a:xfrm>
            <a:off x="5445252" y="0"/>
            <a:ext cx="733636" cy="150357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937B8B67-4237-47D8-9F1F-9F55AEB06BFB}"/>
              </a:ext>
            </a:extLst>
          </p:cNvPr>
          <p:cNvCxnSpPr>
            <a:cxnSpLocks/>
          </p:cNvCxnSpPr>
          <p:nvPr/>
        </p:nvCxnSpPr>
        <p:spPr>
          <a:xfrm>
            <a:off x="5226050" y="0"/>
            <a:ext cx="0" cy="16922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B3497FE5-07C3-4FF8-8A60-EB13EB1A1226}"/>
              </a:ext>
            </a:extLst>
          </p:cNvPr>
          <p:cNvCxnSpPr>
            <a:cxnSpLocks/>
          </p:cNvCxnSpPr>
          <p:nvPr/>
        </p:nvCxnSpPr>
        <p:spPr>
          <a:xfrm>
            <a:off x="5988050" y="0"/>
            <a:ext cx="0" cy="16922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D25434EF-0130-40DB-B43F-D640B8209568}"/>
              </a:ext>
            </a:extLst>
          </p:cNvPr>
          <p:cNvCxnSpPr>
            <a:cxnSpLocks/>
          </p:cNvCxnSpPr>
          <p:nvPr/>
        </p:nvCxnSpPr>
        <p:spPr>
          <a:xfrm>
            <a:off x="5226050" y="1692275"/>
            <a:ext cx="76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0783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77DAB01-E282-446E-86A7-E1CD86ACCA30}"/>
              </a:ext>
            </a:extLst>
          </p:cNvPr>
          <p:cNvSpPr/>
          <p:nvPr/>
        </p:nvSpPr>
        <p:spPr>
          <a:xfrm>
            <a:off x="529668" y="7392154"/>
            <a:ext cx="64762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fr-FR" sz="1200" dirty="0">
              <a:latin typeface="Arial Narrow" panose="020B0606020202030204" pitchFamily="34" charset="0"/>
            </a:endParaRPr>
          </a:p>
          <a:p>
            <a:pPr algn="just"/>
            <a:endParaRPr lang="fr-FR" sz="1200" dirty="0">
              <a:latin typeface="Arial Narrow" panose="020B0606020202030204" pitchFamily="34" charset="0"/>
            </a:endParaRPr>
          </a:p>
          <a:p>
            <a:pPr algn="just"/>
            <a:endParaRPr lang="fr-FR" sz="1200" dirty="0">
              <a:solidFill>
                <a:srgbClr val="101110"/>
              </a:solidFill>
              <a:latin typeface="Arizl narrow"/>
            </a:endParaRPr>
          </a:p>
          <a:p>
            <a:pPr algn="just"/>
            <a:endParaRPr lang="fr-FR" i="0" dirty="0">
              <a:solidFill>
                <a:srgbClr val="101110"/>
              </a:solidFill>
              <a:effectLst/>
              <a:latin typeface="Arizl narrow"/>
            </a:endParaRP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0079DE61-D9C5-4E36-9B67-88BE6FFE3A0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5445252" y="9950768"/>
            <a:ext cx="1739455" cy="276999"/>
          </a:xfrm>
        </p:spPr>
        <p:txBody>
          <a:bodyPr/>
          <a:lstStyle/>
          <a:p>
            <a:fld id="{B6F15528-21DE-4FAA-801E-634DDDAF4B2B}" type="slidenum">
              <a:rPr lang="fr-FR" b="1" smtClean="0">
                <a:solidFill>
                  <a:srgbClr val="FF6825"/>
                </a:solidFill>
              </a:rPr>
              <a:t>9</a:t>
            </a:fld>
            <a:endParaRPr lang="fr-FR" b="1" dirty="0">
              <a:solidFill>
                <a:srgbClr val="FF6825"/>
              </a:solidFill>
            </a:endParaRPr>
          </a:p>
        </p:txBody>
      </p:sp>
      <p:sp>
        <p:nvSpPr>
          <p:cNvPr id="14" name="object 4">
            <a:extLst>
              <a:ext uri="{FF2B5EF4-FFF2-40B4-BE49-F238E27FC236}">
                <a16:creationId xmlns:a16="http://schemas.microsoft.com/office/drawing/2014/main" id="{794BE83B-A2FB-4607-82B4-87470B942FE5}"/>
              </a:ext>
            </a:extLst>
          </p:cNvPr>
          <p:cNvSpPr txBox="1"/>
          <p:nvPr/>
        </p:nvSpPr>
        <p:spPr>
          <a:xfrm>
            <a:off x="247650" y="1375188"/>
            <a:ext cx="70612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2800" b="1" spc="15" dirty="0">
                <a:latin typeface="Seaford" panose="00000500000000000000" pitchFamily="2" charset="0"/>
                <a:cs typeface="Noto Sans"/>
              </a:rPr>
              <a:t>Les partenaires de la Finale Régionale 2023</a:t>
            </a:r>
            <a:endParaRPr sz="2800" dirty="0">
              <a:latin typeface="Seaford" panose="00000500000000000000" pitchFamily="2" charset="0"/>
              <a:cs typeface="Noto San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9E53AE-88D7-4E43-8CB5-8D1F7865ECEF}"/>
              </a:ext>
            </a:extLst>
          </p:cNvPr>
          <p:cNvSpPr/>
          <p:nvPr/>
        </p:nvSpPr>
        <p:spPr>
          <a:xfrm>
            <a:off x="529668" y="2126795"/>
            <a:ext cx="22489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600" dirty="0">
                <a:highlight>
                  <a:srgbClr val="FFFF00"/>
                </a:highlight>
                <a:latin typeface="Seaford" panose="00000500000000000000" pitchFamily="2" charset="0"/>
              </a:rPr>
              <a:t>Courte description des compagnies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649BC19-D037-4B69-A578-69F5414CDC0B}"/>
              </a:ext>
            </a:extLst>
          </p:cNvPr>
          <p:cNvSpPr txBox="1"/>
          <p:nvPr/>
        </p:nvSpPr>
        <p:spPr>
          <a:xfrm>
            <a:off x="454733" y="7201300"/>
            <a:ext cx="66261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1200" dirty="0">
              <a:solidFill>
                <a:srgbClr val="000000"/>
              </a:solidFill>
              <a:latin typeface="Neue Haas Grotesk Text Pro" panose="020B0504020202020204" pitchFamily="34" charset="0"/>
            </a:endParaRPr>
          </a:p>
          <a:p>
            <a:pPr algn="ctr"/>
            <a:r>
              <a:rPr lang="fr-FR" sz="1600" b="1" dirty="0">
                <a:solidFill>
                  <a:srgbClr val="000000"/>
                </a:solidFill>
                <a:latin typeface="Seaford" panose="00000500000000000000" pitchFamily="2" charset="0"/>
              </a:rPr>
              <a:t>Cet événement permet de créer un patrimoine culturel commun et de se retrouver autour d’une pratique artistique.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39DA18F-801F-41B2-B5AD-4D05E94530E4}"/>
              </a:ext>
            </a:extLst>
          </p:cNvPr>
          <p:cNvSpPr txBox="1"/>
          <p:nvPr/>
        </p:nvSpPr>
        <p:spPr>
          <a:xfrm>
            <a:off x="4242525" y="2199600"/>
            <a:ext cx="2937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highlight>
                  <a:srgbClr val="FFFF00"/>
                </a:highlight>
                <a:latin typeface="Seaford" panose="00000500000000000000" pitchFamily="2" charset="0"/>
              </a:rPr>
              <a:t>Logos</a:t>
            </a:r>
            <a:r>
              <a:rPr lang="fr-FR" dirty="0">
                <a:highlight>
                  <a:srgbClr val="FFFF00"/>
                </a:highlight>
                <a:latin typeface="Seaford" panose="00000500000000000000" pitchFamily="2" charset="0"/>
              </a:rPr>
              <a:t> des partenaires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B0E041-2B96-4535-A2A0-6057683D776A}"/>
              </a:ext>
            </a:extLst>
          </p:cNvPr>
          <p:cNvSpPr/>
          <p:nvPr/>
        </p:nvSpPr>
        <p:spPr>
          <a:xfrm>
            <a:off x="6501922" y="0"/>
            <a:ext cx="733636" cy="125103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D146C5-B7DC-4AA6-8D7C-9B3BF54DB26F}"/>
              </a:ext>
            </a:extLst>
          </p:cNvPr>
          <p:cNvSpPr/>
          <p:nvPr/>
        </p:nvSpPr>
        <p:spPr>
          <a:xfrm>
            <a:off x="5644755" y="-17251"/>
            <a:ext cx="571838" cy="1093867"/>
          </a:xfrm>
          <a:prstGeom prst="rect">
            <a:avLst/>
          </a:prstGeom>
          <a:solidFill>
            <a:srgbClr val="FF6825"/>
          </a:solidFill>
          <a:ln>
            <a:solidFill>
              <a:srgbClr val="FF68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D430C7-1506-4E98-B4C1-6768C7B6846F}"/>
              </a:ext>
            </a:extLst>
          </p:cNvPr>
          <p:cNvSpPr/>
          <p:nvPr/>
        </p:nvSpPr>
        <p:spPr>
          <a:xfrm>
            <a:off x="4654802" y="1"/>
            <a:ext cx="704624" cy="75033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527D025A-599C-4BCC-82A1-C07F410AA189}"/>
              </a:ext>
            </a:extLst>
          </p:cNvPr>
          <p:cNvCxnSpPr/>
          <p:nvPr/>
        </p:nvCxnSpPr>
        <p:spPr>
          <a:xfrm>
            <a:off x="4464050" y="0"/>
            <a:ext cx="0" cy="9631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8B19CD4A-DE99-423A-A7D1-A4742C04A7D5}"/>
              </a:ext>
            </a:extLst>
          </p:cNvPr>
          <p:cNvCxnSpPr/>
          <p:nvPr/>
        </p:nvCxnSpPr>
        <p:spPr>
          <a:xfrm>
            <a:off x="5226050" y="0"/>
            <a:ext cx="0" cy="9631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9388119E-49B8-4761-B2CC-33FDF1A829A2}"/>
              </a:ext>
            </a:extLst>
          </p:cNvPr>
          <p:cNvCxnSpPr>
            <a:cxnSpLocks/>
          </p:cNvCxnSpPr>
          <p:nvPr/>
        </p:nvCxnSpPr>
        <p:spPr>
          <a:xfrm>
            <a:off x="4464050" y="963157"/>
            <a:ext cx="76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95564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1285</Words>
  <Application>Microsoft Office PowerPoint</Application>
  <PresentationFormat>Personnalisé</PresentationFormat>
  <Paragraphs>177</Paragraphs>
  <Slides>14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4" baseType="lpstr">
      <vt:lpstr>Arial</vt:lpstr>
      <vt:lpstr>Arial Narrow</vt:lpstr>
      <vt:lpstr>Arizl narrow</vt:lpstr>
      <vt:lpstr>Calibri</vt:lpstr>
      <vt:lpstr>Maison Neue Book</vt:lpstr>
      <vt:lpstr>Neue Haas Grotesk Text Pro</vt:lpstr>
      <vt:lpstr>Seaford</vt:lpstr>
      <vt:lpstr>Trebuchet MS</vt:lpstr>
      <vt:lpstr>Wingdings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Rouge Bleu Illustré Espace Table des matières</dc:title>
  <dc:creator>Trophées Culture &amp; Diversité</dc:creator>
  <cp:keywords>DAEbdoSVrHI,BAEX0M2JTuc</cp:keywords>
  <cp:lastModifiedBy>Tiphaine Morin</cp:lastModifiedBy>
  <cp:revision>138</cp:revision>
  <dcterms:created xsi:type="dcterms:W3CDTF">2021-04-15T13:37:32Z</dcterms:created>
  <dcterms:modified xsi:type="dcterms:W3CDTF">2024-10-16T12:38:25Z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2021-04-15T00:00:00Z</vt:filetime>
  </property>
  <property fmtid="{D5CDD505-2E9C-101B-9397-08002B2CF9AE}" pid="3" name="Creator">
    <vt:lpwstr>Canva</vt:lpwstr>
  </property>
  <property fmtid="{D5CDD505-2E9C-101B-9397-08002B2CF9AE}" pid="4" name="LastSaved">
    <vt:filetime>2021-04-15T00:00:00Z</vt:filetime>
  </property>
</Properties>
</file>