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3"/>
  </p:sldMasterIdLst>
  <p:sldIdLst>
    <p:sldId id="258" r:id="rId4"/>
    <p:sldId id="257" r:id="rId5"/>
    <p:sldId id="260" r:id="rId6"/>
    <p:sldId id="264" r:id="rId7"/>
    <p:sldId id="259" r:id="rId8"/>
    <p:sldId id="262" r:id="rId9"/>
    <p:sldId id="265" r:id="rId10"/>
    <p:sldId id="266" r:id="rId11"/>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1BA"/>
    <a:srgbClr val="BD31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78B8AD-A095-48B7-8C8C-BBF53CEC4408}" v="189" dt="2023-01-11T16:59:28.385"/>
    <p1510:client id="{4FA8E51D-3A45-4ECA-822F-2088A33A0905}" v="461" dt="2023-01-11T16:42:37.316"/>
    <p1510:client id="{5DB91ED5-0F4B-47AE-B2CA-666F55075F73}" v="297" dt="2023-01-11T16:11:30.429"/>
    <p1510:client id="{DC35271B-5C9E-4CA2-BD47-ABD2D670FC16}" v="328" dt="2023-01-11T16:58:44.0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2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a:p>
        </p:txBody>
      </p:sp>
    </p:spTree>
    <p:extLst>
      <p:ext uri="{BB962C8B-B14F-4D97-AF65-F5344CB8AC3E}">
        <p14:creationId xmlns:p14="http://schemas.microsoft.com/office/powerpoint/2010/main" val="2399489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a:p>
        </p:txBody>
      </p:sp>
    </p:spTree>
    <p:extLst>
      <p:ext uri="{BB962C8B-B14F-4D97-AF65-F5344CB8AC3E}">
        <p14:creationId xmlns:p14="http://schemas.microsoft.com/office/powerpoint/2010/main" val="1797326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a:p>
        </p:txBody>
      </p:sp>
    </p:spTree>
    <p:extLst>
      <p:ext uri="{BB962C8B-B14F-4D97-AF65-F5344CB8AC3E}">
        <p14:creationId xmlns:p14="http://schemas.microsoft.com/office/powerpoint/2010/main" val="1861270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a:p>
        </p:txBody>
      </p:sp>
    </p:spTree>
    <p:extLst>
      <p:ext uri="{BB962C8B-B14F-4D97-AF65-F5344CB8AC3E}">
        <p14:creationId xmlns:p14="http://schemas.microsoft.com/office/powerpoint/2010/main" val="150627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a:p>
        </p:txBody>
      </p:sp>
    </p:spTree>
    <p:extLst>
      <p:ext uri="{BB962C8B-B14F-4D97-AF65-F5344CB8AC3E}">
        <p14:creationId xmlns:p14="http://schemas.microsoft.com/office/powerpoint/2010/main" val="2019534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‹nº›</a:t>
            </a:fld>
            <a:endParaRPr lang="en-US"/>
          </a:p>
        </p:txBody>
      </p:sp>
    </p:spTree>
    <p:extLst>
      <p:ext uri="{BB962C8B-B14F-4D97-AF65-F5344CB8AC3E}">
        <p14:creationId xmlns:p14="http://schemas.microsoft.com/office/powerpoint/2010/main" val="2610191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‹nº›</a:t>
            </a:fld>
            <a:endParaRPr lang="en-US"/>
          </a:p>
        </p:txBody>
      </p:sp>
    </p:spTree>
    <p:extLst>
      <p:ext uri="{BB962C8B-B14F-4D97-AF65-F5344CB8AC3E}">
        <p14:creationId xmlns:p14="http://schemas.microsoft.com/office/powerpoint/2010/main" val="4110127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‹nº›</a:t>
            </a:fld>
            <a:endParaRPr lang="en-US"/>
          </a:p>
        </p:txBody>
      </p:sp>
    </p:spTree>
    <p:extLst>
      <p:ext uri="{BB962C8B-B14F-4D97-AF65-F5344CB8AC3E}">
        <p14:creationId xmlns:p14="http://schemas.microsoft.com/office/powerpoint/2010/main" val="2129324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‹nº›</a:t>
            </a:fld>
            <a:endParaRPr lang="en-US"/>
          </a:p>
        </p:txBody>
      </p:sp>
    </p:spTree>
    <p:extLst>
      <p:ext uri="{BB962C8B-B14F-4D97-AF65-F5344CB8AC3E}">
        <p14:creationId xmlns:p14="http://schemas.microsoft.com/office/powerpoint/2010/main" val="781450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‹nº›</a:t>
            </a:fld>
            <a:endParaRPr lang="en-US"/>
          </a:p>
        </p:txBody>
      </p:sp>
    </p:spTree>
    <p:extLst>
      <p:ext uri="{BB962C8B-B14F-4D97-AF65-F5344CB8AC3E}">
        <p14:creationId xmlns:p14="http://schemas.microsoft.com/office/powerpoint/2010/main" val="1205620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‹nº›</a:t>
            </a:fld>
            <a:endParaRPr lang="en-US"/>
          </a:p>
        </p:txBody>
      </p:sp>
    </p:spTree>
    <p:extLst>
      <p:ext uri="{BB962C8B-B14F-4D97-AF65-F5344CB8AC3E}">
        <p14:creationId xmlns:p14="http://schemas.microsoft.com/office/powerpoint/2010/main" val="153654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‹nº›</a:t>
            </a:fld>
            <a:endParaRPr lang="en-US"/>
          </a:p>
        </p:txBody>
      </p:sp>
    </p:spTree>
    <p:extLst>
      <p:ext uri="{BB962C8B-B14F-4D97-AF65-F5344CB8AC3E}">
        <p14:creationId xmlns:p14="http://schemas.microsoft.com/office/powerpoint/2010/main" val="410496146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pic>
        <p:nvPicPr>
          <p:cNvPr id="3" name="Imagem 3">
            <a:extLst>
              <a:ext uri="{FF2B5EF4-FFF2-40B4-BE49-F238E27FC236}">
                <a16:creationId xmlns:a16="http://schemas.microsoft.com/office/drawing/2014/main" id="{C9CBFAD5-3E4D-A65C-0CAB-1DA7C568DA78}"/>
              </a:ext>
            </a:extLst>
          </p:cNvPr>
          <p:cNvPicPr>
            <a:picLocks noChangeAspect="1"/>
          </p:cNvPicPr>
          <p:nvPr/>
        </p:nvPicPr>
        <p:blipFill>
          <a:blip r:embed="rId2"/>
          <a:stretch>
            <a:fillRect/>
          </a:stretch>
        </p:blipFill>
        <p:spPr>
          <a:xfrm>
            <a:off x="7531769" y="3560967"/>
            <a:ext cx="4427621" cy="3198488"/>
          </a:xfrm>
          <a:prstGeom prst="rect">
            <a:avLst/>
          </a:prstGeom>
        </p:spPr>
      </p:pic>
      <p:pic>
        <p:nvPicPr>
          <p:cNvPr id="9" name="Imagem 10" descr="Uma imagem com texto, símbolo, exterior, vermelho&#10;&#10;Descrição gerada automaticamente">
            <a:extLst>
              <a:ext uri="{FF2B5EF4-FFF2-40B4-BE49-F238E27FC236}">
                <a16:creationId xmlns:a16="http://schemas.microsoft.com/office/drawing/2014/main" id="{851F612C-7A92-C848-A9AB-6E71BF47A04E}"/>
              </a:ext>
            </a:extLst>
          </p:cNvPr>
          <p:cNvPicPr>
            <a:picLocks noChangeAspect="1"/>
          </p:cNvPicPr>
          <p:nvPr/>
        </p:nvPicPr>
        <p:blipFill rotWithShape="1">
          <a:blip r:embed="rId3"/>
          <a:srcRect r="1044" b="-1"/>
          <a:stretch/>
        </p:blipFill>
        <p:spPr>
          <a:xfrm rot="21600000">
            <a:off x="348470" y="308365"/>
            <a:ext cx="8086113" cy="4356324"/>
          </a:xfrm>
          <a:prstGeom prst="rect">
            <a:avLst/>
          </a:prstGeom>
        </p:spPr>
      </p:pic>
      <p:sp>
        <p:nvSpPr>
          <p:cNvPr id="4" name="CaixaDeTexto 3">
            <a:extLst>
              <a:ext uri="{FF2B5EF4-FFF2-40B4-BE49-F238E27FC236}">
                <a16:creationId xmlns:a16="http://schemas.microsoft.com/office/drawing/2014/main" id="{A150B08C-84C2-9B3A-6B4C-1CA1C4043DBA}"/>
              </a:ext>
            </a:extLst>
          </p:cNvPr>
          <p:cNvSpPr txBox="1"/>
          <p:nvPr/>
        </p:nvSpPr>
        <p:spPr>
          <a:xfrm>
            <a:off x="695158" y="5026525"/>
            <a:ext cx="6483684"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t-PT" sz="4000">
                <a:solidFill>
                  <a:schemeClr val="bg1">
                    <a:lumMod val="75000"/>
                    <a:lumOff val="25000"/>
                  </a:schemeClr>
                </a:solidFill>
                <a:latin typeface="Cooper Black"/>
                <a:ea typeface="+mj-ea"/>
                <a:cs typeface="Calibri Light"/>
              </a:rPr>
              <a:t>DOES TRADITION STILL REMAIN? </a:t>
            </a:r>
            <a:endParaRPr lang="pt-PT">
              <a:ea typeface="+mj-ea"/>
            </a:endParaRPr>
          </a:p>
        </p:txBody>
      </p:sp>
    </p:spTree>
    <p:extLst>
      <p:ext uri="{BB962C8B-B14F-4D97-AF65-F5344CB8AC3E}">
        <p14:creationId xmlns:p14="http://schemas.microsoft.com/office/powerpoint/2010/main" val="136994216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B364AA1-A868-F553-CDB1-4CAC1DFFD748}"/>
              </a:ext>
            </a:extLst>
          </p:cNvPr>
          <p:cNvSpPr>
            <a:spLocks noGrp="1"/>
          </p:cNvSpPr>
          <p:nvPr>
            <p:ph type="title"/>
          </p:nvPr>
        </p:nvSpPr>
        <p:spPr>
          <a:xfrm>
            <a:off x="3741633" y="819978"/>
            <a:ext cx="4722104" cy="687834"/>
          </a:xfrm>
        </p:spPr>
        <p:txBody>
          <a:bodyPr anchor="b">
            <a:normAutofit/>
          </a:bodyPr>
          <a:lstStyle/>
          <a:p>
            <a:pPr algn="ctr"/>
            <a:r>
              <a:rPr lang="pt-PT" sz="4000">
                <a:solidFill>
                  <a:schemeClr val="tx1">
                    <a:lumMod val="65000"/>
                    <a:lumOff val="35000"/>
                  </a:schemeClr>
                </a:solidFill>
                <a:latin typeface="Cooper Black"/>
                <a:cs typeface="Calibri Light"/>
              </a:rPr>
              <a:t>INTRODUCTION</a:t>
            </a:r>
            <a:endParaRPr lang="pt-PT" sz="4000">
              <a:solidFill>
                <a:schemeClr val="tx1">
                  <a:lumMod val="65000"/>
                  <a:lumOff val="35000"/>
                </a:schemeClr>
              </a:solidFill>
              <a:latin typeface="Cooper Black"/>
            </a:endParaRPr>
          </a:p>
        </p:txBody>
      </p:sp>
      <p:sp>
        <p:nvSpPr>
          <p:cNvPr id="3" name="Marcador de Posição de Conteúdo 2">
            <a:extLst>
              <a:ext uri="{FF2B5EF4-FFF2-40B4-BE49-F238E27FC236}">
                <a16:creationId xmlns:a16="http://schemas.microsoft.com/office/drawing/2014/main" id="{FBE9D060-A454-C980-A0F5-5AAB2BE03F3F}"/>
              </a:ext>
            </a:extLst>
          </p:cNvPr>
          <p:cNvSpPr>
            <a:spLocks noGrp="1"/>
          </p:cNvSpPr>
          <p:nvPr>
            <p:ph idx="1"/>
          </p:nvPr>
        </p:nvSpPr>
        <p:spPr>
          <a:xfrm>
            <a:off x="787213" y="1678751"/>
            <a:ext cx="10630942" cy="4225587"/>
          </a:xfrm>
        </p:spPr>
        <p:txBody>
          <a:bodyPr vert="horz" lIns="91440" tIns="45720" rIns="91440" bIns="45720" rtlCol="0" anchor="t">
            <a:noAutofit/>
          </a:bodyPr>
          <a:lstStyle/>
          <a:p>
            <a:pPr algn="just">
              <a:lnSpc>
                <a:spcPct val="114999"/>
              </a:lnSpc>
            </a:pPr>
            <a:r>
              <a:rPr lang="en-US" sz="2000">
                <a:solidFill>
                  <a:schemeClr val="tx1">
                    <a:lumMod val="65000"/>
                    <a:lumOff val="35000"/>
                  </a:schemeClr>
                </a:solidFill>
                <a:latin typeface="Bahnschrift"/>
                <a:ea typeface="+mn-lt"/>
                <a:cs typeface="+mn-lt"/>
              </a:rPr>
              <a:t>Back in the 1950s, women were conformed with clear gender roles. Popular culture, vintage ads, and mass media were only reinforcing the messages of traditional ideals with patterns of repression and sexualization of women by men.</a:t>
            </a:r>
          </a:p>
          <a:p>
            <a:pPr marL="0" indent="0" algn="just">
              <a:lnSpc>
                <a:spcPct val="114999"/>
              </a:lnSpc>
              <a:buNone/>
            </a:pPr>
            <a:endParaRPr lang="en-US" sz="2000">
              <a:solidFill>
                <a:schemeClr val="tx1">
                  <a:lumMod val="65000"/>
                  <a:lumOff val="35000"/>
                </a:schemeClr>
              </a:solidFill>
              <a:latin typeface="Bahnschrift"/>
              <a:ea typeface="+mn-lt"/>
              <a:cs typeface="+mn-lt"/>
            </a:endParaRPr>
          </a:p>
          <a:p>
            <a:pPr algn="just">
              <a:lnSpc>
                <a:spcPct val="114999"/>
              </a:lnSpc>
            </a:pPr>
            <a:r>
              <a:rPr lang="en-US" sz="2000">
                <a:solidFill>
                  <a:schemeClr val="tx1">
                    <a:lumMod val="65000"/>
                    <a:lumOff val="35000"/>
                  </a:schemeClr>
                </a:solidFill>
                <a:latin typeface="Bahnschrift"/>
                <a:ea typeface="+mn-lt"/>
                <a:cs typeface="+mn-lt"/>
              </a:rPr>
              <a:t>We chose the brand Budweiser, in honor of International Women’s Day, and revisited three of their beer ads from the ’50s and ’60s that they are not exactly proud of. The outdated ads portrayed objectified women in a subservient role to their husbands. But media and advertising was only a reflection of the world they lived in. </a:t>
            </a:r>
          </a:p>
        </p:txBody>
      </p:sp>
    </p:spTree>
    <p:extLst>
      <p:ext uri="{BB962C8B-B14F-4D97-AF65-F5344CB8AC3E}">
        <p14:creationId xmlns:p14="http://schemas.microsoft.com/office/powerpoint/2010/main" val="3764383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23ED501-45F3-FF94-D508-808FD2B79F72}"/>
              </a:ext>
            </a:extLst>
          </p:cNvPr>
          <p:cNvSpPr>
            <a:spLocks noGrp="1"/>
          </p:cNvSpPr>
          <p:nvPr>
            <p:ph type="title"/>
          </p:nvPr>
        </p:nvSpPr>
        <p:spPr>
          <a:xfrm>
            <a:off x="7026361" y="435811"/>
            <a:ext cx="5035698" cy="1330839"/>
          </a:xfrm>
        </p:spPr>
        <p:txBody>
          <a:bodyPr vert="horz" lIns="91440" tIns="45720" rIns="91440" bIns="45720" rtlCol="0" anchor="ctr">
            <a:noAutofit/>
          </a:bodyPr>
          <a:lstStyle/>
          <a:p>
            <a:pPr algn="ctr"/>
            <a:r>
              <a:rPr lang="en-US" sz="3200">
                <a:solidFill>
                  <a:schemeClr val="tx1">
                    <a:lumMod val="65000"/>
                    <a:lumOff val="35000"/>
                  </a:schemeClr>
                </a:solidFill>
                <a:latin typeface="Cooper Black"/>
                <a:cs typeface="Calibri Light"/>
              </a:rPr>
              <a:t>BUDWEISER FROM OLD-FASHIONED TO INNOVATIVE</a:t>
            </a:r>
            <a:endParaRPr lang="pt-PT"/>
          </a:p>
        </p:txBody>
      </p:sp>
      <p:pic>
        <p:nvPicPr>
          <p:cNvPr id="5" name="Imagem 5" descr="Uma imagem com texto, pessoa&#10;&#10;Descrição gerada automaticamente">
            <a:extLst>
              <a:ext uri="{FF2B5EF4-FFF2-40B4-BE49-F238E27FC236}">
                <a16:creationId xmlns:a16="http://schemas.microsoft.com/office/drawing/2014/main" id="{2611E6BC-6E11-C94D-D8D8-86C458227DDE}"/>
              </a:ext>
            </a:extLst>
          </p:cNvPr>
          <p:cNvPicPr>
            <a:picLocks noChangeAspect="1"/>
          </p:cNvPicPr>
          <p:nvPr/>
        </p:nvPicPr>
        <p:blipFill rotWithShape="1">
          <a:blip r:embed="rId2"/>
          <a:srcRect r="2" b="3119"/>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4" name="CaixaDeTexto 3">
            <a:extLst>
              <a:ext uri="{FF2B5EF4-FFF2-40B4-BE49-F238E27FC236}">
                <a16:creationId xmlns:a16="http://schemas.microsoft.com/office/drawing/2014/main" id="{766627F7-2CE2-1524-86D7-874D519B3DBF}"/>
              </a:ext>
            </a:extLst>
          </p:cNvPr>
          <p:cNvSpPr txBox="1"/>
          <p:nvPr/>
        </p:nvSpPr>
        <p:spPr>
          <a:xfrm>
            <a:off x="7320465" y="2194102"/>
            <a:ext cx="4140013" cy="3908586"/>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pPr>
            <a:r>
              <a:rPr lang="en-US" sz="2000"/>
              <a:t>  Monica Rustgi, the vice president of marketing for Budweiser, said it was the brand’s “responsibility” to update the ads. </a:t>
            </a:r>
            <a:endParaRPr lang="pt-PT"/>
          </a:p>
          <a:p>
            <a:pPr marL="285750" indent="-228600">
              <a:lnSpc>
                <a:spcPct val="90000"/>
              </a:lnSpc>
              <a:spcAft>
                <a:spcPts val="600"/>
              </a:spcAft>
              <a:buFont typeface="Arial" panose="020B0604020202020204" pitchFamily="34" charset="0"/>
              <a:buChar char="•"/>
            </a:pPr>
            <a:endParaRPr lang="en-US" sz="2000"/>
          </a:p>
          <a:p>
            <a:pPr>
              <a:lnSpc>
                <a:spcPct val="90000"/>
              </a:lnSpc>
              <a:spcAft>
                <a:spcPts val="600"/>
              </a:spcAft>
            </a:pPr>
            <a:r>
              <a:rPr lang="en-US" sz="2000"/>
              <a:t>  She added that Budweiser has begun a “long-term partnership” with #SeeHer, an initiative started by the Association of National Advertisers which aims for more accurate representation of women in the media. </a:t>
            </a:r>
            <a:endParaRPr lang="en-US" sz="2000">
              <a:cs typeface="Calibri"/>
            </a:endParaRPr>
          </a:p>
        </p:txBody>
      </p:sp>
    </p:spTree>
    <p:extLst>
      <p:ext uri="{BB962C8B-B14F-4D97-AF65-F5344CB8AC3E}">
        <p14:creationId xmlns:p14="http://schemas.microsoft.com/office/powerpoint/2010/main" val="1920810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9B6A81E7-2A43-4366-8431-1FA7A780A2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m 4" descr="Uma imagem com mulher, pessoa, desfocagem&#10;&#10;Descrição gerada automaticamente">
            <a:extLst>
              <a:ext uri="{FF2B5EF4-FFF2-40B4-BE49-F238E27FC236}">
                <a16:creationId xmlns:a16="http://schemas.microsoft.com/office/drawing/2014/main" id="{4CB6E7C4-1389-53EE-DDFD-C0A60D08A5AD}"/>
              </a:ext>
            </a:extLst>
          </p:cNvPr>
          <p:cNvPicPr>
            <a:picLocks noChangeAspect="1"/>
          </p:cNvPicPr>
          <p:nvPr/>
        </p:nvPicPr>
        <p:blipFill rotWithShape="1">
          <a:blip r:embed="rId2"/>
          <a:srcRect l="23793" r="17043"/>
          <a:stretch/>
        </p:blipFill>
        <p:spPr>
          <a:xfrm>
            <a:off x="20" y="10"/>
            <a:ext cx="5409897" cy="6857990"/>
          </a:xfrm>
          <a:prstGeom prst="rect">
            <a:avLst/>
          </a:prstGeom>
        </p:spPr>
      </p:pic>
      <p:sp>
        <p:nvSpPr>
          <p:cNvPr id="32" name="Rectangle 31">
            <a:extLst>
              <a:ext uri="{FF2B5EF4-FFF2-40B4-BE49-F238E27FC236}">
                <a16:creationId xmlns:a16="http://schemas.microsoft.com/office/drawing/2014/main" id="{D09B7001-6C15-47E8-8C3B-A6EB53C98D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1"/>
            <a:ext cx="6781801" cy="685799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D3D7337-C310-4B2B-BE2D-98E9D6EC0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565" y="685800"/>
            <a:ext cx="5409636"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23ED501-45F3-FF94-D508-808FD2B79F72}"/>
              </a:ext>
            </a:extLst>
          </p:cNvPr>
          <p:cNvSpPr>
            <a:spLocks noGrp="1"/>
          </p:cNvSpPr>
          <p:nvPr>
            <p:ph type="title"/>
          </p:nvPr>
        </p:nvSpPr>
        <p:spPr>
          <a:xfrm>
            <a:off x="6746000" y="1253266"/>
            <a:ext cx="4110197" cy="907199"/>
          </a:xfrm>
        </p:spPr>
        <p:txBody>
          <a:bodyPr vert="horz" lIns="91440" tIns="45720" rIns="91440" bIns="45720" rtlCol="0" anchor="b">
            <a:noAutofit/>
          </a:bodyPr>
          <a:lstStyle/>
          <a:p>
            <a:pPr algn="ctr"/>
            <a:r>
              <a:rPr lang="en-US" sz="2800">
                <a:solidFill>
                  <a:schemeClr val="tx1">
                    <a:lumMod val="65000"/>
                    <a:lumOff val="35000"/>
                  </a:schemeClr>
                </a:solidFill>
                <a:latin typeface="Cooper Black"/>
                <a:cs typeface="Calibri Light"/>
              </a:rPr>
              <a:t>BUDWEISER FROM OLD-FASHIONED TO INNOVATIVE</a:t>
            </a:r>
          </a:p>
        </p:txBody>
      </p:sp>
      <p:sp>
        <p:nvSpPr>
          <p:cNvPr id="4" name="CaixaDeTexto 3">
            <a:extLst>
              <a:ext uri="{FF2B5EF4-FFF2-40B4-BE49-F238E27FC236}">
                <a16:creationId xmlns:a16="http://schemas.microsoft.com/office/drawing/2014/main" id="{766627F7-2CE2-1524-86D7-874D519B3DBF}"/>
              </a:ext>
            </a:extLst>
          </p:cNvPr>
          <p:cNvSpPr txBox="1"/>
          <p:nvPr/>
        </p:nvSpPr>
        <p:spPr>
          <a:xfrm>
            <a:off x="6746001" y="2458095"/>
            <a:ext cx="4110198" cy="3075480"/>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marL="285750" indent="-228600">
              <a:lnSpc>
                <a:spcPct val="90000"/>
              </a:lnSpc>
              <a:spcAft>
                <a:spcPts val="600"/>
              </a:spcAft>
              <a:buFont typeface="Arial" panose="020B0604020202020204" pitchFamily="34" charset="0"/>
              <a:buChar char="•"/>
            </a:pPr>
            <a:r>
              <a:rPr lang="en-US" sz="2400" b="1" i="1">
                <a:solidFill>
                  <a:schemeClr val="tx1">
                    <a:lumMod val="65000"/>
                    <a:lumOff val="35000"/>
                  </a:schemeClr>
                </a:solidFill>
              </a:rPr>
              <a:t>“As a leader in advertising, it’s our responsibility to showcase women in more balanced and empowered roles,” </a:t>
            </a:r>
            <a:r>
              <a:rPr lang="en-US" sz="2400">
                <a:solidFill>
                  <a:schemeClr val="tx1">
                    <a:lumMod val="65000"/>
                    <a:lumOff val="35000"/>
                  </a:schemeClr>
                </a:solidFill>
              </a:rPr>
              <a:t>said Rustgi. “We are proud to officially announce our long-term partnership with #SeeHer to better inform and evaluate our future creative.”</a:t>
            </a:r>
          </a:p>
          <a:p>
            <a:pPr marL="285750" indent="-228600">
              <a:lnSpc>
                <a:spcPct val="90000"/>
              </a:lnSpc>
              <a:spcAft>
                <a:spcPts val="600"/>
              </a:spcAft>
              <a:buFont typeface="Arial" panose="020B0604020202020204" pitchFamily="34" charset="0"/>
              <a:buChar char="•"/>
            </a:pPr>
            <a:endParaRPr lang="en-US" sz="2000">
              <a:solidFill>
                <a:schemeClr val="tx1">
                  <a:lumMod val="65000"/>
                  <a:lumOff val="35000"/>
                </a:schemeClr>
              </a:solidFill>
            </a:endParaRPr>
          </a:p>
        </p:txBody>
      </p:sp>
    </p:spTree>
    <p:extLst>
      <p:ext uri="{BB962C8B-B14F-4D97-AF65-F5344CB8AC3E}">
        <p14:creationId xmlns:p14="http://schemas.microsoft.com/office/powerpoint/2010/main" val="532222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Posição de Conteúdo 2">
            <a:extLst>
              <a:ext uri="{FF2B5EF4-FFF2-40B4-BE49-F238E27FC236}">
                <a16:creationId xmlns:a16="http://schemas.microsoft.com/office/drawing/2014/main" id="{8DAF1781-C165-C92D-6E96-3A1C655CF992}"/>
              </a:ext>
            </a:extLst>
          </p:cNvPr>
          <p:cNvSpPr>
            <a:spLocks noGrp="1"/>
          </p:cNvSpPr>
          <p:nvPr>
            <p:ph idx="1"/>
          </p:nvPr>
        </p:nvSpPr>
        <p:spPr>
          <a:xfrm>
            <a:off x="1616054" y="2427383"/>
            <a:ext cx="8959892" cy="3169482"/>
          </a:xfrm>
        </p:spPr>
        <p:txBody>
          <a:bodyPr vert="horz" lIns="91440" tIns="45720" rIns="91440" bIns="45720" rtlCol="0" anchor="t">
            <a:normAutofit/>
          </a:bodyPr>
          <a:lstStyle/>
          <a:p>
            <a:endParaRPr lang="en-US" sz="2000">
              <a:solidFill>
                <a:schemeClr val="tx1">
                  <a:lumMod val="65000"/>
                  <a:lumOff val="35000"/>
                </a:schemeClr>
              </a:solidFill>
              <a:ea typeface="+mn-lt"/>
              <a:cs typeface="+mn-lt"/>
            </a:endParaRPr>
          </a:p>
          <a:p>
            <a:endParaRPr lang="pt-PT" sz="2000">
              <a:solidFill>
                <a:schemeClr val="tx1">
                  <a:lumMod val="65000"/>
                  <a:lumOff val="35000"/>
                </a:schemeClr>
              </a:solidFill>
              <a:ea typeface="Calibri"/>
              <a:cs typeface="Calibri"/>
            </a:endParaRPr>
          </a:p>
        </p:txBody>
      </p:sp>
      <p:sp>
        <p:nvSpPr>
          <p:cNvPr id="2" name="CaixaDeTexto 1">
            <a:extLst>
              <a:ext uri="{FF2B5EF4-FFF2-40B4-BE49-F238E27FC236}">
                <a16:creationId xmlns:a16="http://schemas.microsoft.com/office/drawing/2014/main" id="{FFC0ECDD-47C2-8795-5731-E176E7568853}"/>
              </a:ext>
            </a:extLst>
          </p:cNvPr>
          <p:cNvSpPr txBox="1"/>
          <p:nvPr/>
        </p:nvSpPr>
        <p:spPr>
          <a:xfrm>
            <a:off x="1640236" y="684508"/>
            <a:ext cx="889861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solidFill>
                  <a:schemeClr val="tx1">
                    <a:lumMod val="65000"/>
                    <a:lumOff val="35000"/>
                  </a:schemeClr>
                </a:solidFill>
                <a:latin typeface="Cooper Black"/>
                <a:ea typeface="+mj-ea"/>
                <a:cs typeface="Calibri Light"/>
              </a:rPr>
              <a:t>BUDWEISER CORRECTS OLD SEXIST  ADS IN HONOR OF INTERNATIONAL WOMEN'S DAY  </a:t>
            </a:r>
            <a:endParaRPr lang="pt-PT" sz="2800">
              <a:solidFill>
                <a:schemeClr val="tx1">
                  <a:lumMod val="65000"/>
                  <a:lumOff val="35000"/>
                </a:schemeClr>
              </a:solidFill>
              <a:latin typeface="Cooper Black"/>
              <a:ea typeface="+mj-ea"/>
              <a:cs typeface="Calibri Light"/>
            </a:endParaRPr>
          </a:p>
        </p:txBody>
      </p:sp>
      <p:sp>
        <p:nvSpPr>
          <p:cNvPr id="4" name="CaixaDeTexto 3">
            <a:extLst>
              <a:ext uri="{FF2B5EF4-FFF2-40B4-BE49-F238E27FC236}">
                <a16:creationId xmlns:a16="http://schemas.microsoft.com/office/drawing/2014/main" id="{A6187AA4-515E-4928-480C-2B5CCE41B753}"/>
              </a:ext>
            </a:extLst>
          </p:cNvPr>
          <p:cNvSpPr txBox="1"/>
          <p:nvPr/>
        </p:nvSpPr>
        <p:spPr>
          <a:xfrm>
            <a:off x="4724400" y="3200400"/>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endParaRPr lang="en-US" sz="2000" b="1">
              <a:cs typeface="Calibri"/>
            </a:endParaRPr>
          </a:p>
        </p:txBody>
      </p:sp>
      <p:pic>
        <p:nvPicPr>
          <p:cNvPr id="5" name="Imagem 5" descr="Uma imagem com texto, quadro branco&#10;&#10;Descrição gerada automaticamente">
            <a:extLst>
              <a:ext uri="{FF2B5EF4-FFF2-40B4-BE49-F238E27FC236}">
                <a16:creationId xmlns:a16="http://schemas.microsoft.com/office/drawing/2014/main" id="{31E17CFE-04D8-C0FC-2E00-CB2279607933}"/>
              </a:ext>
            </a:extLst>
          </p:cNvPr>
          <p:cNvPicPr>
            <a:picLocks noChangeAspect="1"/>
          </p:cNvPicPr>
          <p:nvPr/>
        </p:nvPicPr>
        <p:blipFill>
          <a:blip r:embed="rId2"/>
          <a:stretch>
            <a:fillRect/>
          </a:stretch>
        </p:blipFill>
        <p:spPr>
          <a:xfrm>
            <a:off x="929128" y="1652045"/>
            <a:ext cx="5550567" cy="4544984"/>
          </a:xfrm>
          <a:prstGeom prst="rect">
            <a:avLst/>
          </a:prstGeom>
        </p:spPr>
      </p:pic>
      <p:sp>
        <p:nvSpPr>
          <p:cNvPr id="6" name="CaixaDeTexto 5">
            <a:extLst>
              <a:ext uri="{FF2B5EF4-FFF2-40B4-BE49-F238E27FC236}">
                <a16:creationId xmlns:a16="http://schemas.microsoft.com/office/drawing/2014/main" id="{58015F15-C650-A59A-BB84-D91F83D10FDE}"/>
              </a:ext>
            </a:extLst>
          </p:cNvPr>
          <p:cNvSpPr txBox="1"/>
          <p:nvPr/>
        </p:nvSpPr>
        <p:spPr>
          <a:xfrm>
            <a:off x="6577263" y="2834104"/>
            <a:ext cx="462547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Georgia Pro"/>
                <a:ea typeface="+mn-lt"/>
                <a:cs typeface="+mn-lt"/>
              </a:rPr>
              <a:t>A slogan on the old ad from 1956 which reads, “She found she married two men” is replaced with an empowering one: “She found she has it all.”</a:t>
            </a:r>
            <a:r>
              <a:rPr lang="pt-PT">
                <a:latin typeface="Georgia Pro"/>
                <a:ea typeface="+mn-lt"/>
                <a:cs typeface="+mn-lt"/>
              </a:rPr>
              <a:t> </a:t>
            </a:r>
          </a:p>
        </p:txBody>
      </p:sp>
    </p:spTree>
    <p:extLst>
      <p:ext uri="{BB962C8B-B14F-4D97-AF65-F5344CB8AC3E}">
        <p14:creationId xmlns:p14="http://schemas.microsoft.com/office/powerpoint/2010/main" val="3150120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BEAA441-4C70-0E5F-35F7-92F08100FD9A}"/>
              </a:ext>
            </a:extLst>
          </p:cNvPr>
          <p:cNvSpPr>
            <a:spLocks noGrp="1"/>
          </p:cNvSpPr>
          <p:nvPr>
            <p:ph type="title"/>
          </p:nvPr>
        </p:nvSpPr>
        <p:spPr>
          <a:xfrm>
            <a:off x="1616054" y="686295"/>
            <a:ext cx="8959893" cy="888360"/>
          </a:xfrm>
        </p:spPr>
        <p:txBody>
          <a:bodyPr anchor="b">
            <a:normAutofit/>
          </a:bodyPr>
          <a:lstStyle/>
          <a:p>
            <a:pPr algn="ctr"/>
            <a:r>
              <a:rPr lang="en-US" sz="2800">
                <a:solidFill>
                  <a:schemeClr val="tx1">
                    <a:lumMod val="65000"/>
                    <a:lumOff val="35000"/>
                  </a:schemeClr>
                </a:solidFill>
                <a:latin typeface="Cooper Black"/>
                <a:cs typeface="Calibri Light"/>
              </a:rPr>
              <a:t>BUDWEISER ADAPTS ITS SEXIST ADS FROM THE 50S AND 60S TO 2019 </a:t>
            </a:r>
          </a:p>
        </p:txBody>
      </p:sp>
      <p:pic>
        <p:nvPicPr>
          <p:cNvPr id="4" name="Imagem 4" descr="Uma imagem com texto, livro, pessoa, pose&#10;&#10;Descrição gerada automaticamente">
            <a:extLst>
              <a:ext uri="{FF2B5EF4-FFF2-40B4-BE49-F238E27FC236}">
                <a16:creationId xmlns:a16="http://schemas.microsoft.com/office/drawing/2014/main" id="{B02D9F7A-7434-251F-1F50-73E44876AC69}"/>
              </a:ext>
            </a:extLst>
          </p:cNvPr>
          <p:cNvPicPr>
            <a:picLocks noGrp="1" noChangeAspect="1"/>
          </p:cNvPicPr>
          <p:nvPr>
            <p:ph idx="1"/>
          </p:nvPr>
        </p:nvPicPr>
        <p:blipFill>
          <a:blip r:embed="rId2"/>
          <a:stretch>
            <a:fillRect/>
          </a:stretch>
        </p:blipFill>
        <p:spPr>
          <a:xfrm>
            <a:off x="867951" y="1678751"/>
            <a:ext cx="3183677" cy="4292429"/>
          </a:xfrm>
        </p:spPr>
      </p:pic>
      <p:pic>
        <p:nvPicPr>
          <p:cNvPr id="5" name="Imagem 5" descr="Uma imagem com texto, pessoa, interior, laranja&#10;&#10;Descrição gerada automaticamente">
            <a:extLst>
              <a:ext uri="{FF2B5EF4-FFF2-40B4-BE49-F238E27FC236}">
                <a16:creationId xmlns:a16="http://schemas.microsoft.com/office/drawing/2014/main" id="{9FF5E644-8C95-7189-1E12-D692CBB0A2AD}"/>
              </a:ext>
            </a:extLst>
          </p:cNvPr>
          <p:cNvPicPr>
            <a:picLocks noChangeAspect="1"/>
          </p:cNvPicPr>
          <p:nvPr/>
        </p:nvPicPr>
        <p:blipFill>
          <a:blip r:embed="rId3"/>
          <a:stretch>
            <a:fillRect/>
          </a:stretch>
        </p:blipFill>
        <p:spPr>
          <a:xfrm>
            <a:off x="4122821" y="1811405"/>
            <a:ext cx="2903621" cy="3876873"/>
          </a:xfrm>
          <a:prstGeom prst="rect">
            <a:avLst/>
          </a:prstGeom>
        </p:spPr>
      </p:pic>
      <p:sp>
        <p:nvSpPr>
          <p:cNvPr id="6" name="CaixaDeTexto 5">
            <a:extLst>
              <a:ext uri="{FF2B5EF4-FFF2-40B4-BE49-F238E27FC236}">
                <a16:creationId xmlns:a16="http://schemas.microsoft.com/office/drawing/2014/main" id="{5FE590A4-F667-00B5-6F1A-5EE083973BA0}"/>
              </a:ext>
            </a:extLst>
          </p:cNvPr>
          <p:cNvSpPr txBox="1"/>
          <p:nvPr/>
        </p:nvSpPr>
        <p:spPr>
          <a:xfrm>
            <a:off x="7210926" y="2625558"/>
            <a:ext cx="4106778"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Georgia Pro"/>
                <a:ea typeface="+mn-lt"/>
                <a:cs typeface="+mn-lt"/>
              </a:rPr>
              <a:t>A reprinted ad from 1958 shows a couple enjoying pizza and beer together and reads, “Home is where life happens, and life happens when you build it together,” while the original depicts a woman serving a beer to her working husband.</a:t>
            </a:r>
            <a:endParaRPr lang="pt-PT">
              <a:latin typeface="Georgia Pro"/>
              <a:ea typeface="+mn-lt"/>
              <a:cs typeface="+mn-lt"/>
            </a:endParaRPr>
          </a:p>
        </p:txBody>
      </p:sp>
    </p:spTree>
    <p:extLst>
      <p:ext uri="{BB962C8B-B14F-4D97-AF65-F5344CB8AC3E}">
        <p14:creationId xmlns:p14="http://schemas.microsoft.com/office/powerpoint/2010/main" val="203694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C504AB8-DAB7-A699-F149-38357B2D8531}"/>
              </a:ext>
            </a:extLst>
          </p:cNvPr>
          <p:cNvSpPr>
            <a:spLocks noGrp="1"/>
          </p:cNvSpPr>
          <p:nvPr>
            <p:ph type="title"/>
          </p:nvPr>
        </p:nvSpPr>
        <p:spPr>
          <a:xfrm>
            <a:off x="1896791" y="726400"/>
            <a:ext cx="8398420" cy="1302781"/>
          </a:xfrm>
        </p:spPr>
        <p:txBody>
          <a:bodyPr anchor="b">
            <a:normAutofit/>
          </a:bodyPr>
          <a:lstStyle/>
          <a:p>
            <a:pPr algn="ctr"/>
            <a:r>
              <a:rPr lang="en-US" sz="2800">
                <a:solidFill>
                  <a:schemeClr val="tx1">
                    <a:lumMod val="65000"/>
                    <a:lumOff val="35000"/>
                  </a:schemeClr>
                </a:solidFill>
                <a:latin typeface="Cooper Black"/>
              </a:rPr>
              <a:t>BUDWEISER CORRECTS ADS FROM THE 60S TO 2019 </a:t>
            </a:r>
            <a:endParaRPr lang="en-US" sz="2800">
              <a:solidFill>
                <a:schemeClr val="tx1">
                  <a:lumMod val="65000"/>
                  <a:lumOff val="35000"/>
                </a:schemeClr>
              </a:solidFill>
              <a:latin typeface="Cooper Black"/>
              <a:ea typeface="+mj-lt"/>
              <a:cs typeface="+mj-lt"/>
            </a:endParaRPr>
          </a:p>
          <a:p>
            <a:pPr algn="ctr"/>
            <a:endParaRPr lang="pt-PT" sz="3200">
              <a:solidFill>
                <a:schemeClr val="tx1">
                  <a:lumMod val="65000"/>
                  <a:lumOff val="35000"/>
                </a:schemeClr>
              </a:solidFill>
              <a:cs typeface="Calibri Light"/>
            </a:endParaRPr>
          </a:p>
        </p:txBody>
      </p:sp>
      <p:pic>
        <p:nvPicPr>
          <p:cNvPr id="5" name="Imagem 4" descr="Uma imagem com texto, livro&#10;&#10;Descrição gerada automaticamente">
            <a:extLst>
              <a:ext uri="{FF2B5EF4-FFF2-40B4-BE49-F238E27FC236}">
                <a16:creationId xmlns:a16="http://schemas.microsoft.com/office/drawing/2014/main" id="{A15185F7-AEEA-05F4-F531-2C32EDFFF494}"/>
              </a:ext>
            </a:extLst>
          </p:cNvPr>
          <p:cNvPicPr>
            <a:picLocks noChangeAspect="1"/>
          </p:cNvPicPr>
          <p:nvPr/>
        </p:nvPicPr>
        <p:blipFill rotWithShape="1">
          <a:blip r:embed="rId2"/>
          <a:srcRect r="-444" b="3909"/>
          <a:stretch/>
        </p:blipFill>
        <p:spPr>
          <a:xfrm>
            <a:off x="695908" y="1892467"/>
            <a:ext cx="3033184" cy="4232632"/>
          </a:xfrm>
          <a:prstGeom prst="rect">
            <a:avLst/>
          </a:prstGeom>
        </p:spPr>
      </p:pic>
      <p:pic>
        <p:nvPicPr>
          <p:cNvPr id="7" name="Imagem 5" descr="Uma imagem com texto, pessoa, laranja&#10;&#10;Descrição gerada automaticamente">
            <a:extLst>
              <a:ext uri="{FF2B5EF4-FFF2-40B4-BE49-F238E27FC236}">
                <a16:creationId xmlns:a16="http://schemas.microsoft.com/office/drawing/2014/main" id="{F07FC3F8-E021-7B4D-E07D-2908112ED62C}"/>
              </a:ext>
            </a:extLst>
          </p:cNvPr>
          <p:cNvPicPr>
            <a:picLocks noChangeAspect="1"/>
          </p:cNvPicPr>
          <p:nvPr/>
        </p:nvPicPr>
        <p:blipFill rotWithShape="1">
          <a:blip r:embed="rId3"/>
          <a:srcRect l="2136" r="-275" b="333"/>
          <a:stretch/>
        </p:blipFill>
        <p:spPr>
          <a:xfrm>
            <a:off x="3596855" y="2106396"/>
            <a:ext cx="2876085" cy="4008795"/>
          </a:xfrm>
          <a:prstGeom prst="rect">
            <a:avLst/>
          </a:prstGeom>
        </p:spPr>
      </p:pic>
      <p:sp>
        <p:nvSpPr>
          <p:cNvPr id="9" name="CaixaDeTexto 8">
            <a:extLst>
              <a:ext uri="{FF2B5EF4-FFF2-40B4-BE49-F238E27FC236}">
                <a16:creationId xmlns:a16="http://schemas.microsoft.com/office/drawing/2014/main" id="{2B4E35A0-5FCC-9052-5662-E8B9CE822CB7}"/>
              </a:ext>
            </a:extLst>
          </p:cNvPr>
          <p:cNvSpPr txBox="1"/>
          <p:nvPr/>
        </p:nvSpPr>
        <p:spPr>
          <a:xfrm>
            <a:off x="6470315" y="2847473"/>
            <a:ext cx="4518525"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dirty="0">
                <a:latin typeface="Georgia Pro"/>
                <a:ea typeface="+mn-lt"/>
                <a:cs typeface="+mn-lt"/>
              </a:rPr>
              <a:t>The last updated ad from 1960, where a woman had just prepared dinner for her husband and served him a beer, now shows the same woman enjoying her evening and reads, “It’s Friday, your favorite takeout just got here. Crack open a cold Bud and enjoy some time to yourself.”</a:t>
            </a:r>
            <a:r>
              <a:rPr lang="pt-PT" dirty="0">
                <a:latin typeface="Georgia Pro"/>
                <a:ea typeface="+mn-lt"/>
                <a:cs typeface="+mn-lt"/>
              </a:rPr>
              <a:t> </a:t>
            </a:r>
            <a:endParaRPr lang="pt-PT" dirty="0">
              <a:latin typeface="Georgia Pro"/>
            </a:endParaRPr>
          </a:p>
        </p:txBody>
      </p:sp>
    </p:spTree>
    <p:extLst>
      <p:ext uri="{BB962C8B-B14F-4D97-AF65-F5344CB8AC3E}">
        <p14:creationId xmlns:p14="http://schemas.microsoft.com/office/powerpoint/2010/main" val="1714534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5B9AB05-2A22-4BDA-B7D0-ECDC7B69F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5335333-B578-624B-318E-B51916821E3C}"/>
              </a:ext>
            </a:extLst>
          </p:cNvPr>
          <p:cNvSpPr>
            <a:spLocks noGrp="1"/>
          </p:cNvSpPr>
          <p:nvPr>
            <p:ph type="title"/>
          </p:nvPr>
        </p:nvSpPr>
        <p:spPr>
          <a:xfrm>
            <a:off x="871442" y="685800"/>
            <a:ext cx="5038916" cy="1474666"/>
          </a:xfrm>
        </p:spPr>
        <p:txBody>
          <a:bodyPr anchor="b">
            <a:normAutofit/>
          </a:bodyPr>
          <a:lstStyle/>
          <a:p>
            <a:pPr algn="ctr"/>
            <a:r>
              <a:rPr lang="pt-PT" sz="4000" dirty="0">
                <a:solidFill>
                  <a:schemeClr val="tx1">
                    <a:lumMod val="65000"/>
                    <a:lumOff val="35000"/>
                  </a:schemeClr>
                </a:solidFill>
                <a:latin typeface="Cooper Black"/>
                <a:cs typeface="Calibri Light"/>
              </a:rPr>
              <a:t>CONCLUSION</a:t>
            </a:r>
          </a:p>
        </p:txBody>
      </p:sp>
      <p:sp>
        <p:nvSpPr>
          <p:cNvPr id="3" name="Marcador de Posição de Conteúdo 2">
            <a:extLst>
              <a:ext uri="{FF2B5EF4-FFF2-40B4-BE49-F238E27FC236}">
                <a16:creationId xmlns:a16="http://schemas.microsoft.com/office/drawing/2014/main" id="{1D649102-5767-19B7-A69D-2146ACA3D5E8}"/>
              </a:ext>
            </a:extLst>
          </p:cNvPr>
          <p:cNvSpPr>
            <a:spLocks noGrp="1"/>
          </p:cNvSpPr>
          <p:nvPr>
            <p:ph idx="1"/>
          </p:nvPr>
        </p:nvSpPr>
        <p:spPr>
          <a:xfrm>
            <a:off x="871442" y="2447336"/>
            <a:ext cx="5038916" cy="3724862"/>
          </a:xfrm>
        </p:spPr>
        <p:txBody>
          <a:bodyPr anchor="t">
            <a:normAutofit/>
          </a:bodyPr>
          <a:lstStyle/>
          <a:p>
            <a:pPr marL="0" indent="0">
              <a:buNone/>
            </a:pPr>
            <a:endParaRPr lang="pt-PT" sz="2400" dirty="0">
              <a:solidFill>
                <a:schemeClr val="tx1">
                  <a:lumMod val="65000"/>
                  <a:lumOff val="35000"/>
                </a:schemeClr>
              </a:solidFill>
              <a:cs typeface="Calibri" panose="020F0502020204030204"/>
            </a:endParaRPr>
          </a:p>
          <a:p>
            <a:pPr algn="just"/>
            <a:r>
              <a:rPr lang="en-US" sz="2400" dirty="0">
                <a:solidFill>
                  <a:schemeClr val="tx1">
                    <a:lumMod val="65000"/>
                    <a:lumOff val="35000"/>
                  </a:schemeClr>
                </a:solidFill>
                <a:ea typeface="+mn-lt"/>
                <a:cs typeface="+mn-lt"/>
              </a:rPr>
              <a:t>Although today’s reality is not perfect, we’ve come a long way in the battle with gender stereotypes and sexism, and Budweiser took an opportunity to celebrate this and course-correct its company policy by modernizing it and showcasing gender balance and women’s empowerment.</a:t>
            </a:r>
            <a:r>
              <a:rPr lang="pt-PT" sz="2400" dirty="0">
                <a:solidFill>
                  <a:schemeClr val="tx1">
                    <a:lumMod val="65000"/>
                    <a:lumOff val="35000"/>
                  </a:schemeClr>
                </a:solidFill>
                <a:ea typeface="+mn-lt"/>
                <a:cs typeface="+mn-lt"/>
              </a:rPr>
              <a:t> </a:t>
            </a:r>
            <a:endParaRPr lang="pt-PT" sz="2400" dirty="0">
              <a:solidFill>
                <a:schemeClr val="tx1">
                  <a:lumMod val="65000"/>
                  <a:lumOff val="35000"/>
                </a:schemeClr>
              </a:solidFill>
            </a:endParaRPr>
          </a:p>
        </p:txBody>
      </p:sp>
      <p:sp>
        <p:nvSpPr>
          <p:cNvPr id="19" name="Rectangle 18">
            <a:extLst>
              <a:ext uri="{FF2B5EF4-FFF2-40B4-BE49-F238E27FC236}">
                <a16:creationId xmlns:a16="http://schemas.microsoft.com/office/drawing/2014/main" id="{D9759409-BDF8-4BFD-9AF3-4B5C04C2A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800" y="0"/>
            <a:ext cx="54102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m 4" descr="Uma imagem com texto, pessoa, homem&#10;&#10;Descrição gerada automaticamente">
            <a:extLst>
              <a:ext uri="{FF2B5EF4-FFF2-40B4-BE49-F238E27FC236}">
                <a16:creationId xmlns:a16="http://schemas.microsoft.com/office/drawing/2014/main" id="{B2C30C3D-CB55-8E08-9355-79A2E967C425}"/>
              </a:ext>
            </a:extLst>
          </p:cNvPr>
          <p:cNvPicPr>
            <a:picLocks noChangeAspect="1"/>
          </p:cNvPicPr>
          <p:nvPr/>
        </p:nvPicPr>
        <p:blipFill rotWithShape="1">
          <a:blip r:embed="rId2"/>
          <a:srcRect r="2842"/>
          <a:stretch/>
        </p:blipFill>
        <p:spPr>
          <a:xfrm>
            <a:off x="7461069" y="685801"/>
            <a:ext cx="4117787" cy="5486399"/>
          </a:xfrm>
          <a:prstGeom prst="rect">
            <a:avLst/>
          </a:prstGeom>
        </p:spPr>
      </p:pic>
    </p:spTree>
    <p:extLst>
      <p:ext uri="{BB962C8B-B14F-4D97-AF65-F5344CB8AC3E}">
        <p14:creationId xmlns:p14="http://schemas.microsoft.com/office/powerpoint/2010/main" val="5634425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99E97B32E417454EB2A24D3DA957CFB6" ma:contentTypeVersion="13" ma:contentTypeDescription="Criar um novo documento." ma:contentTypeScope="" ma:versionID="88119a9d176495348c4c59d23ded4042">
  <xsd:schema xmlns:xsd="http://www.w3.org/2001/XMLSchema" xmlns:xs="http://www.w3.org/2001/XMLSchema" xmlns:p="http://schemas.microsoft.com/office/2006/metadata/properties" xmlns:ns2="1c83ddc9-7353-47da-882d-b6d2eade119a" xmlns:ns3="494d86cc-eede-4659-bb69-21f84f8b5f68" targetNamespace="http://schemas.microsoft.com/office/2006/metadata/properties" ma:root="true" ma:fieldsID="002997414b945492c398ff17a570cd78" ns2:_="" ns3:_="">
    <xsd:import namespace="1c83ddc9-7353-47da-882d-b6d2eade119a"/>
    <xsd:import namespace="494d86cc-eede-4659-bb69-21f84f8b5f6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LengthInSecond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83ddc9-7353-47da-882d-b6d2eade11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Etiquetas de Imagem" ma:readOnly="false" ma:fieldId="{5cf76f15-5ced-4ddc-b409-7134ff3c332f}" ma:taxonomyMulti="true" ma:sspId="09d480dc-8756-4172-b0e4-2dd0ddb3f279" ma:termSetId="09814cd3-568e-fe90-9814-8d621ff8fb84" ma:anchorId="fba54fb3-c3e1-fe81-a776-ca4b69148c4d" ma:open="true" ma:isKeyword="false">
      <xsd:complexType>
        <xsd:sequence>
          <xsd:element ref="pc:Terms" minOccurs="0" maxOccurs="1"/>
        </xsd:sequence>
      </xsd:complexType>
    </xsd:element>
    <xsd:element name="MediaLengthInSeconds" ma:index="18" nillable="true" ma:displayName="MediaLengthInSeconds" ma:hidden="true" ma:internalName="MediaLengthInSeconds" ma:readOnly="true">
      <xsd:simpleType>
        <xsd:restriction base="dms:Unknown"/>
      </xsd:simpleType>
    </xsd:element>
    <xsd:element name="MediaServiceDateTaken" ma:index="19"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94d86cc-eede-4659-bb69-21f84f8b5f6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669bfb2f-0a25-4131-9e23-ed3b4fa5b25d}" ma:internalName="TaxCatchAll" ma:showField="CatchAllData" ma:web="494d86cc-eede-4659-bb69-21f84f8b5f6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C0F2DB5-3FE6-4795-9654-82C8D164A382}">
  <ds:schemaRefs>
    <ds:schemaRef ds:uri="1c83ddc9-7353-47da-882d-b6d2eade119a"/>
    <ds:schemaRef ds:uri="494d86cc-eede-4659-bb69-21f84f8b5f6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F7199A7-0D47-4DCB-AB90-86D57C5ED9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440</Words>
  <Application>Microsoft Office PowerPoint</Application>
  <PresentationFormat>Ecrã Panorâmico</PresentationFormat>
  <Paragraphs>20</Paragraphs>
  <Slides>8</Slides>
  <Notes>0</Notes>
  <HiddenSlides>0</HiddenSlides>
  <MMClips>0</MMClips>
  <ScaleCrop>false</ScaleCrop>
  <HeadingPairs>
    <vt:vector size="6" baseType="variant">
      <vt:variant>
        <vt:lpstr>Tipos de letra usados</vt:lpstr>
      </vt:variant>
      <vt:variant>
        <vt:i4>6</vt:i4>
      </vt:variant>
      <vt:variant>
        <vt:lpstr>Tema</vt:lpstr>
      </vt:variant>
      <vt:variant>
        <vt:i4>1</vt:i4>
      </vt:variant>
      <vt:variant>
        <vt:lpstr>Títulos dos diapositivos</vt:lpstr>
      </vt:variant>
      <vt:variant>
        <vt:i4>8</vt:i4>
      </vt:variant>
    </vt:vector>
  </HeadingPairs>
  <TitlesOfParts>
    <vt:vector size="15" baseType="lpstr">
      <vt:lpstr>Arial</vt:lpstr>
      <vt:lpstr>Bahnschrift</vt:lpstr>
      <vt:lpstr>Calibri</vt:lpstr>
      <vt:lpstr>Calibri Light</vt:lpstr>
      <vt:lpstr>Cooper Black</vt:lpstr>
      <vt:lpstr>Georgia Pro</vt:lpstr>
      <vt:lpstr>Office Theme</vt:lpstr>
      <vt:lpstr>Apresentação do PowerPoint</vt:lpstr>
      <vt:lpstr>INTRODUCTION</vt:lpstr>
      <vt:lpstr>BUDWEISER FROM OLD-FASHIONED TO INNOVATIVE</vt:lpstr>
      <vt:lpstr>BUDWEISER FROM OLD-FASHIONED TO INNOVATIVE</vt:lpstr>
      <vt:lpstr>Apresentação do PowerPoint</vt:lpstr>
      <vt:lpstr>BUDWEISER ADAPTS ITS SEXIST ADS FROM THE 50S AND 60S TO 2019 </vt:lpstr>
      <vt:lpstr>BUDWEISER CORRECTS ADS FROM THE 60S TO 2019  </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Carla Sofia Oliveira da Silva</dc:creator>
  <cp:lastModifiedBy>Carla Sofia Oliveira da Silva</cp:lastModifiedBy>
  <cp:revision>2</cp:revision>
  <dcterms:created xsi:type="dcterms:W3CDTF">2023-01-11T12:00:23Z</dcterms:created>
  <dcterms:modified xsi:type="dcterms:W3CDTF">2023-01-11T17:22:15Z</dcterms:modified>
</cp:coreProperties>
</file>