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4" r:id="rId18"/>
    <p:sldId id="272" r:id="rId19"/>
    <p:sldId id="273" r:id="rId20"/>
    <p:sldId id="274" r:id="rId21"/>
    <p:sldId id="285" r:id="rId22"/>
    <p:sldId id="275" r:id="rId23"/>
    <p:sldId id="276" r:id="rId24"/>
    <p:sldId id="277" r:id="rId25"/>
    <p:sldId id="278" r:id="rId26"/>
    <p:sldId id="279" r:id="rId27"/>
    <p:sldId id="280" r:id="rId28"/>
    <p:sldId id="281" r:id="rId29"/>
    <p:sldId id="282" r:id="rId30"/>
    <p:sldId id="283"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701"/>
  </p:normalViewPr>
  <p:slideViewPr>
    <p:cSldViewPr snapToGrid="0" snapToObjects="1">
      <p:cViewPr varScale="1">
        <p:scale>
          <a:sx n="100" d="100"/>
          <a:sy n="100"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3284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0710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4929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20295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9601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25197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52677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3326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96493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7012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8025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7662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35745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6052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16109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9/21/22</a:t>
            </a:fld>
            <a:endParaRPr lang="en-US" dirty="0"/>
          </a:p>
        </p:txBody>
      </p:sp>
    </p:spTree>
    <p:extLst>
      <p:ext uri="{BB962C8B-B14F-4D97-AF65-F5344CB8AC3E}">
        <p14:creationId xmlns:p14="http://schemas.microsoft.com/office/powerpoint/2010/main" val="421396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9/21/22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6187862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kaba16@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F22786-B208-1847-8372-F9B67F7F0D2C}"/>
              </a:ext>
            </a:extLst>
          </p:cNvPr>
          <p:cNvSpPr>
            <a:spLocks noGrp="1"/>
          </p:cNvSpPr>
          <p:nvPr>
            <p:ph type="ctrTitle"/>
          </p:nvPr>
        </p:nvSpPr>
        <p:spPr>
          <a:xfrm>
            <a:off x="1507067" y="300800"/>
            <a:ext cx="7766936" cy="2818936"/>
          </a:xfrm>
        </p:spPr>
        <p:txBody>
          <a:bodyPr/>
          <a:lstStyle/>
          <a:p>
            <a:pPr algn="ctr"/>
            <a:r>
              <a:rPr lang="fr-GN" sz="3200" dirty="0">
                <a:solidFill>
                  <a:srgbClr val="7030A0"/>
                </a:solidFill>
                <a:effectLst/>
                <a:latin typeface="Times New Roman" panose="02020603050405020304" pitchFamily="18" charset="0"/>
                <a:ea typeface="Times New Roman" panose="02020603050405020304" pitchFamily="18" charset="0"/>
                <a:cs typeface="Arial" panose="020B0604020202020204" pitchFamily="34" charset="0"/>
              </a:rPr>
              <a:t>Institut de Gouvernance, des Sciences Sociales et Humaines</a:t>
            </a:r>
            <a:br>
              <a:rPr lang="fr-GN" sz="3200" dirty="0">
                <a:solidFill>
                  <a:srgbClr val="7030A0"/>
                </a:solidFill>
                <a:effectLst/>
                <a:latin typeface="Times New Roman" panose="02020603050405020304" pitchFamily="18" charset="0"/>
                <a:ea typeface="Times New Roman" panose="02020603050405020304" pitchFamily="18" charset="0"/>
                <a:cs typeface="Arial" panose="020B0604020202020204" pitchFamily="34" charset="0"/>
              </a:rPr>
            </a:br>
            <a:r>
              <a:rPr lang="fr-GN" sz="3200" dirty="0">
                <a:solidFill>
                  <a:srgbClr val="7030A0"/>
                </a:solidFill>
                <a:effectLst/>
                <a:latin typeface="Times New Roman" panose="02020603050405020304" pitchFamily="18" charset="0"/>
                <a:ea typeface="Times New Roman" panose="02020603050405020304" pitchFamily="18" charset="0"/>
                <a:cs typeface="Arial" panose="020B0604020202020204" pitchFamily="34" charset="0"/>
              </a:rPr>
              <a:t>Université Panafricaine (Université de Yaoundé II-SOA)</a:t>
            </a:r>
            <a:br>
              <a:rPr lang="fr-GN" sz="3200" dirty="0">
                <a:solidFill>
                  <a:srgbClr val="7030A0"/>
                </a:solidFill>
                <a:effectLst/>
                <a:latin typeface="Times New Roman" panose="02020603050405020304" pitchFamily="18" charset="0"/>
                <a:ea typeface="Times New Roman" panose="02020603050405020304" pitchFamily="18" charset="0"/>
                <a:cs typeface="Arial" panose="020B0604020202020204" pitchFamily="34" charset="0"/>
              </a:rPr>
            </a:br>
            <a:r>
              <a:rPr lang="fr-GN" sz="3200" dirty="0">
                <a:solidFill>
                  <a:srgbClr val="7030A0"/>
                </a:solidFill>
                <a:effectLst/>
                <a:latin typeface="Times New Roman" panose="02020603050405020304" pitchFamily="18" charset="0"/>
                <a:ea typeface="Times New Roman" panose="02020603050405020304" pitchFamily="18" charset="0"/>
                <a:cs typeface="Arial" panose="020B0604020202020204" pitchFamily="34" charset="0"/>
              </a:rPr>
              <a:t>Ms.c. Gouvernance et Intégration Régionale</a:t>
            </a:r>
            <a:r>
              <a:rPr lang="fr-GN" sz="3200" dirty="0">
                <a:solidFill>
                  <a:srgbClr val="7030A0"/>
                </a:solidFill>
                <a:effectLst/>
              </a:rPr>
              <a:t> </a:t>
            </a:r>
            <a:endParaRPr lang="fr-GN" sz="3200" dirty="0"/>
          </a:p>
        </p:txBody>
      </p:sp>
      <p:sp>
        <p:nvSpPr>
          <p:cNvPr id="3" name="Sous-titre 2">
            <a:extLst>
              <a:ext uri="{FF2B5EF4-FFF2-40B4-BE49-F238E27FC236}">
                <a16:creationId xmlns:a16="http://schemas.microsoft.com/office/drawing/2014/main" id="{6B51310C-DC01-6C40-B569-0E3E6F1F8007}"/>
              </a:ext>
            </a:extLst>
          </p:cNvPr>
          <p:cNvSpPr>
            <a:spLocks noGrp="1"/>
          </p:cNvSpPr>
          <p:nvPr>
            <p:ph type="subTitle" idx="1"/>
          </p:nvPr>
        </p:nvSpPr>
        <p:spPr/>
        <p:txBody>
          <a:bodyPr>
            <a:normAutofit/>
          </a:bodyPr>
          <a:lstStyle/>
          <a:p>
            <a:pPr algn="ctr"/>
            <a:r>
              <a:rPr lang="fr-GN" sz="3200" b="1" dirty="0">
                <a:solidFill>
                  <a:srgbClr val="FFC000"/>
                </a:solidFill>
              </a:rPr>
              <a:t>Cours: Théories et Principes de la gouvernance</a:t>
            </a:r>
          </a:p>
          <a:p>
            <a:pPr algn="ctr"/>
            <a:endParaRPr lang="fr-GN" sz="3200" dirty="0"/>
          </a:p>
        </p:txBody>
      </p:sp>
    </p:spTree>
    <p:extLst>
      <p:ext uri="{BB962C8B-B14F-4D97-AF65-F5344CB8AC3E}">
        <p14:creationId xmlns:p14="http://schemas.microsoft.com/office/powerpoint/2010/main" val="2838682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4CEAE0D-EA7F-6F49-BE55-8973CA81CAF6}"/>
              </a:ext>
            </a:extLst>
          </p:cNvPr>
          <p:cNvSpPr>
            <a:spLocks noGrp="1"/>
          </p:cNvSpPr>
          <p:nvPr>
            <p:ph idx="1"/>
          </p:nvPr>
        </p:nvSpPr>
        <p:spPr>
          <a:xfrm>
            <a:off x="677334" y="660401"/>
            <a:ext cx="8596668" cy="5380962"/>
          </a:xfrm>
        </p:spPr>
        <p:txBody>
          <a:bodyPr>
            <a:noAutofit/>
          </a:bodyPr>
          <a:lstStyle/>
          <a:p>
            <a:pPr marL="0" indent="0" algn="just">
              <a:buNone/>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La gouvernance s’est alors penchée sur la question de l’utilisation optimale des ressources. C’est ainsi que les points de vue différents se dégagèrent. Ce sont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200"/>
              </a:spcBef>
              <a:buNone/>
            </a:pPr>
            <a:r>
              <a:rPr lang="fr-FR" sz="2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1.a. Du point de vue d’une organisation : 4 éléments à cerner</a:t>
            </a:r>
            <a:endParaRPr lang="fr-GN" sz="2400" b="1"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 La propriété de l’entreprise revendiquée par un ensemble de parties prenantes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2. La création et la distribution de la valeur revendiquer par des acteurs en plus des actionnaires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3. La prise en compte de la RSE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4. Préjudice à la survie et à la compétitivité de l’entreprise.</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Bref, </a:t>
            </a:r>
            <a:r>
              <a:rPr lang="fr-FR" sz="2400" dirty="0">
                <a:solidFill>
                  <a:srgbClr val="474747"/>
                </a:solidFill>
                <a:effectLst/>
                <a:latin typeface="Times New Roman" panose="02020603050405020304" pitchFamily="18" charset="0"/>
                <a:ea typeface="Calibri" panose="020F0502020204030204" pitchFamily="34" charset="0"/>
                <a:cs typeface="Times New Roman" panose="02020603050405020304" pitchFamily="18" charset="0"/>
              </a:rPr>
              <a:t>le champ de la gouvernance est élargi à plusieurs objets. Les politiques publiques s’invitent alors à cette préoccupation.</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2400" dirty="0"/>
          </a:p>
        </p:txBody>
      </p:sp>
    </p:spTree>
    <p:extLst>
      <p:ext uri="{BB962C8B-B14F-4D97-AF65-F5344CB8AC3E}">
        <p14:creationId xmlns:p14="http://schemas.microsoft.com/office/powerpoint/2010/main" val="295232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2DD3CA-8D37-3C48-AC23-D95D9E7920E2}"/>
              </a:ext>
            </a:extLst>
          </p:cNvPr>
          <p:cNvSpPr>
            <a:spLocks noGrp="1"/>
          </p:cNvSpPr>
          <p:nvPr>
            <p:ph type="title"/>
          </p:nvPr>
        </p:nvSpPr>
        <p:spPr/>
        <p:txBody>
          <a:bodyPr>
            <a:normAutofit fontScale="90000"/>
          </a:bodyPr>
          <a:lstStyle/>
          <a:p>
            <a:pPr algn="ctr"/>
            <a:r>
              <a:rPr lang="fr-GN" dirty="0">
                <a:solidFill>
                  <a:srgbClr val="7030A0"/>
                </a:solidFill>
              </a:rPr>
              <a:t>1.</a:t>
            </a:r>
            <a:r>
              <a:rPr lang="fr-FR" sz="3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b. Du point de vue des politiques publiques</a:t>
            </a:r>
            <a:br>
              <a:rPr lang="fr-GN" sz="3600" b="1"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GN" dirty="0">
              <a:solidFill>
                <a:srgbClr val="7030A0"/>
              </a:solidFill>
            </a:endParaRPr>
          </a:p>
        </p:txBody>
      </p:sp>
      <p:sp>
        <p:nvSpPr>
          <p:cNvPr id="3" name="Espace réservé du contenu 2">
            <a:extLst>
              <a:ext uri="{FF2B5EF4-FFF2-40B4-BE49-F238E27FC236}">
                <a16:creationId xmlns:a16="http://schemas.microsoft.com/office/drawing/2014/main" id="{03FC52B8-5127-B54D-B518-08BD0D7FB0F7}"/>
              </a:ext>
            </a:extLst>
          </p:cNvPr>
          <p:cNvSpPr>
            <a:spLocks noGrp="1"/>
          </p:cNvSpPr>
          <p:nvPr>
            <p:ph idx="1"/>
          </p:nvPr>
        </p:nvSpPr>
        <p:spPr>
          <a:xfrm>
            <a:off x="677334" y="1930400"/>
            <a:ext cx="8596668" cy="3880773"/>
          </a:xfrm>
        </p:spPr>
        <p:txBody>
          <a:bodyPr>
            <a:noAutofit/>
          </a:bodyPr>
          <a:lstStyle/>
          <a:p>
            <a:pPr marL="0" indent="0" algn="just">
              <a:buNone/>
            </a:pPr>
            <a:r>
              <a:rPr lang="fr-FR" sz="2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 éléments essentiels sont à comprendre à ce niveau :</a:t>
            </a: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 Le jeu de pouvoir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2. La décentralisation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3. La participation de tous les acteurs : Etat, SP et OSC.</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4. Le management en lien avec le néo-libéralisme : force du marché.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Bref, la gouvernance et décentralisation vont forcément de pair (cf. définition de </a:t>
            </a:r>
            <a:r>
              <a:rPr lang="fr-FR" sz="2400" dirty="0">
                <a:solidFill>
                  <a:srgbClr val="474747"/>
                </a:solidFill>
                <a:effectLst/>
                <a:latin typeface="Times New Roman" panose="02020603050405020304" pitchFamily="18" charset="0"/>
                <a:ea typeface="Calibri" panose="020F0502020204030204" pitchFamily="34" charset="0"/>
                <a:cs typeface="Times New Roman" panose="02020603050405020304" pitchFamily="18" charset="0"/>
              </a:rPr>
              <a:t>Gilles Paquet).</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2400" dirty="0"/>
          </a:p>
        </p:txBody>
      </p:sp>
    </p:spTree>
    <p:extLst>
      <p:ext uri="{BB962C8B-B14F-4D97-AF65-F5344CB8AC3E}">
        <p14:creationId xmlns:p14="http://schemas.microsoft.com/office/powerpoint/2010/main" val="265217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254CB7-44AB-DC46-A248-89662771A87D}"/>
              </a:ext>
            </a:extLst>
          </p:cNvPr>
          <p:cNvSpPr>
            <a:spLocks noGrp="1"/>
          </p:cNvSpPr>
          <p:nvPr>
            <p:ph type="title"/>
          </p:nvPr>
        </p:nvSpPr>
        <p:spPr/>
        <p:txBody>
          <a:bodyPr/>
          <a:lstStyle/>
          <a:p>
            <a:pPr algn="ctr"/>
            <a:r>
              <a:rPr lang="fr-FR" sz="3600" b="1" dirty="0">
                <a:solidFill>
                  <a:srgbClr val="474747"/>
                </a:solidFill>
                <a:effectLst/>
                <a:latin typeface="Times New Roman" panose="02020603050405020304" pitchFamily="18" charset="0"/>
                <a:ea typeface="Times New Roman" panose="02020603050405020304" pitchFamily="18" charset="0"/>
                <a:cs typeface="Times New Roman" panose="02020603050405020304" pitchFamily="18" charset="0"/>
              </a:rPr>
              <a:t>1.c. </a:t>
            </a:r>
            <a:r>
              <a:rPr lang="fr-FR" sz="36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DU POINT DE VUE D’UN RÉSEAU</a:t>
            </a:r>
            <a:br>
              <a:rPr lang="fr-GN" sz="3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GN" dirty="0"/>
          </a:p>
        </p:txBody>
      </p:sp>
      <p:sp>
        <p:nvSpPr>
          <p:cNvPr id="3" name="Espace réservé du contenu 2">
            <a:extLst>
              <a:ext uri="{FF2B5EF4-FFF2-40B4-BE49-F238E27FC236}">
                <a16:creationId xmlns:a16="http://schemas.microsoft.com/office/drawing/2014/main" id="{FB82C3E5-DE00-504C-9EAF-808596D9D54D}"/>
              </a:ext>
            </a:extLst>
          </p:cNvPr>
          <p:cNvSpPr>
            <a:spLocks noGrp="1"/>
          </p:cNvSpPr>
          <p:nvPr>
            <p:ph idx="1"/>
          </p:nvPr>
        </p:nvSpPr>
        <p:spPr>
          <a:xfrm>
            <a:off x="677334" y="1627189"/>
            <a:ext cx="8596668" cy="3880773"/>
          </a:xfrm>
        </p:spPr>
        <p:txBody>
          <a:bodyPr>
            <a:noAutofit/>
          </a:bodyPr>
          <a:lstStyle/>
          <a:p>
            <a:pPr marL="0" indent="0" algn="just">
              <a:lnSpc>
                <a:spcPct val="150000"/>
              </a:lnSpc>
              <a:buNone/>
            </a:pP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Ce point de vue aborde les relations sociales au triple sens :</a:t>
            </a:r>
            <a:endParaRPr lang="fr-GN" sz="3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relations interpersonnelles ;</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relations intragroupes ;</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relations extra-groupes (Etat).</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3200" dirty="0"/>
          </a:p>
        </p:txBody>
      </p:sp>
    </p:spTree>
    <p:extLst>
      <p:ext uri="{BB962C8B-B14F-4D97-AF65-F5344CB8AC3E}">
        <p14:creationId xmlns:p14="http://schemas.microsoft.com/office/powerpoint/2010/main" val="1731040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88C0D-F88C-C547-8181-8C16CE014A5E}"/>
              </a:ext>
            </a:extLst>
          </p:cNvPr>
          <p:cNvSpPr>
            <a:spLocks noGrp="1"/>
          </p:cNvSpPr>
          <p:nvPr>
            <p:ph type="title"/>
          </p:nvPr>
        </p:nvSpPr>
        <p:spPr/>
        <p:txBody>
          <a:bodyPr>
            <a:noAutofit/>
          </a:bodyPr>
          <a:lstStyle/>
          <a:p>
            <a:pPr algn="ctr"/>
            <a:r>
              <a:rPr lang="fr-FR" sz="32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Deux dimensions différentes d’analyse sont à cerner :</a:t>
            </a:r>
            <a:br>
              <a:rPr lang="fr-GN" sz="3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00B050"/>
              </a:solidFill>
            </a:endParaRPr>
          </a:p>
        </p:txBody>
      </p:sp>
      <p:sp>
        <p:nvSpPr>
          <p:cNvPr id="3" name="Espace réservé du contenu 2">
            <a:extLst>
              <a:ext uri="{FF2B5EF4-FFF2-40B4-BE49-F238E27FC236}">
                <a16:creationId xmlns:a16="http://schemas.microsoft.com/office/drawing/2014/main" id="{9634D458-A0BB-DB41-A88E-35DDA66106DA}"/>
              </a:ext>
            </a:extLst>
          </p:cNvPr>
          <p:cNvSpPr>
            <a:spLocks noGrp="1"/>
          </p:cNvSpPr>
          <p:nvPr>
            <p:ph idx="1"/>
          </p:nvPr>
        </p:nvSpPr>
        <p:spPr>
          <a:xfrm>
            <a:off x="677334" y="1930400"/>
            <a:ext cx="8596668" cy="4263362"/>
          </a:xfrm>
        </p:spPr>
        <p:txBody>
          <a:bodyPr>
            <a:noAutofit/>
          </a:bodyPr>
          <a:lstStyle/>
          <a:p>
            <a:pPr marL="0" indent="0" algn="just">
              <a:buNone/>
            </a:pPr>
            <a:r>
              <a:rPr lang="fr-FR" sz="2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Premièrement</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 gouvernance du réseau peut ou non être négociée. À un extrême, les réseaux peuvent être entièrement gouvernés par les organisations qui les composent. Chaque organisation interagirait avec toutes les autres organisations pour gouverner le réseau, ce qui donnerait une forme dense et hautement décentralisée. C’est ce que l’on appelle la gouvernance partagée. À l’autre extrême, le réseau peut être très négocié, avec peu d’interactions directes d’organisation à organisation, sauf en ce qui concerne les questions opérationnelles telles que le transfert d’entreprise, de clients, d’informations sur les services.</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2400" dirty="0"/>
          </a:p>
        </p:txBody>
      </p:sp>
    </p:spTree>
    <p:extLst>
      <p:ext uri="{BB962C8B-B14F-4D97-AF65-F5344CB8AC3E}">
        <p14:creationId xmlns:p14="http://schemas.microsoft.com/office/powerpoint/2010/main" val="288911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CA4D99-E32D-6B4D-9283-F5C5AA2BCB6E}"/>
              </a:ext>
            </a:extLst>
          </p:cNvPr>
          <p:cNvSpPr>
            <a:spLocks noGrp="1"/>
          </p:cNvSpPr>
          <p:nvPr>
            <p:ph idx="1"/>
          </p:nvPr>
        </p:nvSpPr>
        <p:spPr>
          <a:xfrm>
            <a:off x="664634" y="1119189"/>
            <a:ext cx="8596668" cy="3880773"/>
          </a:xfrm>
        </p:spPr>
        <p:txBody>
          <a:bodyPr>
            <a:normAutofit/>
          </a:bodyPr>
          <a:lstStyle/>
          <a:p>
            <a:pPr marL="0" indent="0" algn="just">
              <a:buNone/>
            </a:pP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Deuxièmement</a:t>
            </a: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une distinction concernant la gouvernance peut être faite dans les réseaux négociés en se concentrant sur le fait que le réseau est gouverné par les participants ou par l’extérieur.</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118690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3F266-132C-F140-8D29-F44FE73B04F8}"/>
              </a:ext>
            </a:extLst>
          </p:cNvPr>
          <p:cNvSpPr>
            <a:spLocks noGrp="1"/>
          </p:cNvSpPr>
          <p:nvPr>
            <p:ph type="title"/>
          </p:nvPr>
        </p:nvSpPr>
        <p:spPr/>
        <p:txBody>
          <a:bodyPr>
            <a:normAutofit fontScale="90000"/>
          </a:bodyPr>
          <a:lstStyle/>
          <a:p>
            <a:pPr algn="ctr"/>
            <a:r>
              <a:rPr lang="fr-FR" sz="3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1.d. DU POINT DE VUE DE LA POLYCENTRICITÉ</a:t>
            </a:r>
            <a:br>
              <a:rPr lang="fr-GN" sz="3600" b="1"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GN" dirty="0">
              <a:solidFill>
                <a:srgbClr val="7030A0"/>
              </a:solidFill>
            </a:endParaRPr>
          </a:p>
        </p:txBody>
      </p:sp>
      <p:sp>
        <p:nvSpPr>
          <p:cNvPr id="3" name="Espace réservé du contenu 2">
            <a:extLst>
              <a:ext uri="{FF2B5EF4-FFF2-40B4-BE49-F238E27FC236}">
                <a16:creationId xmlns:a16="http://schemas.microsoft.com/office/drawing/2014/main" id="{0DA216EA-A3F9-E043-8FAC-1AE426156086}"/>
              </a:ext>
            </a:extLst>
          </p:cNvPr>
          <p:cNvSpPr>
            <a:spLocks noGrp="1"/>
          </p:cNvSpPr>
          <p:nvPr>
            <p:ph idx="1"/>
          </p:nvPr>
        </p:nvSpPr>
        <p:spPr/>
        <p:txBody>
          <a:bodyPr>
            <a:normAutofit/>
          </a:bodyPr>
          <a:lstStyle/>
          <a:p>
            <a:pPr marL="0" indent="0" algn="just">
              <a:lnSpc>
                <a:spcPct val="150000"/>
              </a:lnSpc>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La prise de décision concertée au modèle du schéma de Mintzberg : sommet stratégique, centre opérationnel, technostructure et appui du support logistique.</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3200" dirty="0"/>
          </a:p>
        </p:txBody>
      </p:sp>
    </p:spTree>
    <p:extLst>
      <p:ext uri="{BB962C8B-B14F-4D97-AF65-F5344CB8AC3E}">
        <p14:creationId xmlns:p14="http://schemas.microsoft.com/office/powerpoint/2010/main" val="49623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501095-9186-BD4F-9098-45193DA29886}"/>
              </a:ext>
            </a:extLst>
          </p:cNvPr>
          <p:cNvSpPr>
            <a:spLocks noGrp="1"/>
          </p:cNvSpPr>
          <p:nvPr>
            <p:ph type="title"/>
          </p:nvPr>
        </p:nvSpPr>
        <p:spPr>
          <a:xfrm>
            <a:off x="677334" y="609600"/>
            <a:ext cx="8596668" cy="5092700"/>
          </a:xfrm>
        </p:spPr>
        <p:txBody>
          <a:bodyPr>
            <a:normAutofit/>
          </a:bodyPr>
          <a:lstStyle/>
          <a:p>
            <a:pPr algn="ctr"/>
            <a:r>
              <a:rPr lang="fr-FR" sz="32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 CRITIQUES DE LA GOUVERNANCE</a:t>
            </a:r>
            <a:br>
              <a:rPr lang="fr-FR" sz="32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fr-FR" sz="32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fr-FR" sz="32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fr-FR" sz="32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fr-FR" sz="32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critiques de la gouvernance jusque-là sont d’ordre méthodologique et disciplinaire.</a:t>
            </a:r>
            <a:br>
              <a:rPr lang="fr-GN" sz="3200" dirty="0">
                <a:effectLst/>
                <a:latin typeface="Calibri" panose="020F0502020204030204" pitchFamily="34" charset="0"/>
                <a:ea typeface="Calibri" panose="020F0502020204030204" pitchFamily="34" charset="0"/>
                <a:cs typeface="Times New Roman" panose="02020603050405020304" pitchFamily="18" charset="0"/>
              </a:rPr>
            </a:br>
            <a:br>
              <a:rPr lang="fr-GN" sz="3200" b="1" kern="0"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GN" sz="3200" dirty="0">
              <a:solidFill>
                <a:srgbClr val="7030A0"/>
              </a:solidFill>
            </a:endParaRPr>
          </a:p>
        </p:txBody>
      </p:sp>
    </p:spTree>
    <p:extLst>
      <p:ext uri="{BB962C8B-B14F-4D97-AF65-F5344CB8AC3E}">
        <p14:creationId xmlns:p14="http://schemas.microsoft.com/office/powerpoint/2010/main" val="240248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0E697C-9D44-4A4C-9602-23F752E0D657}"/>
              </a:ext>
            </a:extLst>
          </p:cNvPr>
          <p:cNvSpPr>
            <a:spLocks noGrp="1"/>
          </p:cNvSpPr>
          <p:nvPr>
            <p:ph type="title"/>
          </p:nvPr>
        </p:nvSpPr>
        <p:spPr/>
        <p:txBody>
          <a:bodyPr/>
          <a:lstStyle/>
          <a:p>
            <a:pPr algn="ctr"/>
            <a:r>
              <a:rPr lang="fr-FR"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a</a:t>
            </a: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CRITIQUES MÉTHODOLOGIQUES</a:t>
            </a:r>
            <a:br>
              <a:rPr lang="fr-GN"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dirty="0"/>
          </a:p>
        </p:txBody>
      </p:sp>
      <p:sp>
        <p:nvSpPr>
          <p:cNvPr id="3" name="Espace réservé du contenu 2">
            <a:extLst>
              <a:ext uri="{FF2B5EF4-FFF2-40B4-BE49-F238E27FC236}">
                <a16:creationId xmlns:a16="http://schemas.microsoft.com/office/drawing/2014/main" id="{4D395699-2C87-5145-B4E3-3511AA3F7365}"/>
              </a:ext>
            </a:extLst>
          </p:cNvPr>
          <p:cNvSpPr>
            <a:spLocks noGrp="1"/>
          </p:cNvSpPr>
          <p:nvPr>
            <p:ph idx="1"/>
          </p:nvPr>
        </p:nvSpPr>
        <p:spPr>
          <a:xfrm>
            <a:off x="677334" y="1488613"/>
            <a:ext cx="8596668" cy="3880773"/>
          </a:xfrm>
        </p:spPr>
        <p:txBody>
          <a:bodyPr>
            <a:noAutofit/>
          </a:bodyPr>
          <a:lstStyle/>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 La gouvernance se préoccupe à peu près des enjeux de la vie politique, perdant ainsi sa portée heuristique (cf. Cheikh Ndiaye, 2008)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2. Le champs sémantique : la multiplicité des acceptations apparaît rédhibitoire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3. Seuls les contextes et les références donnent un sens la gouvernance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4. La portée idéologique : servir de couverture aux doctrines libérales ;</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5. Scientifique : elle aide à poser de bonnes questions sur l’action publique (cf. Cheikh Ndiaye, 2008).</a:t>
            </a:r>
            <a:endParaRPr lang="fr-G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2400" dirty="0"/>
          </a:p>
          <a:p>
            <a:pPr marL="0" indent="0">
              <a:buNone/>
            </a:pPr>
            <a:endParaRPr lang="fr-GN" sz="2400" dirty="0"/>
          </a:p>
        </p:txBody>
      </p:sp>
    </p:spTree>
    <p:extLst>
      <p:ext uri="{BB962C8B-B14F-4D97-AF65-F5344CB8AC3E}">
        <p14:creationId xmlns:p14="http://schemas.microsoft.com/office/powerpoint/2010/main" val="3734493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FA85C-51D3-D649-91AC-1E31F9F8FBA1}"/>
              </a:ext>
            </a:extLst>
          </p:cNvPr>
          <p:cNvSpPr>
            <a:spLocks noGrp="1"/>
          </p:cNvSpPr>
          <p:nvPr>
            <p:ph type="title"/>
          </p:nvPr>
        </p:nvSpPr>
        <p:spPr/>
        <p:txBody>
          <a:bodyPr>
            <a:normAutofit fontScale="90000"/>
          </a:bodyPr>
          <a:lstStyle/>
          <a:p>
            <a:pPr algn="ctr"/>
            <a:r>
              <a:rPr lang="fr-FR"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a:t>
            </a:r>
            <a:r>
              <a:rPr lang="fr-FR" sz="3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CRITIQUES D’ORDRE DISCIPLINAIRE</a:t>
            </a:r>
            <a:br>
              <a:rPr lang="fr-GN" sz="3600" b="1"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GN" dirty="0">
              <a:solidFill>
                <a:srgbClr val="7030A0"/>
              </a:solidFill>
            </a:endParaRPr>
          </a:p>
        </p:txBody>
      </p:sp>
      <p:sp>
        <p:nvSpPr>
          <p:cNvPr id="3" name="Espace réservé du contenu 2">
            <a:extLst>
              <a:ext uri="{FF2B5EF4-FFF2-40B4-BE49-F238E27FC236}">
                <a16:creationId xmlns:a16="http://schemas.microsoft.com/office/drawing/2014/main" id="{70F134A3-1499-B440-BB41-4CBC0C457108}"/>
              </a:ext>
            </a:extLst>
          </p:cNvPr>
          <p:cNvSpPr>
            <a:spLocks noGrp="1"/>
          </p:cNvSpPr>
          <p:nvPr>
            <p:ph idx="1"/>
          </p:nvPr>
        </p:nvSpPr>
        <p:spPr/>
        <p:txBody>
          <a:bodyPr>
            <a:noAutofit/>
          </a:bodyPr>
          <a:lstStyle/>
          <a:p>
            <a:pPr marL="0" indent="0" algn="just">
              <a:lnSpc>
                <a:spcPct val="150000"/>
              </a:lnSpc>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Les controverses sur la gouvernance sont généralement contenues dans deux discours contradictoires.</a:t>
            </a:r>
            <a:endParaRPr lang="fr-G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Pour d’aucuns</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il faut la bonne gouvernance pour faire face aux problèmes actuels socioéconomiques et écologiques. Cette gouvernance doit se substituer aux politiques publiques traditionnelles considérées comme dépassées. </a:t>
            </a:r>
            <a:endParaRPr lang="fr-G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2800" dirty="0"/>
          </a:p>
        </p:txBody>
      </p:sp>
    </p:spTree>
    <p:extLst>
      <p:ext uri="{BB962C8B-B14F-4D97-AF65-F5344CB8AC3E}">
        <p14:creationId xmlns:p14="http://schemas.microsoft.com/office/powerpoint/2010/main" val="3359500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E061CDC-3BDA-694A-AD24-183CC0436E9C}"/>
              </a:ext>
            </a:extLst>
          </p:cNvPr>
          <p:cNvSpPr>
            <a:spLocks noGrp="1"/>
          </p:cNvSpPr>
          <p:nvPr>
            <p:ph idx="1"/>
          </p:nvPr>
        </p:nvSpPr>
        <p:spPr>
          <a:xfrm>
            <a:off x="855134" y="1373189"/>
            <a:ext cx="8596668" cy="3880773"/>
          </a:xfrm>
        </p:spPr>
        <p:txBody>
          <a:bodyPr>
            <a:normAutofit/>
          </a:bodyPr>
          <a:lstStyle/>
          <a:p>
            <a:pPr marL="0" indent="0" algn="just">
              <a:buNone/>
            </a:pP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Pour d'autres</a:t>
            </a:r>
            <a:r>
              <a:rPr lang="fr-FR"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par contre</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la gouvernance est le problème et non la solution car elle ne fait que renforcer l'impuissance collective face à des défis de plus en plus non gouvernables.</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178841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C3001B-1CA7-564B-AC68-64853AB1A92A}"/>
              </a:ext>
            </a:extLst>
          </p:cNvPr>
          <p:cNvSpPr>
            <a:spLocks noGrp="1"/>
          </p:cNvSpPr>
          <p:nvPr>
            <p:ph type="title"/>
          </p:nvPr>
        </p:nvSpPr>
        <p:spPr/>
        <p:txBody>
          <a:bodyPr/>
          <a:lstStyle/>
          <a:p>
            <a:pPr algn="ctr"/>
            <a:r>
              <a:rPr lang="fr-GN" b="1" dirty="0">
                <a:solidFill>
                  <a:srgbClr val="7030A0"/>
                </a:solidFill>
              </a:rPr>
              <a:t>Thème de l’exposé: les actualités de la recherche en gouvernance</a:t>
            </a:r>
          </a:p>
        </p:txBody>
      </p:sp>
      <p:sp>
        <p:nvSpPr>
          <p:cNvPr id="3" name="Espace réservé du contenu 2">
            <a:extLst>
              <a:ext uri="{FF2B5EF4-FFF2-40B4-BE49-F238E27FC236}">
                <a16:creationId xmlns:a16="http://schemas.microsoft.com/office/drawing/2014/main" id="{C43B5BED-9E1B-0A47-91F0-1CD8DD1E7D7C}"/>
              </a:ext>
            </a:extLst>
          </p:cNvPr>
          <p:cNvSpPr>
            <a:spLocks noGrp="1"/>
          </p:cNvSpPr>
          <p:nvPr>
            <p:ph idx="1"/>
          </p:nvPr>
        </p:nvSpPr>
        <p:spPr/>
        <p:txBody>
          <a:bodyPr/>
          <a:lstStyle/>
          <a:p>
            <a:pPr marL="0" indent="0" algn="ctr">
              <a:buNone/>
            </a:pPr>
            <a:r>
              <a:rPr lang="fr-GN" sz="3200" dirty="0">
                <a:solidFill>
                  <a:srgbClr val="00B0F0"/>
                </a:solidFill>
              </a:rPr>
              <a:t>Présenté par :</a:t>
            </a:r>
          </a:p>
          <a:p>
            <a:pPr marL="0" indent="0" algn="ctr">
              <a:buNone/>
            </a:pPr>
            <a:r>
              <a:rPr lang="fr-GN" sz="3200" dirty="0">
                <a:solidFill>
                  <a:srgbClr val="00B0F0"/>
                </a:solidFill>
              </a:rPr>
              <a:t>Mohamed Lamine KABA</a:t>
            </a:r>
          </a:p>
          <a:p>
            <a:pPr marL="0" indent="0" algn="ctr">
              <a:buNone/>
            </a:pPr>
            <a:r>
              <a:rPr lang="fr-GN" sz="3200" dirty="0">
                <a:solidFill>
                  <a:srgbClr val="00B0F0"/>
                </a:solidFill>
              </a:rPr>
              <a:t>Ms.c en Gouvernance et Intégration Régionale</a:t>
            </a:r>
          </a:p>
          <a:p>
            <a:pPr marL="0" indent="0" algn="ctr">
              <a:buNone/>
            </a:pPr>
            <a:endParaRPr lang="fr-GN" sz="1800" dirty="0">
              <a:solidFill>
                <a:srgbClr val="00B0F0"/>
              </a:solidFill>
            </a:endParaRPr>
          </a:p>
          <a:p>
            <a:pPr marL="0" indent="0" algn="ctr">
              <a:spcBef>
                <a:spcPts val="0"/>
              </a:spcBef>
              <a:buNone/>
            </a:pPr>
            <a:r>
              <a:rPr lang="fr-GN" sz="2400" b="1" dirty="0">
                <a:solidFill>
                  <a:srgbClr val="7030A0"/>
                </a:solidFill>
              </a:rPr>
              <a:t>Tél : +224 666 906 234 (WhatsApp)</a:t>
            </a:r>
          </a:p>
          <a:p>
            <a:pPr marL="0" indent="0" algn="ctr">
              <a:spcBef>
                <a:spcPts val="0"/>
              </a:spcBef>
              <a:buNone/>
            </a:pPr>
            <a:r>
              <a:rPr lang="fr-GN" sz="2400" b="1" dirty="0">
                <a:solidFill>
                  <a:srgbClr val="7030A0"/>
                </a:solidFill>
              </a:rPr>
              <a:t>+237 677 620 686</a:t>
            </a:r>
          </a:p>
          <a:p>
            <a:pPr marL="0" indent="0" algn="ctr">
              <a:spcBef>
                <a:spcPts val="0"/>
              </a:spcBef>
              <a:buNone/>
            </a:pPr>
            <a:r>
              <a:rPr lang="fr-GN" sz="2400" b="1" dirty="0">
                <a:solidFill>
                  <a:srgbClr val="7030A0"/>
                </a:solidFill>
              </a:rPr>
              <a:t>E-mail : </a:t>
            </a:r>
            <a:r>
              <a:rPr lang="fr-GN" sz="2400" b="1" dirty="0">
                <a:solidFill>
                  <a:srgbClr val="7030A0"/>
                </a:solidFill>
                <a:hlinkClick r:id="rId2">
                  <a:extLst>
                    <a:ext uri="{A12FA001-AC4F-418D-AE19-62706E023703}">
                      <ahyp:hlinkClr xmlns:ahyp="http://schemas.microsoft.com/office/drawing/2018/hyperlinkcolor" val="tx"/>
                    </a:ext>
                  </a:extLst>
                </a:hlinkClick>
              </a:rPr>
              <a:t>rkaba16@gmail.com</a:t>
            </a:r>
            <a:r>
              <a:rPr lang="fr-GN" sz="2400" b="1" dirty="0">
                <a:solidFill>
                  <a:srgbClr val="7030A0"/>
                </a:solidFill>
              </a:rPr>
              <a:t> </a:t>
            </a:r>
          </a:p>
          <a:p>
            <a:pPr marL="0" indent="0" algn="ctr">
              <a:buNone/>
            </a:pPr>
            <a:endParaRPr lang="fr-GN" dirty="0">
              <a:solidFill>
                <a:srgbClr val="00B0F0"/>
              </a:solidFill>
            </a:endParaRPr>
          </a:p>
          <a:p>
            <a:pPr marL="0" indent="0">
              <a:buNone/>
            </a:pPr>
            <a:endParaRPr lang="fr-GN" dirty="0"/>
          </a:p>
        </p:txBody>
      </p:sp>
    </p:spTree>
    <p:extLst>
      <p:ext uri="{BB962C8B-B14F-4D97-AF65-F5344CB8AC3E}">
        <p14:creationId xmlns:p14="http://schemas.microsoft.com/office/powerpoint/2010/main" val="3736740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4AC0F5-AD7F-6E46-82CE-CCB3E7887AA2}"/>
              </a:ext>
            </a:extLst>
          </p:cNvPr>
          <p:cNvSpPr>
            <a:spLocks noGrp="1"/>
          </p:cNvSpPr>
          <p:nvPr>
            <p:ph type="title"/>
          </p:nvPr>
        </p:nvSpPr>
        <p:spPr>
          <a:xfrm>
            <a:off x="677334" y="1473200"/>
            <a:ext cx="8596668" cy="3009900"/>
          </a:xfrm>
        </p:spPr>
        <p:txBody>
          <a:bodyPr>
            <a:normAutofit fontScale="90000"/>
          </a:bodyPr>
          <a:lstStyle/>
          <a:p>
            <a:pPr algn="ctr"/>
            <a:r>
              <a:rPr lang="fr-FR" sz="2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II. LES NOUVELLES ORIENTATIONS STRATÉGIQUES DE LA RECHERCHE EN MATIÈRE DE GOUVERNANCE</a:t>
            </a:r>
            <a:br>
              <a:rPr lang="fr-FR"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br>
              <a:rPr lang="fr-FR"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br>
              <a:rPr lang="fr-FR"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br>
              <a:rPr lang="fr-FR"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br>
              <a:rPr lang="fr-FR"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r>
              <a:rPr lang="fr-FR"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nouvelles orientation de la recherche en gouvernance sont entre autres :</a:t>
            </a:r>
            <a:br>
              <a:rPr lang="fr-GN" sz="1800" dirty="0">
                <a:effectLst/>
                <a:latin typeface="Calibri" panose="020F0502020204030204" pitchFamily="34" charset="0"/>
                <a:ea typeface="Calibri" panose="020F0502020204030204" pitchFamily="34" charset="0"/>
                <a:cs typeface="Times New Roman" panose="02020603050405020304" pitchFamily="18" charset="0"/>
              </a:rPr>
            </a:br>
            <a:br>
              <a:rPr lang="fr-GN"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dirty="0">
              <a:solidFill>
                <a:srgbClr val="7030A0"/>
              </a:solidFill>
            </a:endParaRPr>
          </a:p>
        </p:txBody>
      </p:sp>
    </p:spTree>
    <p:extLst>
      <p:ext uri="{BB962C8B-B14F-4D97-AF65-F5344CB8AC3E}">
        <p14:creationId xmlns:p14="http://schemas.microsoft.com/office/powerpoint/2010/main" val="1061002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2D5289-FE21-F245-B49D-5A3132F06320}"/>
              </a:ext>
            </a:extLst>
          </p:cNvPr>
          <p:cNvSpPr>
            <a:spLocks noGrp="1"/>
          </p:cNvSpPr>
          <p:nvPr>
            <p:ph type="title"/>
          </p:nvPr>
        </p:nvSpPr>
        <p:spPr/>
        <p:txBody>
          <a:bodyPr/>
          <a:lstStyle/>
          <a:p>
            <a:pPr algn="ct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 Le diagnostic de gouvernance</a:t>
            </a:r>
            <a:br>
              <a:rPr lang="fr-GN"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dirty="0"/>
          </a:p>
        </p:txBody>
      </p:sp>
      <p:sp>
        <p:nvSpPr>
          <p:cNvPr id="3" name="Espace réservé du contenu 2">
            <a:extLst>
              <a:ext uri="{FF2B5EF4-FFF2-40B4-BE49-F238E27FC236}">
                <a16:creationId xmlns:a16="http://schemas.microsoft.com/office/drawing/2014/main" id="{014578E8-291D-254D-92EA-0ECC157E3795}"/>
              </a:ext>
            </a:extLst>
          </p:cNvPr>
          <p:cNvSpPr>
            <a:spLocks noGrp="1"/>
          </p:cNvSpPr>
          <p:nvPr>
            <p:ph idx="1"/>
          </p:nvPr>
        </p:nvSpPr>
        <p:spPr/>
        <p:txBody>
          <a:bodyPr>
            <a:normAutofit/>
          </a:bodyPr>
          <a:lstStyle/>
          <a:p>
            <a:pPr marL="0" indent="0" algn="just">
              <a:lnSpc>
                <a:spcPct val="150000"/>
              </a:lnSpc>
              <a:buNone/>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parties prenantes considèrent le diagnostic comme un élément déterminant de la performance de la gouvernance à long terme.</a:t>
            </a:r>
            <a:endParaRPr lang="fr-G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buNone/>
            </a:pPr>
            <a:r>
              <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permet de mieux cerner </a:t>
            </a:r>
            <a:r>
              <a:rPr lang="fr-G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développement de l’entreprise, le changement de périmètre de ses activités, la modification de sa structure actionnariale, le renouvellement d’acteurs clés de sa gouvernance (Président, Directeur Général), les attentes des parties prenantes, les sujets de succession, une difficulté particulière dans l’exercice de la gouvernance, ou encore une évolution de la</a:t>
            </a:r>
            <a:r>
              <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gouvernance. </a:t>
            </a:r>
            <a:r>
              <a:rPr lang="fr-FR" sz="2000" b="1" dirty="0">
                <a:effectLst/>
                <a:latin typeface="Times New Roman" panose="02020603050405020304" pitchFamily="18" charset="0"/>
                <a:ea typeface="Times New Roman" panose="02020603050405020304" pitchFamily="18" charset="0"/>
                <a:cs typeface="Times New Roman" panose="02020603050405020304" pitchFamily="18" charset="0"/>
              </a:rPr>
              <a:t>Ceci valable pour les organismes étatiques.</a:t>
            </a:r>
            <a:endParaRPr lang="fr-G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2000" dirty="0"/>
          </a:p>
          <a:p>
            <a:pPr marL="0" indent="0">
              <a:buNone/>
            </a:pPr>
            <a:endParaRPr lang="fr-GN" sz="2000" dirty="0"/>
          </a:p>
        </p:txBody>
      </p:sp>
    </p:spTree>
    <p:extLst>
      <p:ext uri="{BB962C8B-B14F-4D97-AF65-F5344CB8AC3E}">
        <p14:creationId xmlns:p14="http://schemas.microsoft.com/office/powerpoint/2010/main" val="2181848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DE303F-2BEA-E641-96EB-673674FBAB63}"/>
              </a:ext>
            </a:extLst>
          </p:cNvPr>
          <p:cNvSpPr>
            <a:spLocks noGrp="1"/>
          </p:cNvSpPr>
          <p:nvPr>
            <p:ph type="title"/>
          </p:nvPr>
        </p:nvSpPr>
        <p:spPr/>
        <p:txBody>
          <a:bodyPr>
            <a:normAutofit fontScale="90000"/>
          </a:bodyPr>
          <a:lstStyle/>
          <a:p>
            <a:pPr algn="ct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2. Evaluation du fonctionnement du Conseil et des comités</a:t>
            </a:r>
            <a:br>
              <a:rPr lang="fr-GN"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dirty="0">
              <a:solidFill>
                <a:srgbClr val="7030A0"/>
              </a:solidFill>
            </a:endParaRPr>
          </a:p>
        </p:txBody>
      </p:sp>
      <p:sp>
        <p:nvSpPr>
          <p:cNvPr id="3" name="Espace réservé du contenu 2">
            <a:extLst>
              <a:ext uri="{FF2B5EF4-FFF2-40B4-BE49-F238E27FC236}">
                <a16:creationId xmlns:a16="http://schemas.microsoft.com/office/drawing/2014/main" id="{2683AC96-A00B-F047-861C-567091702B70}"/>
              </a:ext>
            </a:extLst>
          </p:cNvPr>
          <p:cNvSpPr>
            <a:spLocks noGrp="1"/>
          </p:cNvSpPr>
          <p:nvPr>
            <p:ph idx="1"/>
          </p:nvPr>
        </p:nvSpPr>
        <p:spPr/>
        <p:txBody>
          <a:bodyPr>
            <a:no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L’évaluation du fonctionnement du Conseil d’Administration (ou du Conseil de Surveillance) et de ses comités spécialisés s’inscrit dans la logique de la performance dans la réalisation des projets, programmes et politiques de développement. Elle également </a:t>
            </a:r>
            <a:r>
              <a:rPr lang="fr-G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s’inscrit dans une démarche à la fois de prise de recul et de recherche d’amélioration.</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3200" dirty="0"/>
          </a:p>
        </p:txBody>
      </p:sp>
    </p:spTree>
    <p:extLst>
      <p:ext uri="{BB962C8B-B14F-4D97-AF65-F5344CB8AC3E}">
        <p14:creationId xmlns:p14="http://schemas.microsoft.com/office/powerpoint/2010/main" val="4040992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2CE09A-6F48-064D-9551-5C2CF0F31BF0}"/>
              </a:ext>
            </a:extLst>
          </p:cNvPr>
          <p:cNvSpPr>
            <a:spLocks noGrp="1"/>
          </p:cNvSpPr>
          <p:nvPr>
            <p:ph type="title"/>
          </p:nvPr>
        </p:nvSpPr>
        <p:spPr/>
        <p:txBody>
          <a:bodyPr>
            <a:no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 Le fonctionnement du Conseil d’Administration</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62953538-88B9-5542-A99D-82BA91E4C8FD}"/>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L’analyse du fonctionnement du CA permet de comprendre le processus de l'élaboration du règlement intérieur, de la charte de gouvernance, du rapport sur le gouvernement, etc.</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858471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859CD3-3B8A-BA44-8268-37BDB22D1D55}"/>
              </a:ext>
            </a:extLst>
          </p:cNvPr>
          <p:cNvSpPr>
            <a:spLocks noGrp="1"/>
          </p:cNvSpPr>
          <p:nvPr>
            <p:ph type="title"/>
          </p:nvPr>
        </p:nvSpPr>
        <p:spPr/>
        <p:txBody>
          <a:bodyPr>
            <a:norm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 Les comités spécialisés du Conseil</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7771D859-F2C5-1746-8608-76919FBA4768}"/>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mise en place de comités spécialisés du Conseil d’Administration ou du Conseil de Surveillance est une des principales préconisations de la bonne gouvernance.</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2560451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54306-2418-1345-9BDB-C15D52BE4918}"/>
              </a:ext>
            </a:extLst>
          </p:cNvPr>
          <p:cNvSpPr>
            <a:spLocks noGrp="1"/>
          </p:cNvSpPr>
          <p:nvPr>
            <p:ph type="title"/>
          </p:nvPr>
        </p:nvSpPr>
        <p:spPr/>
        <p:txBody>
          <a:bodyPr>
            <a:norm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5. Les relations entre le Conseil et les dirigeants</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1CEECEB4-EAA8-EB45-A39F-6E3FC94992AC}"/>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qualité de la gouvernance dépend de la qualité des relations entre les membres du Conseil d’Administration (ou de Surveillance) et la direction générale (et/ou la direction opérationnelle).</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1233710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67EE1A-AFB3-704B-9800-6D853E5AAB4C}"/>
              </a:ext>
            </a:extLst>
          </p:cNvPr>
          <p:cNvSpPr>
            <a:spLocks noGrp="1"/>
          </p:cNvSpPr>
          <p:nvPr>
            <p:ph type="title"/>
          </p:nvPr>
        </p:nvSpPr>
        <p:spPr/>
        <p:txBody>
          <a:bodyPr>
            <a:no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6. Les relations entre le Conseil et les actionnaires</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74A0D4C5-7822-1B46-9D26-70FF25769DD6}"/>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recherche en gouvernance aide les conseils d’administration à structurer leur action dans leurs relations avec les actionnaires.</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808715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810B5E-D942-9444-9F6F-995844BE382B}"/>
              </a:ext>
            </a:extLst>
          </p:cNvPr>
          <p:cNvSpPr>
            <a:spLocks noGrp="1"/>
          </p:cNvSpPr>
          <p:nvPr>
            <p:ph type="title"/>
          </p:nvPr>
        </p:nvSpPr>
        <p:spPr/>
        <p:txBody>
          <a:bodyPr>
            <a:norm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7. La gouvernance de l’éthique et de la RSE</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38ABAD07-78E2-134B-A599-B14A426BB71A}"/>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recherche guide le Conseil d'administration (ou de surveillance) dans la prise en compte des enjeux de responsabilité sociétale (RSE), des critères ESG (environnement, social et gouvernance) et des impératifs d’éthique.</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2294961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B4B9A1-39AE-C346-89B5-1678FFDAC6F0}"/>
              </a:ext>
            </a:extLst>
          </p:cNvPr>
          <p:cNvSpPr>
            <a:spLocks noGrp="1"/>
          </p:cNvSpPr>
          <p:nvPr>
            <p:ph type="title"/>
          </p:nvPr>
        </p:nvSpPr>
        <p:spPr/>
        <p:txBody>
          <a:bodyPr>
            <a:norm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8. La gouvernance de groupe</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2E08D5D3-1CCB-8B4E-94FA-28015B6AC9F2}"/>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recherche permet d’organiser la structure de gouvernance entre la maison mère et ses filiales (diagnostic, recommandations, assistance dans la rédaction des textes internes structurants).</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411070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79575C-2F75-7A43-9192-B83E37F981BE}"/>
              </a:ext>
            </a:extLst>
          </p:cNvPr>
          <p:cNvSpPr>
            <a:spLocks noGrp="1"/>
          </p:cNvSpPr>
          <p:nvPr>
            <p:ph type="title"/>
          </p:nvPr>
        </p:nvSpPr>
        <p:spPr/>
        <p:txBody>
          <a:bodyPr>
            <a:norm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9. La gouvernance des start-up</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0B151938-A926-F348-B92A-8FA1943AEAE0}"/>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cherche procure aux start-up, des outils nécessaires leur facilitant la mise en place et l’adaptation progressive de leur gouvernance (de la création, puis développement et jusqu’à leur industrialisation).</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113524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1AD932-A371-9A4A-93B9-0EF1FE1018DA}"/>
              </a:ext>
            </a:extLst>
          </p:cNvPr>
          <p:cNvSpPr>
            <a:spLocks noGrp="1"/>
          </p:cNvSpPr>
          <p:nvPr>
            <p:ph type="title"/>
          </p:nvPr>
        </p:nvSpPr>
        <p:spPr/>
        <p:txBody>
          <a:bodyPr/>
          <a:lstStyle/>
          <a:p>
            <a:pPr algn="ctr"/>
            <a:r>
              <a:rPr lang="fr-GN" dirty="0">
                <a:solidFill>
                  <a:schemeClr val="accent4"/>
                </a:solidFill>
              </a:rPr>
              <a:t>P</a:t>
            </a:r>
            <a:r>
              <a:rPr lang="fr-FR" dirty="0">
                <a:solidFill>
                  <a:schemeClr val="accent4"/>
                </a:solidFill>
              </a:rPr>
              <a:t>L</a:t>
            </a:r>
            <a:r>
              <a:rPr lang="fr-GN" dirty="0">
                <a:solidFill>
                  <a:schemeClr val="accent4"/>
                </a:solidFill>
              </a:rPr>
              <a:t>AN DE L’EXPOSÉ</a:t>
            </a:r>
          </a:p>
        </p:txBody>
      </p:sp>
      <p:sp>
        <p:nvSpPr>
          <p:cNvPr id="3" name="Espace réservé du contenu 2">
            <a:extLst>
              <a:ext uri="{FF2B5EF4-FFF2-40B4-BE49-F238E27FC236}">
                <a16:creationId xmlns:a16="http://schemas.microsoft.com/office/drawing/2014/main" id="{102FBAAF-267C-3D40-8D50-D1C1E5384DDA}"/>
              </a:ext>
            </a:extLst>
          </p:cNvPr>
          <p:cNvSpPr>
            <a:spLocks noGrp="1"/>
          </p:cNvSpPr>
          <p:nvPr>
            <p:ph idx="1"/>
          </p:nvPr>
        </p:nvSpPr>
        <p:spPr/>
        <p:txBody>
          <a:bodyPr>
            <a:noAutofit/>
          </a:bodyPr>
          <a:lstStyle/>
          <a:p>
            <a:pPr algn="ctr">
              <a:lnSpc>
                <a:spcPct val="150000"/>
              </a:lnSpc>
              <a:buFont typeface="Courier New" panose="02070309020205020404" pitchFamily="49" charset="0"/>
              <a:buChar char="o"/>
            </a:pPr>
            <a:r>
              <a:rPr lang="fr-FR"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I. Les différents points de la gouvernance</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II. Les nouvelles orientations stratégiques de la recherche en matière de gouvernance</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algn="ctr">
              <a:buFont typeface="Courier New" panose="02070309020205020404" pitchFamily="49" charset="0"/>
              <a:buChar char="o"/>
            </a:pPr>
            <a:r>
              <a:rPr lang="fr-FR" sz="3200" dirty="0">
                <a:solidFill>
                  <a:srgbClr val="7030A0"/>
                </a:solidFill>
                <a:effectLst/>
                <a:latin typeface="Times New Roman" panose="02020603050405020304" pitchFamily="18" charset="0"/>
                <a:ea typeface="Calibri" panose="020F0502020204030204" pitchFamily="34" charset="0"/>
              </a:rPr>
              <a:t>Conclusion</a:t>
            </a:r>
            <a:r>
              <a:rPr lang="fr-GN" sz="3200" dirty="0">
                <a:effectLst/>
              </a:rPr>
              <a:t> </a:t>
            </a:r>
            <a:endParaRPr lang="fr-GN" sz="3200" dirty="0"/>
          </a:p>
        </p:txBody>
      </p:sp>
    </p:spTree>
    <p:extLst>
      <p:ext uri="{BB962C8B-B14F-4D97-AF65-F5344CB8AC3E}">
        <p14:creationId xmlns:p14="http://schemas.microsoft.com/office/powerpoint/2010/main" val="1971091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195F25-5D90-0B4F-8788-F87101186CCA}"/>
              </a:ext>
            </a:extLst>
          </p:cNvPr>
          <p:cNvSpPr>
            <a:spLocks noGrp="1"/>
          </p:cNvSpPr>
          <p:nvPr>
            <p:ph type="title"/>
          </p:nvPr>
        </p:nvSpPr>
        <p:spPr/>
        <p:txBody>
          <a:bodyPr>
            <a:normAutofit/>
          </a:bodyPr>
          <a:lstStyle/>
          <a:p>
            <a:pPr algn="ctr"/>
            <a:r>
              <a:rPr lang="fr-FR"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10. Les séminaires stratégiques du Conseil</a:t>
            </a:r>
            <a:br>
              <a:rPr lang="fr-GN"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sz="3200" dirty="0">
              <a:solidFill>
                <a:srgbClr val="7030A0"/>
              </a:solidFill>
            </a:endParaRPr>
          </a:p>
        </p:txBody>
      </p:sp>
      <p:sp>
        <p:nvSpPr>
          <p:cNvPr id="3" name="Espace réservé du contenu 2">
            <a:extLst>
              <a:ext uri="{FF2B5EF4-FFF2-40B4-BE49-F238E27FC236}">
                <a16:creationId xmlns:a16="http://schemas.microsoft.com/office/drawing/2014/main" id="{B725C05E-D03B-3647-975D-38675DA0A4B3}"/>
              </a:ext>
            </a:extLst>
          </p:cNvPr>
          <p:cNvSpPr>
            <a:spLocks noGrp="1"/>
          </p:cNvSpPr>
          <p:nvPr>
            <p:ph idx="1"/>
          </p:nvPr>
        </p:nvSpPr>
        <p:spPr/>
        <p:txBody>
          <a:bodyPr>
            <a:normAutofit/>
          </a:bodyPr>
          <a:lstStyle/>
          <a:p>
            <a:pPr marL="0" indent="0" algn="just">
              <a:buNone/>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recherche indique la nécessité de la tenue périodique des séminaires stratégiques du Conseil d'Administration (ou de Surveillance) permettant ainsi aux administrateurs d’engager une réflexion de fond sur les enjeux et les grandes orientations de politiques générales : </a:t>
            </a:r>
            <a:r>
              <a:rPr lang="fr-FR"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projets, programmes et politiques de développement</a:t>
            </a: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2059029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ED6219-CBC3-9249-8611-DC47360677BC}"/>
              </a:ext>
            </a:extLst>
          </p:cNvPr>
          <p:cNvSpPr>
            <a:spLocks noGrp="1"/>
          </p:cNvSpPr>
          <p:nvPr>
            <p:ph type="title"/>
          </p:nvPr>
        </p:nvSpPr>
        <p:spPr/>
        <p:txBody>
          <a:bodyPr/>
          <a:lstStyle/>
          <a:p>
            <a:pPr algn="ctr"/>
            <a:r>
              <a:rPr lang="fr-GN" b="1" dirty="0">
                <a:solidFill>
                  <a:srgbClr val="7030A0"/>
                </a:solidFill>
              </a:rPr>
              <a:t>CONCLUSION</a:t>
            </a:r>
          </a:p>
        </p:txBody>
      </p:sp>
      <p:sp>
        <p:nvSpPr>
          <p:cNvPr id="3" name="Espace réservé du contenu 2">
            <a:extLst>
              <a:ext uri="{FF2B5EF4-FFF2-40B4-BE49-F238E27FC236}">
                <a16:creationId xmlns:a16="http://schemas.microsoft.com/office/drawing/2014/main" id="{3CA59B42-DC1D-2A47-95D5-5A44ADD4B878}"/>
              </a:ext>
            </a:extLst>
          </p:cNvPr>
          <p:cNvSpPr>
            <a:spLocks noGrp="1"/>
          </p:cNvSpPr>
          <p:nvPr>
            <p:ph idx="1"/>
          </p:nvPr>
        </p:nvSpPr>
        <p:spPr>
          <a:xfrm>
            <a:off x="766234" y="1488613"/>
            <a:ext cx="8596668" cy="3880773"/>
          </a:xfrm>
        </p:spPr>
        <p:txBody>
          <a:bodyPr>
            <a:noAutofit/>
          </a:bodyPr>
          <a:lstStyle/>
          <a:p>
            <a:pPr marL="0" lvl="0" indent="0" algn="just">
              <a:buSzPts val="1000"/>
              <a:buNone/>
              <a:tabLst>
                <a:tab pos="457200" algn="l"/>
              </a:tabLst>
            </a:pPr>
            <a:r>
              <a:rPr lang="fr-GN" sz="28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Pour clore</a:t>
            </a:r>
            <a:r>
              <a:rPr lang="fr-G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retenons que la recherche sans cesse continue en gouvernance vise à doter des entreprises, des organismes nationaux et internationaux d‘aide au développement, des documents structurants de la gouvernance, </a:t>
            </a:r>
            <a:r>
              <a:rPr lang="fr-G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fr-G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 aspects réglementaires</a:t>
            </a:r>
            <a:r>
              <a:rPr lang="fr-G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a:t>
            </a:r>
            <a:r>
              <a:rPr lang="fr-G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les bonnes pratiques de gouvernance. Ceux-ci peuvent concerner aussi bien les structures de gouvernance que leurs acteurs et la mise en lumière des sujets de fond à traiter.</a:t>
            </a:r>
          </a:p>
          <a:p>
            <a:pPr marL="0" indent="0">
              <a:buNone/>
            </a:pPr>
            <a:endParaRPr lang="fr-G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369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57ADBD3-8788-B74B-89BF-1522525C87DD}"/>
              </a:ext>
            </a:extLst>
          </p:cNvPr>
          <p:cNvSpPr>
            <a:spLocks noGrp="1"/>
          </p:cNvSpPr>
          <p:nvPr>
            <p:ph idx="1"/>
          </p:nvPr>
        </p:nvSpPr>
        <p:spPr>
          <a:xfrm>
            <a:off x="677334" y="1143001"/>
            <a:ext cx="8596668" cy="4898362"/>
          </a:xfrm>
        </p:spPr>
        <p:txBody>
          <a:bodyPr>
            <a:noAutofit/>
          </a:bodyPr>
          <a:lstStyle/>
          <a:p>
            <a:pPr marL="0" lvl="0" indent="0" algn="just">
              <a:buSzPts val="1000"/>
              <a:buNone/>
              <a:tabLst>
                <a:tab pos="457200" algn="l"/>
              </a:tabLst>
            </a:pPr>
            <a:r>
              <a:rPr lang="fr-G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Elle vise également à développer une approche de gouvernance axée sur les sujets de stratégie, de mesure des enjeux et de prévention des risques, ainsi que l’histoire, la culture et les valeurs.</a:t>
            </a:r>
          </a:p>
          <a:p>
            <a:pPr marL="0" indent="0" algn="just">
              <a:buSzPts val="1000"/>
              <a:buNone/>
              <a:tabLst>
                <a:tab pos="457200" algn="l"/>
              </a:tabLst>
            </a:pPr>
            <a:r>
              <a:rPr lang="fr-G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Bref, les recommandations de la recherche en gouvernance peuvent être traduites dans une </a:t>
            </a:r>
            <a:r>
              <a:rPr lang="fr-G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Feuille de Route ».</a:t>
            </a:r>
            <a:endParaRPr lang="fr-GN"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SzPts val="1000"/>
              <a:buNone/>
              <a:tabLst>
                <a:tab pos="457200" algn="l"/>
              </a:tabLst>
            </a:pPr>
            <a:endParaRPr lang="fr-GN"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33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E05EACA-210A-004C-BED2-53AD7D27B933}"/>
              </a:ext>
            </a:extLst>
          </p:cNvPr>
          <p:cNvSpPr>
            <a:spLocks noGrp="1"/>
          </p:cNvSpPr>
          <p:nvPr>
            <p:ph idx="1"/>
          </p:nvPr>
        </p:nvSpPr>
        <p:spPr/>
        <p:txBody>
          <a:bodyPr>
            <a:normAutofit/>
          </a:bodyPr>
          <a:lstStyle/>
          <a:p>
            <a:pPr marL="0" indent="0" algn="ctr">
              <a:buNone/>
            </a:pPr>
            <a:r>
              <a:rPr lang="fr-GN" sz="3200" dirty="0">
                <a:solidFill>
                  <a:srgbClr val="7030A0"/>
                </a:solidFill>
              </a:rPr>
              <a:t>Merci pour votre aimable attention !</a:t>
            </a:r>
            <a:br>
              <a:rPr lang="fr-GN" sz="3200" dirty="0">
                <a:solidFill>
                  <a:srgbClr val="7030A0"/>
                </a:solidFill>
              </a:rPr>
            </a:br>
            <a:br>
              <a:rPr lang="fr-GN" sz="3200" dirty="0">
                <a:solidFill>
                  <a:srgbClr val="7030A0"/>
                </a:solidFill>
              </a:rPr>
            </a:br>
            <a:r>
              <a:rPr lang="fr-GN" sz="3200" dirty="0">
                <a:solidFill>
                  <a:srgbClr val="00B050"/>
                </a:solidFill>
              </a:rPr>
              <a:t>Questions</a:t>
            </a:r>
            <a:endParaRPr lang="fr-GN" sz="3200" dirty="0"/>
          </a:p>
        </p:txBody>
      </p:sp>
    </p:spTree>
    <p:extLst>
      <p:ext uri="{BB962C8B-B14F-4D97-AF65-F5344CB8AC3E}">
        <p14:creationId xmlns:p14="http://schemas.microsoft.com/office/powerpoint/2010/main" val="322867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98DC6D-3BC7-8449-9F71-D936210FAF07}"/>
              </a:ext>
            </a:extLst>
          </p:cNvPr>
          <p:cNvSpPr>
            <a:spLocks noGrp="1"/>
          </p:cNvSpPr>
          <p:nvPr>
            <p:ph type="title"/>
          </p:nvPr>
        </p:nvSpPr>
        <p:spPr/>
        <p:txBody>
          <a:bodyPr/>
          <a:lstStyle/>
          <a:p>
            <a:pPr algn="ct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fr-GN" dirty="0">
              <a:solidFill>
                <a:srgbClr val="7030A0"/>
              </a:solidFill>
            </a:endParaRPr>
          </a:p>
        </p:txBody>
      </p:sp>
      <p:sp>
        <p:nvSpPr>
          <p:cNvPr id="3" name="Espace réservé du contenu 2">
            <a:extLst>
              <a:ext uri="{FF2B5EF4-FFF2-40B4-BE49-F238E27FC236}">
                <a16:creationId xmlns:a16="http://schemas.microsoft.com/office/drawing/2014/main" id="{5B291E04-0A51-C74C-AD5C-C9EC122D80F3}"/>
              </a:ext>
            </a:extLst>
          </p:cNvPr>
          <p:cNvSpPr>
            <a:spLocks noGrp="1"/>
          </p:cNvSpPr>
          <p:nvPr>
            <p:ph idx="1"/>
          </p:nvPr>
        </p:nvSpPr>
        <p:spPr>
          <a:xfrm>
            <a:off x="677334" y="1206501"/>
            <a:ext cx="8596668" cy="4834862"/>
          </a:xfrm>
        </p:spPr>
        <p:txBody>
          <a:bodyPr>
            <a:noAutofit/>
          </a:bodyPr>
          <a:lstStyle/>
          <a:p>
            <a:pPr marL="0" indent="0" algn="just">
              <a:lnSpc>
                <a:spcPct val="150000"/>
              </a:lnSpc>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La problématique de gouvernance est une problématique multisectorielle et multi-acteur. L’actualité de la recherche sur cette problématique invite établir le profil historique de la gouvernance à travers les points de vue différents :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concept polysémique et multidimensionnel</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3200" dirty="0"/>
          </a:p>
        </p:txBody>
      </p:sp>
    </p:spTree>
    <p:extLst>
      <p:ext uri="{BB962C8B-B14F-4D97-AF65-F5344CB8AC3E}">
        <p14:creationId xmlns:p14="http://schemas.microsoft.com/office/powerpoint/2010/main" val="362706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054582-5B7F-3444-9065-686603DF4421}"/>
              </a:ext>
            </a:extLst>
          </p:cNvPr>
          <p:cNvSpPr>
            <a:spLocks noGrp="1"/>
          </p:cNvSpPr>
          <p:nvPr>
            <p:ph type="title"/>
          </p:nvPr>
        </p:nvSpPr>
        <p:spPr/>
        <p:txBody>
          <a:bodyPr/>
          <a:lstStyle/>
          <a:p>
            <a:pPr algn="ct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Introduction (Suite)</a:t>
            </a:r>
            <a:endParaRPr lang="fr-GN" dirty="0"/>
          </a:p>
        </p:txBody>
      </p:sp>
      <p:sp>
        <p:nvSpPr>
          <p:cNvPr id="3" name="Espace réservé du contenu 2">
            <a:extLst>
              <a:ext uri="{FF2B5EF4-FFF2-40B4-BE49-F238E27FC236}">
                <a16:creationId xmlns:a16="http://schemas.microsoft.com/office/drawing/2014/main" id="{8D9C294E-6873-6A45-B865-7219C418C908}"/>
              </a:ext>
            </a:extLst>
          </p:cNvPr>
          <p:cNvSpPr>
            <a:spLocks noGrp="1"/>
          </p:cNvSpPr>
          <p:nvPr>
            <p:ph idx="1"/>
          </p:nvPr>
        </p:nvSpPr>
        <p:spPr>
          <a:xfrm>
            <a:off x="677334" y="1690689"/>
            <a:ext cx="8596668" cy="4367211"/>
          </a:xfrm>
        </p:spPr>
        <p:txBody>
          <a:bodyPr>
            <a:noAutofit/>
          </a:bodyPr>
          <a:lstStyle/>
          <a:p>
            <a:pPr marL="0" indent="0" algn="just">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Définie comme « un ensemble de décisions, de règles et de pratiques visant à assurer le fonctionnement optimal d’une organisation, ainsi que les organes structurels chargés de formuler ces décisions, règles et pratiques, de les mettre en œuvre et d’en assurer le contrôle », la gouvernance concerne tous les secteurs d’activités.</a:t>
            </a:r>
            <a:endParaRPr lang="fr-GN" sz="3200" dirty="0"/>
          </a:p>
        </p:txBody>
      </p:sp>
    </p:spTree>
    <p:extLst>
      <p:ext uri="{BB962C8B-B14F-4D97-AF65-F5344CB8AC3E}">
        <p14:creationId xmlns:p14="http://schemas.microsoft.com/office/powerpoint/2010/main" val="214843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C02CD8-A3C7-8841-8F0D-C9E7897AFF81}"/>
              </a:ext>
            </a:extLst>
          </p:cNvPr>
          <p:cNvSpPr>
            <a:spLocks noGrp="1"/>
          </p:cNvSpPr>
          <p:nvPr>
            <p:ph type="title"/>
          </p:nvPr>
        </p:nvSpPr>
        <p:spPr/>
        <p:txBody>
          <a:bodyPr/>
          <a:lstStyle/>
          <a:p>
            <a:pPr algn="ct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Introduction (Suite)</a:t>
            </a:r>
            <a:endParaRPr lang="fr-GN" dirty="0"/>
          </a:p>
        </p:txBody>
      </p:sp>
      <p:sp>
        <p:nvSpPr>
          <p:cNvPr id="3" name="Espace réservé du contenu 2">
            <a:extLst>
              <a:ext uri="{FF2B5EF4-FFF2-40B4-BE49-F238E27FC236}">
                <a16:creationId xmlns:a16="http://schemas.microsoft.com/office/drawing/2014/main" id="{E889F8DA-C50E-1E4A-96B8-3FCF5E16424E}"/>
              </a:ext>
            </a:extLst>
          </p:cNvPr>
          <p:cNvSpPr>
            <a:spLocks noGrp="1"/>
          </p:cNvSpPr>
          <p:nvPr>
            <p:ph idx="1"/>
          </p:nvPr>
        </p:nvSpPr>
        <p:spPr/>
        <p:txBody>
          <a:bodyPr>
            <a:normAutofit/>
          </a:bodyPr>
          <a:lstStyle/>
          <a:p>
            <a:pPr marL="0" indent="0" algn="just">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Elle s’invite dans la gestion des substrats économiques (production, répartition et consommation) afin d’assurer le contrôle et la régulation des facteurs microéconomiques et macroéconomiques :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entreprise et Etat</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358545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F7C813-4082-D848-B589-4E069ABDA78E}"/>
              </a:ext>
            </a:extLst>
          </p:cNvPr>
          <p:cNvSpPr>
            <a:spLocks noGrp="1"/>
          </p:cNvSpPr>
          <p:nvPr>
            <p:ph type="title"/>
          </p:nvPr>
        </p:nvSpPr>
        <p:spPr/>
        <p:txBody>
          <a:bodyPr/>
          <a:lstStyle/>
          <a:p>
            <a:pPr algn="ctr"/>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Introduction (Suite et Fin)</a:t>
            </a:r>
            <a:endParaRPr lang="fr-GN" dirty="0"/>
          </a:p>
        </p:txBody>
      </p:sp>
      <p:sp>
        <p:nvSpPr>
          <p:cNvPr id="3" name="Espace réservé du contenu 2">
            <a:extLst>
              <a:ext uri="{FF2B5EF4-FFF2-40B4-BE49-F238E27FC236}">
                <a16:creationId xmlns:a16="http://schemas.microsoft.com/office/drawing/2014/main" id="{903392DA-28F6-7C4C-9912-79B888B0A956}"/>
              </a:ext>
            </a:extLst>
          </p:cNvPr>
          <p:cNvSpPr>
            <a:spLocks noGrp="1"/>
          </p:cNvSpPr>
          <p:nvPr>
            <p:ph idx="1"/>
          </p:nvPr>
        </p:nvSpPr>
        <p:spPr/>
        <p:txBody>
          <a:bodyPr>
            <a:normAutofit/>
          </a:bodyPr>
          <a:lstStyle/>
          <a:p>
            <a:pPr marL="0" indent="0" algn="just">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Dans le cadre cet exposé, nous tenterons dans un premier temps, de présenter les différents points de vue de la gouvernance (I) et, dans un second temps, de donner les nouvelles orientations stratégiques de la recherche en matière de gouvernance (II).</a:t>
            </a:r>
            <a:endParaRPr lang="fr-GN"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GN" sz="3200" dirty="0"/>
          </a:p>
        </p:txBody>
      </p:sp>
    </p:spTree>
    <p:extLst>
      <p:ext uri="{BB962C8B-B14F-4D97-AF65-F5344CB8AC3E}">
        <p14:creationId xmlns:p14="http://schemas.microsoft.com/office/powerpoint/2010/main" val="384607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5EE9EA-5E38-FE48-9164-ECC0D608E2D3}"/>
              </a:ext>
            </a:extLst>
          </p:cNvPr>
          <p:cNvSpPr>
            <a:spLocks noGrp="1"/>
          </p:cNvSpPr>
          <p:nvPr>
            <p:ph type="title"/>
          </p:nvPr>
        </p:nvSpPr>
        <p:spPr/>
        <p:txBody>
          <a:bodyPr>
            <a:normAutofit fontScale="90000"/>
          </a:bodyPr>
          <a:lstStyle/>
          <a:p>
            <a:pPr algn="just"/>
            <a:r>
              <a:rPr lang="fr-FR" sz="3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 LES DIFFÉRENTS POINTS DE VUE DE LA GOUVERNANCE</a:t>
            </a:r>
            <a:br>
              <a:rPr lang="fr-GN" sz="3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fr-GN" dirty="0">
              <a:solidFill>
                <a:srgbClr val="7030A0"/>
              </a:solidFill>
            </a:endParaRPr>
          </a:p>
        </p:txBody>
      </p:sp>
      <p:sp>
        <p:nvSpPr>
          <p:cNvPr id="3" name="Espace réservé du contenu 2">
            <a:extLst>
              <a:ext uri="{FF2B5EF4-FFF2-40B4-BE49-F238E27FC236}">
                <a16:creationId xmlns:a16="http://schemas.microsoft.com/office/drawing/2014/main" id="{EBE46A7B-21FB-7B4C-A34F-34F469E0D401}"/>
              </a:ext>
            </a:extLst>
          </p:cNvPr>
          <p:cNvSpPr>
            <a:spLocks noGrp="1"/>
          </p:cNvSpPr>
          <p:nvPr>
            <p:ph idx="1"/>
          </p:nvPr>
        </p:nvSpPr>
        <p:spPr>
          <a:xfrm>
            <a:off x="677334" y="1830389"/>
            <a:ext cx="8596668" cy="3880773"/>
          </a:xfrm>
        </p:spPr>
        <p:txBody>
          <a:bodyPr>
            <a:noAutofit/>
          </a:bodyPr>
          <a:lstStyle/>
          <a:p>
            <a:pPr marL="0" indent="0" algn="just">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Généralement étudiée sous le prisme de l’entreprise « boite noire », la gouvernance vise la gestion efficace et efficiente des finances pour l’intérêt général des parties prenantes et pour l’intérêt exclusif du peuple dans le contexte de l’Etat (cf. Adolf Berle et Gardiner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rPr>
              <a:t>Means</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(1932).</a:t>
            </a:r>
            <a:endParaRPr lang="fr-G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La recherche en gouvernance est un processus continu et ininterrompu et les résultats déjà obtenus de cette recherche mettent l’accent sur les deux aspects suivants :</a:t>
            </a:r>
            <a:endParaRPr lang="fr-G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GN" sz="2800" dirty="0"/>
          </a:p>
        </p:txBody>
      </p:sp>
    </p:spTree>
    <p:extLst>
      <p:ext uri="{BB962C8B-B14F-4D97-AF65-F5344CB8AC3E}">
        <p14:creationId xmlns:p14="http://schemas.microsoft.com/office/powerpoint/2010/main" val="210175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ABA78-0397-E84B-B7CD-D0B11ABDFC67}"/>
              </a:ext>
            </a:extLst>
          </p:cNvPr>
          <p:cNvSpPr>
            <a:spLocks noGrp="1"/>
          </p:cNvSpPr>
          <p:nvPr>
            <p:ph type="title"/>
          </p:nvPr>
        </p:nvSpPr>
        <p:spPr/>
        <p:txBody>
          <a:bodyPr>
            <a:noAutofit/>
          </a:bodyPr>
          <a:lstStyle/>
          <a:p>
            <a:pPr algn="ctr"/>
            <a:r>
              <a:rPr lang="fr-FR" sz="2800" b="1" kern="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 LA GOUVERNANCE COMME UNE MULTITUDE DE THÉORIES ET D’ACCENTS </a:t>
            </a:r>
            <a:br>
              <a:rPr lang="fr-GN" sz="2800" b="1" kern="0" dirty="0">
                <a:solidFill>
                  <a:srgbClr val="7030A0"/>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GN" sz="2800" dirty="0">
              <a:solidFill>
                <a:srgbClr val="7030A0"/>
              </a:solidFill>
            </a:endParaRPr>
          </a:p>
        </p:txBody>
      </p:sp>
      <p:sp>
        <p:nvSpPr>
          <p:cNvPr id="3" name="Espace réservé du contenu 2">
            <a:extLst>
              <a:ext uri="{FF2B5EF4-FFF2-40B4-BE49-F238E27FC236}">
                <a16:creationId xmlns:a16="http://schemas.microsoft.com/office/drawing/2014/main" id="{A38370A6-4491-8B43-8FFA-B355BE718287}"/>
              </a:ext>
            </a:extLst>
          </p:cNvPr>
          <p:cNvSpPr>
            <a:spLocks noGrp="1"/>
          </p:cNvSpPr>
          <p:nvPr>
            <p:ph idx="1"/>
          </p:nvPr>
        </p:nvSpPr>
        <p:spPr/>
        <p:txBody>
          <a:bodyPr>
            <a:noAutofit/>
          </a:bodyPr>
          <a:lstStyle/>
          <a:p>
            <a:pPr marL="0" indent="0" algn="just">
              <a:lnSpc>
                <a:spcPct val="150000"/>
              </a:lnSpc>
              <a:buNone/>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Retenons que les dernières théories sur la gouvernance gravitent autour du «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sustainable</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developpement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 Un concept forgé lors de la </a:t>
            </a:r>
            <a:r>
              <a:rPr lang="fr-GN" sz="20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Conférence des Nations Unies sur l'Environnement et le Développement (CNUED)</a:t>
            </a:r>
            <a:r>
              <a:rPr lang="fr-GN"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à </a:t>
            </a:r>
            <a:r>
              <a:rPr lang="fr-GN" sz="20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Stockholm </a:t>
            </a:r>
            <a:r>
              <a:rPr lang="fr-FR" sz="20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(Suède) </a:t>
            </a:r>
            <a:r>
              <a:rPr lang="fr-GN" sz="20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en 1972</a:t>
            </a:r>
            <a:r>
              <a:rPr lang="fr-FR" sz="20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suivi et intensifié lors de la conférence de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Rio en 1992. La traduction littérale de ce concept est « développement soutenu » mais c’est le concept « développement durable » qui fut retenu par la littérature d’expression française :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la francophonie</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G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347333"/>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{CFA363A0-E0E1-F348-970C-E8A2BD95B267}tf10001060</Template>
  <TotalTime>79</TotalTime>
  <Words>1769</Words>
  <Application>Microsoft Macintosh PowerPoint</Application>
  <PresentationFormat>Grand écran</PresentationFormat>
  <Paragraphs>90</Paragraphs>
  <Slides>33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33</vt:i4>
      </vt:variant>
    </vt:vector>
  </HeadingPairs>
  <TitlesOfParts>
    <vt:vector size="41" baseType="lpstr">
      <vt:lpstr>Arial</vt:lpstr>
      <vt:lpstr>Calibri</vt:lpstr>
      <vt:lpstr>Calibri Light</vt:lpstr>
      <vt:lpstr>Courier New</vt:lpstr>
      <vt:lpstr>Times New Roman</vt:lpstr>
      <vt:lpstr>Trebuchet MS</vt:lpstr>
      <vt:lpstr>Wingdings 3</vt:lpstr>
      <vt:lpstr>Facette</vt:lpstr>
      <vt:lpstr>Institut de Gouvernance, des Sciences Sociales et Humaines Université Panafricaine (Université de Yaoundé II-SOA) Ms.c. Gouvernance et Intégration Régionale </vt:lpstr>
      <vt:lpstr>Thème de l’exposé: les actualités de la recherche en gouvernance</vt:lpstr>
      <vt:lpstr>PLAN DE L’EXPOSÉ</vt:lpstr>
      <vt:lpstr>Introduction</vt:lpstr>
      <vt:lpstr>Introduction (Suite)</vt:lpstr>
      <vt:lpstr>Introduction (Suite)</vt:lpstr>
      <vt:lpstr>Introduction (Suite et Fin)</vt:lpstr>
      <vt:lpstr>I. LES DIFFÉRENTS POINTS DE VUE DE LA GOUVERNANCE </vt:lpstr>
      <vt:lpstr>1. LA GOUVERNANCE COMME UNE MULTITUDE DE THÉORIES ET D’ACCENTS  </vt:lpstr>
      <vt:lpstr>Présentation PowerPoint</vt:lpstr>
      <vt:lpstr>1.b. Du point de vue des politiques publiques </vt:lpstr>
      <vt:lpstr>1.c. DU POINT DE VUE D’UN RÉSEAU </vt:lpstr>
      <vt:lpstr>Deux dimensions différentes d’analyse sont à cerner : </vt:lpstr>
      <vt:lpstr>Présentation PowerPoint</vt:lpstr>
      <vt:lpstr>1.d. DU POINT DE VUE DE LA POLYCENTRICITÉ </vt:lpstr>
      <vt:lpstr>2. CRITIQUES DE LA GOUVERNANCE     Les critiques de la gouvernance jusque-là sont d’ordre méthodologique et disciplinaire.  </vt:lpstr>
      <vt:lpstr>a. CRITIQUES MÉTHODOLOGIQUES </vt:lpstr>
      <vt:lpstr>b. CRITIQUES D’ORDRE DISCIPLINAIRE </vt:lpstr>
      <vt:lpstr>Présentation PowerPoint</vt:lpstr>
      <vt:lpstr>II. LES NOUVELLES ORIENTATIONS STRATÉGIQUES DE LA RECHERCHE EN MATIÈRE DE GOUVERNANCE     Les nouvelles orientation de la recherche en gouvernance sont entre autres :  </vt:lpstr>
      <vt:lpstr>1. Le diagnostic de gouvernance </vt:lpstr>
      <vt:lpstr>2. Evaluation du fonctionnement du Conseil et des comités </vt:lpstr>
      <vt:lpstr>3. Le fonctionnement du Conseil d’Administration </vt:lpstr>
      <vt:lpstr>4. Les comités spécialisés du Conseil </vt:lpstr>
      <vt:lpstr>5. Les relations entre le Conseil et les dirigeants </vt:lpstr>
      <vt:lpstr>6. Les relations entre le Conseil et les actionnaires </vt:lpstr>
      <vt:lpstr>7. La gouvernance de l’éthique et de la RSE </vt:lpstr>
      <vt:lpstr>8. La gouvernance de groupe </vt:lpstr>
      <vt:lpstr>9. La gouvernance des start-up </vt:lpstr>
      <vt:lpstr>10. Les séminaires stratégiques du Conseil </vt:lpstr>
      <vt:lpstr>CONCLUSION</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 de Gouvernance, des Sciences Sociales et Humaines Université Panafricaine (Université de Yaoundé II-SOA) Ms.c. Gouvernance et Intégration Régionale </dc:title>
  <dc:creator>Mohamed Lamine KABA</dc:creator>
  <cp:lastModifiedBy>Mohamed Lamine KABA</cp:lastModifiedBy>
  <cp:revision>31</cp:revision>
  <dcterms:created xsi:type="dcterms:W3CDTF">2022-09-21T19:31:14Z</dcterms:created>
  <dcterms:modified xsi:type="dcterms:W3CDTF">2022-09-21T20:50:40Z</dcterms:modified>
</cp:coreProperties>
</file>