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4"/>
  </p:notesMasterIdLst>
  <p:handoutMasterIdLst>
    <p:handoutMasterId r:id="rId15"/>
  </p:handoutMasterIdLst>
  <p:sldIdLst>
    <p:sldId id="260" r:id="rId3"/>
    <p:sldId id="353" r:id="rId4"/>
    <p:sldId id="337" r:id="rId5"/>
    <p:sldId id="347" r:id="rId6"/>
    <p:sldId id="349" r:id="rId7"/>
    <p:sldId id="351" r:id="rId8"/>
    <p:sldId id="289" r:id="rId9"/>
    <p:sldId id="350" r:id="rId10"/>
    <p:sldId id="325" r:id="rId11"/>
    <p:sldId id="352" r:id="rId12"/>
    <p:sldId id="300" r:id="rId13"/>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4014" userDrawn="1">
          <p15:clr>
            <a:srgbClr val="A4A3A4"/>
          </p15:clr>
        </p15:guide>
        <p15:guide id="4" orient="horz" pos="2659"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E6"/>
    <a:srgbClr val="004379"/>
    <a:srgbClr val="21195D"/>
    <a:srgbClr val="7505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905DE-445D-43E8-85CF-7C5F58A4E4CE}" v="19" dt="2023-06-07T09:14:33.13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8" autoAdjust="0"/>
    <p:restoredTop sz="91839" autoAdjust="0"/>
  </p:normalViewPr>
  <p:slideViewPr>
    <p:cSldViewPr>
      <p:cViewPr varScale="1">
        <p:scale>
          <a:sx n="101" d="100"/>
          <a:sy n="101" d="100"/>
        </p:scale>
        <p:origin x="1854" y="114"/>
      </p:cViewPr>
      <p:guideLst>
        <p:guide orient="horz" pos="2160"/>
        <p:guide pos="2880"/>
        <p:guide pos="4014"/>
        <p:guide orient="horz" pos="265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4206" y="72"/>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4187"/>
          </a:xfrm>
          <a:prstGeom prst="rect">
            <a:avLst/>
          </a:prstGeom>
        </p:spPr>
        <p:txBody>
          <a:bodyPr vert="horz" lIns="91440" tIns="45720" rIns="91440" bIns="45720" rtlCol="0"/>
          <a:lstStyle>
            <a:lvl1pPr algn="l">
              <a:defRPr sz="1200"/>
            </a:lvl1pPr>
          </a:lstStyle>
          <a:p>
            <a:r>
              <a:rPr lang="fr-FR"/>
              <a:t>AG Consortium du 5 décembre 2013</a:t>
            </a:r>
          </a:p>
        </p:txBody>
      </p:sp>
      <p:sp>
        <p:nvSpPr>
          <p:cNvPr id="3" name="Espace réservé de la date 2"/>
          <p:cNvSpPr>
            <a:spLocks noGrp="1"/>
          </p:cNvSpPr>
          <p:nvPr>
            <p:ph type="dt" sz="quarter" idx="1"/>
          </p:nvPr>
        </p:nvSpPr>
        <p:spPr>
          <a:xfrm>
            <a:off x="3849688" y="0"/>
            <a:ext cx="2946400" cy="494187"/>
          </a:xfrm>
          <a:prstGeom prst="rect">
            <a:avLst/>
          </a:prstGeom>
        </p:spPr>
        <p:txBody>
          <a:bodyPr vert="horz" lIns="91440" tIns="45720" rIns="91440" bIns="45720" rtlCol="0"/>
          <a:lstStyle>
            <a:lvl1pPr algn="r">
              <a:defRPr sz="1200"/>
            </a:lvl1pPr>
          </a:lstStyle>
          <a:p>
            <a:fld id="{E52C69C6-8836-45CC-AF9F-C364C8858F76}" type="datetime1">
              <a:rPr lang="fr-FR" smtClean="0"/>
              <a:t>07/06/2023</a:t>
            </a:fld>
            <a:endParaRPr lang="fr-FR"/>
          </a:p>
        </p:txBody>
      </p:sp>
      <p:sp>
        <p:nvSpPr>
          <p:cNvPr id="4" name="Espace réservé du pied de page 3"/>
          <p:cNvSpPr>
            <a:spLocks noGrp="1"/>
          </p:cNvSpPr>
          <p:nvPr>
            <p:ph type="ftr" sz="quarter" idx="2"/>
          </p:nvPr>
        </p:nvSpPr>
        <p:spPr>
          <a:xfrm>
            <a:off x="0" y="9376899"/>
            <a:ext cx="2946400" cy="49418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376899"/>
            <a:ext cx="2946400" cy="494186"/>
          </a:xfrm>
          <a:prstGeom prst="rect">
            <a:avLst/>
          </a:prstGeom>
        </p:spPr>
        <p:txBody>
          <a:bodyPr vert="horz" lIns="91440" tIns="45720" rIns="91440" bIns="45720" rtlCol="0" anchor="b"/>
          <a:lstStyle>
            <a:lvl1pPr algn="r">
              <a:defRPr sz="1200"/>
            </a:lvl1pPr>
          </a:lstStyle>
          <a:p>
            <a:fld id="{38E0F9EB-942F-4061-B053-11A77697D084}" type="slidenum">
              <a:rPr lang="fr-FR" smtClean="0"/>
              <a:t>‹N°›</a:t>
            </a:fld>
            <a:endParaRPr lang="fr-FR"/>
          </a:p>
        </p:txBody>
      </p:sp>
      <p:pic>
        <p:nvPicPr>
          <p:cNvPr id="6" name="Picture 2" descr="G:\DIR GENERALE COM\PH\Associations gérées par CCI\CONSORTIUM\Présidence B. BENTZ\Logo consortium petit format- Juin 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7069" y="8946855"/>
            <a:ext cx="1003200" cy="78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02614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3633"/>
          </a:xfrm>
          <a:prstGeom prst="rect">
            <a:avLst/>
          </a:prstGeom>
        </p:spPr>
        <p:txBody>
          <a:bodyPr vert="horz" lIns="91440" tIns="45720" rIns="91440" bIns="45720" rtlCol="0"/>
          <a:lstStyle>
            <a:lvl1pPr algn="l">
              <a:defRPr sz="1200"/>
            </a:lvl1pPr>
          </a:lstStyle>
          <a:p>
            <a:r>
              <a:rPr lang="fr-FR"/>
              <a:t>AG Consortium du 5 décembre 2013</a:t>
            </a:r>
          </a:p>
        </p:txBody>
      </p:sp>
      <p:sp>
        <p:nvSpPr>
          <p:cNvPr id="3" name="Espace réservé de la date 2"/>
          <p:cNvSpPr>
            <a:spLocks noGrp="1"/>
          </p:cNvSpPr>
          <p:nvPr>
            <p:ph type="dt" idx="1"/>
          </p:nvPr>
        </p:nvSpPr>
        <p:spPr>
          <a:xfrm>
            <a:off x="3850445" y="0"/>
            <a:ext cx="2945659" cy="493633"/>
          </a:xfrm>
          <a:prstGeom prst="rect">
            <a:avLst/>
          </a:prstGeom>
        </p:spPr>
        <p:txBody>
          <a:bodyPr vert="horz" lIns="91440" tIns="45720" rIns="91440" bIns="45720" rtlCol="0"/>
          <a:lstStyle>
            <a:lvl1pPr algn="r">
              <a:defRPr sz="1200"/>
            </a:lvl1pPr>
          </a:lstStyle>
          <a:p>
            <a:fld id="{B80F2362-5FF0-4CA5-B66F-FE46D1C8DECF}" type="datetime1">
              <a:rPr lang="fr-FR" smtClean="0"/>
              <a:t>07/06/2023</a:t>
            </a:fld>
            <a:endParaRPr lang="fr-FR"/>
          </a:p>
        </p:txBody>
      </p:sp>
      <p:sp>
        <p:nvSpPr>
          <p:cNvPr id="4" name="Espace réservé de l'image des diapositives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9515"/>
            <a:ext cx="5438140" cy="4442699"/>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377317"/>
            <a:ext cx="2945659"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377317"/>
            <a:ext cx="2945659" cy="493633"/>
          </a:xfrm>
          <a:prstGeom prst="rect">
            <a:avLst/>
          </a:prstGeom>
        </p:spPr>
        <p:txBody>
          <a:bodyPr vert="horz" lIns="91440" tIns="45720" rIns="91440" bIns="45720" rtlCol="0" anchor="b"/>
          <a:lstStyle>
            <a:lvl1pPr algn="r">
              <a:defRPr sz="1200"/>
            </a:lvl1pPr>
          </a:lstStyle>
          <a:p>
            <a:fld id="{094BCCEA-48F0-4E50-9BB2-B70ADE631CA5}" type="slidenum">
              <a:rPr lang="fr-FR" smtClean="0"/>
              <a:t>‹N°›</a:t>
            </a:fld>
            <a:endParaRPr lang="fr-FR"/>
          </a:p>
        </p:txBody>
      </p:sp>
    </p:spTree>
    <p:extLst>
      <p:ext uri="{BB962C8B-B14F-4D97-AF65-F5344CB8AC3E}">
        <p14:creationId xmlns:p14="http://schemas.microsoft.com/office/powerpoint/2010/main" val="180606217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4BCCEA-48F0-4E50-9BB2-B70ADE631CA5}" type="slidenum">
              <a:rPr lang="fr-FR" smtClean="0"/>
              <a:t>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e l'en-tête 5"/>
          <p:cNvSpPr>
            <a:spLocks noGrp="1"/>
          </p:cNvSpPr>
          <p:nvPr>
            <p:ph type="hdr" sz="quarter" idx="12"/>
          </p:nvPr>
        </p:nvSpPr>
        <p:spPr/>
        <p:txBody>
          <a:bodyPr/>
          <a:lstStyle/>
          <a:p>
            <a:r>
              <a:rPr lang="fr-FR"/>
              <a:t>AG Consortium du 5 décembre 2013</a:t>
            </a:r>
          </a:p>
        </p:txBody>
      </p:sp>
      <p:sp>
        <p:nvSpPr>
          <p:cNvPr id="7" name="Espace réservé de la date 6"/>
          <p:cNvSpPr>
            <a:spLocks noGrp="1"/>
          </p:cNvSpPr>
          <p:nvPr>
            <p:ph type="dt" idx="13"/>
          </p:nvPr>
        </p:nvSpPr>
        <p:spPr/>
        <p:txBody>
          <a:bodyPr/>
          <a:lstStyle/>
          <a:p>
            <a:fld id="{F38CE6DC-0759-43FD-9038-BEE272067A94}" type="datetime1">
              <a:rPr lang="fr-FR" smtClean="0"/>
              <a:t>07/06/2023</a:t>
            </a:fld>
            <a:endParaRPr lang="fr-FR"/>
          </a:p>
        </p:txBody>
      </p:sp>
    </p:spTree>
    <p:extLst>
      <p:ext uri="{BB962C8B-B14F-4D97-AF65-F5344CB8AC3E}">
        <p14:creationId xmlns:p14="http://schemas.microsoft.com/office/powerpoint/2010/main" val="329421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4BCCEA-48F0-4E50-9BB2-B70ADE631CA5}" type="slidenum">
              <a:rPr lang="fr-FR" smtClean="0"/>
              <a:t>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e l'en-tête 5"/>
          <p:cNvSpPr>
            <a:spLocks noGrp="1"/>
          </p:cNvSpPr>
          <p:nvPr>
            <p:ph type="hdr" sz="quarter" idx="12"/>
          </p:nvPr>
        </p:nvSpPr>
        <p:spPr/>
        <p:txBody>
          <a:bodyPr/>
          <a:lstStyle/>
          <a:p>
            <a:r>
              <a:rPr lang="fr-FR"/>
              <a:t>AG Consortium du 5 décembre 2013</a:t>
            </a:r>
          </a:p>
        </p:txBody>
      </p:sp>
      <p:sp>
        <p:nvSpPr>
          <p:cNvPr id="7" name="Espace réservé de la date 6"/>
          <p:cNvSpPr>
            <a:spLocks noGrp="1"/>
          </p:cNvSpPr>
          <p:nvPr>
            <p:ph type="dt" idx="13"/>
          </p:nvPr>
        </p:nvSpPr>
        <p:spPr/>
        <p:txBody>
          <a:bodyPr/>
          <a:lstStyle/>
          <a:p>
            <a:fld id="{CBA0D8F4-1B01-4075-AB8B-C78C5DEF4275}" type="datetime1">
              <a:rPr lang="fr-FR" smtClean="0"/>
              <a:t>07/06/2023</a:t>
            </a:fld>
            <a:endParaRPr lang="fr-FR"/>
          </a:p>
        </p:txBody>
      </p:sp>
    </p:spTree>
    <p:extLst>
      <p:ext uri="{BB962C8B-B14F-4D97-AF65-F5344CB8AC3E}">
        <p14:creationId xmlns:p14="http://schemas.microsoft.com/office/powerpoint/2010/main" val="129546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AG Consortium du 5 décembre 2013</a:t>
            </a:r>
          </a:p>
        </p:txBody>
      </p:sp>
      <p:sp>
        <p:nvSpPr>
          <p:cNvPr id="5" name="Espace réservé de la date 4"/>
          <p:cNvSpPr>
            <a:spLocks noGrp="1"/>
          </p:cNvSpPr>
          <p:nvPr>
            <p:ph type="dt" idx="11"/>
          </p:nvPr>
        </p:nvSpPr>
        <p:spPr/>
        <p:txBody>
          <a:bodyPr/>
          <a:lstStyle/>
          <a:p>
            <a:fld id="{41655FCA-B9D6-4AA0-ADC2-EEFD4BF22C94}" type="datetime1">
              <a:rPr lang="fr-FR" smtClean="0"/>
              <a:t>07/06/2023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094BCCEA-48F0-4E50-9BB2-B70ADE631CA5}" type="slidenum">
              <a:rPr lang="fr-FR" smtClean="0"/>
              <a:t>3</a:t>
            </a:fld>
            <a:endParaRPr lang="fr-FR"/>
          </a:p>
        </p:txBody>
      </p:sp>
    </p:spTree>
    <p:extLst>
      <p:ext uri="{BB962C8B-B14F-4D97-AF65-F5344CB8AC3E}">
        <p14:creationId xmlns:p14="http://schemas.microsoft.com/office/powerpoint/2010/main" val="405086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AG Consortium du 5 décembre 2013</a:t>
            </a:r>
          </a:p>
        </p:txBody>
      </p:sp>
      <p:sp>
        <p:nvSpPr>
          <p:cNvPr id="5" name="Espace réservé de la date 4"/>
          <p:cNvSpPr>
            <a:spLocks noGrp="1"/>
          </p:cNvSpPr>
          <p:nvPr>
            <p:ph type="dt" idx="11"/>
          </p:nvPr>
        </p:nvSpPr>
        <p:spPr/>
        <p:txBody>
          <a:bodyPr/>
          <a:lstStyle/>
          <a:p>
            <a:fld id="{41655FCA-B9D6-4AA0-ADC2-EEFD4BF22C94}" type="datetime1">
              <a:rPr lang="fr-FR" smtClean="0"/>
              <a:t>07/06/2023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094BCCEA-48F0-4E50-9BB2-B70ADE631CA5}" type="slidenum">
              <a:rPr lang="fr-FR" smtClean="0"/>
              <a:t>4</a:t>
            </a:fld>
            <a:endParaRPr lang="fr-FR"/>
          </a:p>
        </p:txBody>
      </p:sp>
    </p:spTree>
    <p:extLst>
      <p:ext uri="{BB962C8B-B14F-4D97-AF65-F5344CB8AC3E}">
        <p14:creationId xmlns:p14="http://schemas.microsoft.com/office/powerpoint/2010/main" val="404374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AG Consortium du 5 décembre 2013</a:t>
            </a:r>
          </a:p>
        </p:txBody>
      </p:sp>
      <p:sp>
        <p:nvSpPr>
          <p:cNvPr id="5" name="Espace réservé de la date 4"/>
          <p:cNvSpPr>
            <a:spLocks noGrp="1"/>
          </p:cNvSpPr>
          <p:nvPr>
            <p:ph type="dt" idx="11"/>
          </p:nvPr>
        </p:nvSpPr>
        <p:spPr/>
        <p:txBody>
          <a:bodyPr/>
          <a:lstStyle/>
          <a:p>
            <a:fld id="{41655FCA-B9D6-4AA0-ADC2-EEFD4BF22C94}" type="datetime1">
              <a:rPr lang="fr-FR" smtClean="0"/>
              <a:t>07/06/2023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094BCCEA-48F0-4E50-9BB2-B70ADE631CA5}" type="slidenum">
              <a:rPr lang="fr-FR" smtClean="0"/>
              <a:t>5</a:t>
            </a:fld>
            <a:endParaRPr lang="fr-FR"/>
          </a:p>
        </p:txBody>
      </p:sp>
    </p:spTree>
    <p:extLst>
      <p:ext uri="{BB962C8B-B14F-4D97-AF65-F5344CB8AC3E}">
        <p14:creationId xmlns:p14="http://schemas.microsoft.com/office/powerpoint/2010/main" val="198343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AG Consortium du 5 décembre 2013</a:t>
            </a:r>
          </a:p>
        </p:txBody>
      </p:sp>
      <p:sp>
        <p:nvSpPr>
          <p:cNvPr id="5" name="Espace réservé de la date 4"/>
          <p:cNvSpPr>
            <a:spLocks noGrp="1"/>
          </p:cNvSpPr>
          <p:nvPr>
            <p:ph type="dt" idx="11"/>
          </p:nvPr>
        </p:nvSpPr>
        <p:spPr/>
        <p:txBody>
          <a:bodyPr/>
          <a:lstStyle/>
          <a:p>
            <a:fld id="{41655FCA-B9D6-4AA0-ADC2-EEFD4BF22C94}" type="datetime1">
              <a:rPr lang="fr-FR" smtClean="0"/>
              <a:t>07/06/2023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094BCCEA-48F0-4E50-9BB2-B70ADE631CA5}" type="slidenum">
              <a:rPr lang="fr-FR" smtClean="0"/>
              <a:t>6</a:t>
            </a:fld>
            <a:endParaRPr lang="fr-FR"/>
          </a:p>
        </p:txBody>
      </p:sp>
    </p:spTree>
    <p:extLst>
      <p:ext uri="{BB962C8B-B14F-4D97-AF65-F5344CB8AC3E}">
        <p14:creationId xmlns:p14="http://schemas.microsoft.com/office/powerpoint/2010/main" val="30469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94BCCEA-48F0-4E50-9BB2-B70ADE631CA5}" type="slidenum">
              <a:rPr lang="fr-FR" smtClean="0"/>
              <a:t>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e l'en-tête 5"/>
          <p:cNvSpPr>
            <a:spLocks noGrp="1"/>
          </p:cNvSpPr>
          <p:nvPr>
            <p:ph type="hdr" sz="quarter" idx="12"/>
          </p:nvPr>
        </p:nvSpPr>
        <p:spPr/>
        <p:txBody>
          <a:bodyPr/>
          <a:lstStyle/>
          <a:p>
            <a:r>
              <a:rPr lang="fr-FR"/>
              <a:t>AG Consortium du 5 décembre 2013</a:t>
            </a:r>
          </a:p>
        </p:txBody>
      </p:sp>
      <p:sp>
        <p:nvSpPr>
          <p:cNvPr id="7" name="Espace réservé de la date 6"/>
          <p:cNvSpPr>
            <a:spLocks noGrp="1"/>
          </p:cNvSpPr>
          <p:nvPr>
            <p:ph type="dt" idx="13"/>
          </p:nvPr>
        </p:nvSpPr>
        <p:spPr/>
        <p:txBody>
          <a:bodyPr/>
          <a:lstStyle/>
          <a:p>
            <a:fld id="{C5F5365C-60C9-4409-8AD4-D6C2F9E0F344}" type="datetime1">
              <a:rPr lang="fr-FR" smtClean="0"/>
              <a:t>07/06/2023</a:t>
            </a:fld>
            <a:endParaRPr lang="fr-FR"/>
          </a:p>
        </p:txBody>
      </p:sp>
    </p:spTree>
    <p:extLst>
      <p:ext uri="{BB962C8B-B14F-4D97-AF65-F5344CB8AC3E}">
        <p14:creationId xmlns:p14="http://schemas.microsoft.com/office/powerpoint/2010/main" val="38072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AG Consortium du 5 décembre 2013</a:t>
            </a:r>
          </a:p>
        </p:txBody>
      </p:sp>
      <p:sp>
        <p:nvSpPr>
          <p:cNvPr id="5" name="Espace réservé de la date 4"/>
          <p:cNvSpPr>
            <a:spLocks noGrp="1"/>
          </p:cNvSpPr>
          <p:nvPr>
            <p:ph type="dt" idx="11"/>
          </p:nvPr>
        </p:nvSpPr>
        <p:spPr/>
        <p:txBody>
          <a:bodyPr/>
          <a:lstStyle/>
          <a:p>
            <a:fld id="{41655FCA-B9D6-4AA0-ADC2-EEFD4BF22C94}" type="datetime1">
              <a:rPr lang="fr-FR" smtClean="0"/>
              <a:t>07/06/2023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094BCCEA-48F0-4E50-9BB2-B70ADE631CA5}" type="slidenum">
              <a:rPr lang="fr-FR" smtClean="0"/>
              <a:t>8</a:t>
            </a:fld>
            <a:endParaRPr lang="fr-FR"/>
          </a:p>
        </p:txBody>
      </p:sp>
    </p:spTree>
    <p:extLst>
      <p:ext uri="{BB962C8B-B14F-4D97-AF65-F5344CB8AC3E}">
        <p14:creationId xmlns:p14="http://schemas.microsoft.com/office/powerpoint/2010/main" val="979183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4BCCEA-48F0-4E50-9BB2-B70ADE631CA5}" type="slidenum">
              <a:rPr lang="fr-FR" smtClean="0"/>
              <a:t>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e l'en-tête 5"/>
          <p:cNvSpPr>
            <a:spLocks noGrp="1"/>
          </p:cNvSpPr>
          <p:nvPr>
            <p:ph type="hdr" sz="quarter" idx="12"/>
          </p:nvPr>
        </p:nvSpPr>
        <p:spPr/>
        <p:txBody>
          <a:bodyPr/>
          <a:lstStyle/>
          <a:p>
            <a:r>
              <a:rPr lang="fr-FR"/>
              <a:t>AG Consortium du 5 décembre 2013</a:t>
            </a:r>
          </a:p>
        </p:txBody>
      </p:sp>
      <p:sp>
        <p:nvSpPr>
          <p:cNvPr id="7" name="Espace réservé de la date 6"/>
          <p:cNvSpPr>
            <a:spLocks noGrp="1"/>
          </p:cNvSpPr>
          <p:nvPr>
            <p:ph type="dt" idx="13"/>
          </p:nvPr>
        </p:nvSpPr>
        <p:spPr/>
        <p:txBody>
          <a:bodyPr/>
          <a:lstStyle/>
          <a:p>
            <a:fld id="{09DBCC9E-890D-4CE6-A723-40E5304BB247}" type="datetime1">
              <a:rPr lang="fr-FR" smtClean="0"/>
              <a:t>07/06/2023</a:t>
            </a:fld>
            <a:endParaRPr lang="fr-FR"/>
          </a:p>
        </p:txBody>
      </p:sp>
    </p:spTree>
    <p:extLst>
      <p:ext uri="{BB962C8B-B14F-4D97-AF65-F5344CB8AC3E}">
        <p14:creationId xmlns:p14="http://schemas.microsoft.com/office/powerpoint/2010/main" val="3294216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Consortium - AG du 5 décembre 2013</a:t>
            </a:r>
          </a:p>
        </p:txBody>
      </p:sp>
      <p:sp>
        <p:nvSpPr>
          <p:cNvPr id="6" name="Espace réservé du numéro de diapositive 5"/>
          <p:cNvSpPr>
            <a:spLocks noGrp="1"/>
          </p:cNvSpPr>
          <p:nvPr>
            <p:ph type="sldNum" sz="quarter" idx="12"/>
          </p:nvPr>
        </p:nvSpPr>
        <p:spPr/>
        <p:txBody>
          <a:bodyPr/>
          <a:lstStyle/>
          <a:p>
            <a:fld id="{596B40B0-D740-463B-B791-A7B6B99D168D}" type="slidenum">
              <a:rPr lang="fr-FR" smtClean="0"/>
              <a:t>‹N°›</a:t>
            </a:fld>
            <a:endParaRPr lang="fr-FR"/>
          </a:p>
        </p:txBody>
      </p:sp>
      <p:pic>
        <p:nvPicPr>
          <p:cNvPr id="3074" name="Picture 2" descr="G:\DIR GENERALE COM\PH\Associations gérées par CCI\CONSORTIUM\Présidence B. BENTZ\Logo consortium petit format- Juin 1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4368" y="5991016"/>
            <a:ext cx="931192" cy="73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05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Consortium - AG du 5 décembre 2013</a:t>
            </a:r>
          </a:p>
        </p:txBody>
      </p:sp>
      <p:sp>
        <p:nvSpPr>
          <p:cNvPr id="6" name="Espace réservé du numéro de diapositive 5"/>
          <p:cNvSpPr>
            <a:spLocks noGrp="1"/>
          </p:cNvSpPr>
          <p:nvPr>
            <p:ph type="sldNum" sz="quarter" idx="12"/>
          </p:nvPr>
        </p:nvSpPr>
        <p:spPr/>
        <p:txBody>
          <a:bodyPr/>
          <a:lstStyle/>
          <a:p>
            <a:fld id="{596B40B0-D740-463B-B791-A7B6B99D168D}" type="slidenum">
              <a:rPr lang="fr-FR" smtClean="0"/>
              <a:t>‹N°›</a:t>
            </a:fld>
            <a:endParaRPr lang="fr-FR"/>
          </a:p>
        </p:txBody>
      </p:sp>
    </p:spTree>
    <p:extLst>
      <p:ext uri="{BB962C8B-B14F-4D97-AF65-F5344CB8AC3E}">
        <p14:creationId xmlns:p14="http://schemas.microsoft.com/office/powerpoint/2010/main" val="272014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Consortium - AG du 5 décembre 2013</a:t>
            </a:r>
          </a:p>
        </p:txBody>
      </p:sp>
      <p:sp>
        <p:nvSpPr>
          <p:cNvPr id="6" name="Espace réservé du numéro de diapositive 5"/>
          <p:cNvSpPr>
            <a:spLocks noGrp="1"/>
          </p:cNvSpPr>
          <p:nvPr>
            <p:ph type="sldNum" sz="quarter" idx="12"/>
          </p:nvPr>
        </p:nvSpPr>
        <p:spPr/>
        <p:txBody>
          <a:bodyPr/>
          <a:lstStyle/>
          <a:p>
            <a:fld id="{596B40B0-D740-463B-B791-A7B6B99D168D}" type="slidenum">
              <a:rPr lang="fr-FR" smtClean="0"/>
              <a:t>‹N°›</a:t>
            </a:fld>
            <a:endParaRPr lang="fr-FR"/>
          </a:p>
        </p:txBody>
      </p:sp>
    </p:spTree>
    <p:extLst>
      <p:ext uri="{BB962C8B-B14F-4D97-AF65-F5344CB8AC3E}">
        <p14:creationId xmlns:p14="http://schemas.microsoft.com/office/powerpoint/2010/main" val="1175288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solidFill>
                  <a:prstClr val="black">
                    <a:tint val="75000"/>
                  </a:prstClr>
                </a:solidFill>
              </a:rPr>
              <a:t>Consortium - CA du 27 novembre 2012</a:t>
            </a:r>
          </a:p>
        </p:txBody>
      </p:sp>
      <p:sp>
        <p:nvSpPr>
          <p:cNvPr id="6" name="Espace réservé du numéro de diapositive 5"/>
          <p:cNvSpPr>
            <a:spLocks noGrp="1"/>
          </p:cNvSpPr>
          <p:nvPr>
            <p:ph type="sldNum" sz="quarter" idx="12"/>
          </p:nvPr>
        </p:nvSpPr>
        <p:spPr/>
        <p:txBody>
          <a:bodyPr/>
          <a:lstStyle/>
          <a:p>
            <a:fld id="{596B40B0-D740-463B-B791-A7B6B99D168D}" type="slidenum">
              <a:rPr lang="fr-FR" smtClean="0">
                <a:solidFill>
                  <a:prstClr val="black">
                    <a:tint val="75000"/>
                  </a:prstClr>
                </a:solidFill>
              </a:rPr>
              <a:pPr/>
              <a:t>‹N°›</a:t>
            </a:fld>
            <a:endParaRPr lang="fr-FR">
              <a:solidFill>
                <a:prstClr val="black">
                  <a:tint val="75000"/>
                </a:prstClr>
              </a:solidFill>
            </a:endParaRPr>
          </a:p>
        </p:txBody>
      </p:sp>
      <p:pic>
        <p:nvPicPr>
          <p:cNvPr id="3074" name="Picture 2" descr="G:\DIR GENERALE COM\PH\Associations gérées par CCI\CONSORTIUM\Présidence B. BENTZ\Logo consortium petit format- Juin 1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4368" y="5991016"/>
            <a:ext cx="931192" cy="73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011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Espace réservé de la date 11"/>
          <p:cNvSpPr>
            <a:spLocks noGrp="1"/>
          </p:cNvSpPr>
          <p:nvPr>
            <p:ph type="dt" sz="half" idx="10"/>
          </p:nvPr>
        </p:nvSpPr>
        <p:spPr/>
        <p:txBody>
          <a:bodyPr/>
          <a:lstStyle/>
          <a:p>
            <a:endParaRPr lang="fr-FR" dirty="0"/>
          </a:p>
        </p:txBody>
      </p:sp>
      <p:sp>
        <p:nvSpPr>
          <p:cNvPr id="13" name="Espace réservé du pied de page 12"/>
          <p:cNvSpPr>
            <a:spLocks noGrp="1"/>
          </p:cNvSpPr>
          <p:nvPr>
            <p:ph type="ftr" sz="quarter" idx="11"/>
          </p:nvPr>
        </p:nvSpPr>
        <p:spPr/>
        <p:txBody>
          <a:bodyPr/>
          <a:lstStyle/>
          <a:p>
            <a:r>
              <a:rPr lang="fr-FR">
                <a:solidFill>
                  <a:prstClr val="black">
                    <a:tint val="75000"/>
                  </a:prstClr>
                </a:solidFill>
              </a:rPr>
              <a:t>Consortium - CA du 27 novembre 2012</a:t>
            </a:r>
          </a:p>
        </p:txBody>
      </p:sp>
      <p:sp>
        <p:nvSpPr>
          <p:cNvPr id="14" name="Espace réservé du numéro de diapositive 13"/>
          <p:cNvSpPr>
            <a:spLocks noGrp="1"/>
          </p:cNvSpPr>
          <p:nvPr>
            <p:ph type="sldNum" sz="quarter" idx="12"/>
          </p:nvPr>
        </p:nvSpPr>
        <p:spPr/>
        <p:txBody>
          <a:bodyPr/>
          <a:lstStyle/>
          <a:p>
            <a:fld id="{596B40B0-D740-463B-B791-A7B6B99D168D}" type="slidenum">
              <a:rPr lang="fr-FR" smtClean="0">
                <a:solidFill>
                  <a:prstClr val="black">
                    <a:tint val="75000"/>
                  </a:prstClr>
                </a:solidFill>
              </a:rPr>
              <a:pPr/>
              <a:t>‹N°›</a:t>
            </a:fld>
            <a:endParaRPr lang="fr-FR">
              <a:solidFill>
                <a:prstClr val="black">
                  <a:tint val="75000"/>
                </a:prstClr>
              </a:solidFill>
            </a:endParaRPr>
          </a:p>
        </p:txBody>
      </p:sp>
      <p:pic>
        <p:nvPicPr>
          <p:cNvPr id="4098" name="Picture 2" descr="G:\DIR GENERALE COM\PH\Associations gérées par CCI\CONSORTIUM\Présidence B. BENTZ\Logo consortium petit format- Juin 1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544" y="6007086"/>
            <a:ext cx="1003200" cy="78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94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solidFill>
                  <a:prstClr val="black">
                    <a:tint val="75000"/>
                  </a:prstClr>
                </a:solidFill>
              </a:rPr>
              <a:t>Consortium - CA du 27 novembre 2012</a:t>
            </a:r>
          </a:p>
        </p:txBody>
      </p:sp>
      <p:sp>
        <p:nvSpPr>
          <p:cNvPr id="6" name="Espace réservé du numéro de diapositive 5"/>
          <p:cNvSpPr>
            <a:spLocks noGrp="1"/>
          </p:cNvSpPr>
          <p:nvPr>
            <p:ph type="sldNum" sz="quarter" idx="12"/>
          </p:nvPr>
        </p:nvSpPr>
        <p:spPr/>
        <p:txBody>
          <a:bodyPr/>
          <a:lstStyle/>
          <a:p>
            <a:fld id="{596B40B0-D740-463B-B791-A7B6B99D16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01639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solidFill>
                  <a:prstClr val="black">
                    <a:tint val="75000"/>
                  </a:prstClr>
                </a:solidFill>
              </a:rPr>
              <a:t>Consortium - CA du 27 novembre 2012</a:t>
            </a:r>
          </a:p>
        </p:txBody>
      </p:sp>
      <p:sp>
        <p:nvSpPr>
          <p:cNvPr id="7" name="Espace réservé du numéro de diapositive 6"/>
          <p:cNvSpPr>
            <a:spLocks noGrp="1"/>
          </p:cNvSpPr>
          <p:nvPr>
            <p:ph type="sldNum" sz="quarter" idx="12"/>
          </p:nvPr>
        </p:nvSpPr>
        <p:spPr/>
        <p:txBody>
          <a:bodyPr/>
          <a:lstStyle/>
          <a:p>
            <a:fld id="{596B40B0-D740-463B-B791-A7B6B99D16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37242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a:solidFill>
                  <a:prstClr val="black">
                    <a:tint val="75000"/>
                  </a:prstClr>
                </a:solidFill>
              </a:rPr>
              <a:t>Consortium - CA du 27 novembre 2012</a:t>
            </a:r>
          </a:p>
        </p:txBody>
      </p:sp>
      <p:sp>
        <p:nvSpPr>
          <p:cNvPr id="9" name="Espace réservé du numéro de diapositive 8"/>
          <p:cNvSpPr>
            <a:spLocks noGrp="1"/>
          </p:cNvSpPr>
          <p:nvPr>
            <p:ph type="sldNum" sz="quarter" idx="12"/>
          </p:nvPr>
        </p:nvSpPr>
        <p:spPr/>
        <p:txBody>
          <a:bodyPr/>
          <a:lstStyle/>
          <a:p>
            <a:fld id="{596B40B0-D740-463B-B791-A7B6B99D16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99258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a:solidFill>
                  <a:prstClr val="black">
                    <a:tint val="75000"/>
                  </a:prstClr>
                </a:solidFill>
              </a:rPr>
              <a:t>Consortium - CA du 27 novembre 2012</a:t>
            </a:r>
          </a:p>
        </p:txBody>
      </p:sp>
      <p:sp>
        <p:nvSpPr>
          <p:cNvPr id="5" name="Espace réservé du numéro de diapositive 4"/>
          <p:cNvSpPr>
            <a:spLocks noGrp="1"/>
          </p:cNvSpPr>
          <p:nvPr>
            <p:ph type="sldNum" sz="quarter" idx="12"/>
          </p:nvPr>
        </p:nvSpPr>
        <p:spPr/>
        <p:txBody>
          <a:bodyPr/>
          <a:lstStyle/>
          <a:p>
            <a:fld id="{596B40B0-D740-463B-B791-A7B6B99D168D}" type="slidenum">
              <a:rPr lang="fr-FR" smtClean="0">
                <a:solidFill>
                  <a:prstClr val="black">
                    <a:tint val="75000"/>
                  </a:prstClr>
                </a:solidFill>
              </a:rPr>
              <a:pPr/>
              <a:t>‹N°›</a:t>
            </a:fld>
            <a:endParaRPr lang="fr-FR">
              <a:solidFill>
                <a:prstClr val="black">
                  <a:tint val="75000"/>
                </a:prstClr>
              </a:solidFill>
            </a:endParaRPr>
          </a:p>
        </p:txBody>
      </p:sp>
      <p:pic>
        <p:nvPicPr>
          <p:cNvPr id="6" name="Picture 2" descr="G:\DIR GENERALE COM\PH\Associations gérées par CCI\CONSORTIUM\Présidence B. BENTZ\Logo consortium petit format- Juin 1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6012301"/>
            <a:ext cx="1003200" cy="78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420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dirty="0"/>
          </a:p>
        </p:txBody>
      </p:sp>
      <p:sp>
        <p:nvSpPr>
          <p:cNvPr id="3" name="Espace réservé du pied de page 2"/>
          <p:cNvSpPr>
            <a:spLocks noGrp="1"/>
          </p:cNvSpPr>
          <p:nvPr>
            <p:ph type="ftr" sz="quarter" idx="11"/>
          </p:nvPr>
        </p:nvSpPr>
        <p:spPr/>
        <p:txBody>
          <a:bodyPr/>
          <a:lstStyle/>
          <a:p>
            <a:r>
              <a:rPr lang="fr-FR">
                <a:solidFill>
                  <a:prstClr val="black">
                    <a:tint val="75000"/>
                  </a:prstClr>
                </a:solidFill>
              </a:rPr>
              <a:t>Consortium - CA du 27 novembre 2012</a:t>
            </a:r>
          </a:p>
        </p:txBody>
      </p:sp>
      <p:sp>
        <p:nvSpPr>
          <p:cNvPr id="4" name="Espace réservé du numéro de diapositive 3"/>
          <p:cNvSpPr>
            <a:spLocks noGrp="1"/>
          </p:cNvSpPr>
          <p:nvPr>
            <p:ph type="sldNum" sz="quarter" idx="12"/>
          </p:nvPr>
        </p:nvSpPr>
        <p:spPr/>
        <p:txBody>
          <a:bodyPr/>
          <a:lstStyle/>
          <a:p>
            <a:fld id="{596B40B0-D740-463B-B791-A7B6B99D168D}" type="slidenum">
              <a:rPr lang="fr-FR" smtClean="0">
                <a:solidFill>
                  <a:prstClr val="black">
                    <a:tint val="75000"/>
                  </a:prstClr>
                </a:solidFill>
              </a:rPr>
              <a:pPr/>
              <a:t>‹N°›</a:t>
            </a:fld>
            <a:endParaRPr lang="fr-FR">
              <a:solidFill>
                <a:prstClr val="black">
                  <a:tint val="75000"/>
                </a:prstClr>
              </a:solidFill>
            </a:endParaRPr>
          </a:p>
        </p:txBody>
      </p:sp>
      <p:pic>
        <p:nvPicPr>
          <p:cNvPr id="5" name="Picture 2" descr="G:\DIR GENERALE COM\PH\Associations gérées par CCI\CONSORTIUM\Présidence B. BENTZ\Logo consortium petit format- Juin 1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006905"/>
            <a:ext cx="1003200" cy="78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970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solidFill>
                  <a:prstClr val="black">
                    <a:tint val="75000"/>
                  </a:prstClr>
                </a:solidFill>
              </a:rPr>
              <a:t>Consortium - CA du 27 novembre 2012</a:t>
            </a:r>
          </a:p>
        </p:txBody>
      </p:sp>
      <p:sp>
        <p:nvSpPr>
          <p:cNvPr id="7" name="Espace réservé du numéro de diapositive 6"/>
          <p:cNvSpPr>
            <a:spLocks noGrp="1"/>
          </p:cNvSpPr>
          <p:nvPr>
            <p:ph type="sldNum" sz="quarter" idx="12"/>
          </p:nvPr>
        </p:nvSpPr>
        <p:spPr/>
        <p:txBody>
          <a:bodyPr/>
          <a:lstStyle/>
          <a:p>
            <a:fld id="{596B40B0-D740-463B-B791-A7B6B99D16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7243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Espace réservé de la date 11"/>
          <p:cNvSpPr>
            <a:spLocks noGrp="1"/>
          </p:cNvSpPr>
          <p:nvPr>
            <p:ph type="dt" sz="half" idx="10"/>
          </p:nvPr>
        </p:nvSpPr>
        <p:spPr/>
        <p:txBody>
          <a:bodyPr/>
          <a:lstStyle/>
          <a:p>
            <a:endParaRPr lang="fr-FR" dirty="0"/>
          </a:p>
        </p:txBody>
      </p:sp>
      <p:sp>
        <p:nvSpPr>
          <p:cNvPr id="13" name="Espace réservé du pied de page 12"/>
          <p:cNvSpPr>
            <a:spLocks noGrp="1"/>
          </p:cNvSpPr>
          <p:nvPr>
            <p:ph type="ftr" sz="quarter" idx="11"/>
          </p:nvPr>
        </p:nvSpPr>
        <p:spPr/>
        <p:txBody>
          <a:bodyPr/>
          <a:lstStyle/>
          <a:p>
            <a:r>
              <a:rPr lang="fr-FR"/>
              <a:t>Consortium - AG du 5 décembre 2013</a:t>
            </a:r>
          </a:p>
        </p:txBody>
      </p:sp>
      <p:sp>
        <p:nvSpPr>
          <p:cNvPr id="14" name="Espace réservé du numéro de diapositive 13"/>
          <p:cNvSpPr>
            <a:spLocks noGrp="1"/>
          </p:cNvSpPr>
          <p:nvPr>
            <p:ph type="sldNum" sz="quarter" idx="12"/>
          </p:nvPr>
        </p:nvSpPr>
        <p:spPr/>
        <p:txBody>
          <a:bodyPr/>
          <a:lstStyle/>
          <a:p>
            <a:fld id="{596B40B0-D740-463B-B791-A7B6B99D168D}" type="slidenum">
              <a:rPr lang="fr-FR" smtClean="0"/>
              <a:t>‹N°›</a:t>
            </a:fld>
            <a:endParaRPr lang="fr-FR"/>
          </a:p>
        </p:txBody>
      </p:sp>
      <p:pic>
        <p:nvPicPr>
          <p:cNvPr id="9" name="Image 1">
            <a:extLst>
              <a:ext uri="{FF2B5EF4-FFF2-40B4-BE49-F238E27FC236}">
                <a16:creationId xmlns:a16="http://schemas.microsoft.com/office/drawing/2014/main" id="{EFC8078C-CA2D-45A8-82D1-2195D28DC6DB}"/>
              </a:ext>
            </a:extLst>
          </p:cNvPr>
          <p:cNvPicPr>
            <a:picLocks noChangeAspect="1"/>
          </p:cNvPicPr>
          <p:nvPr userDrawn="1"/>
        </p:nvPicPr>
        <p:blipFill>
          <a:blip r:embed="rId3"/>
          <a:stretch>
            <a:fillRect/>
          </a:stretch>
        </p:blipFill>
        <p:spPr>
          <a:xfrm>
            <a:off x="0" y="5416453"/>
            <a:ext cx="1702823" cy="1419419"/>
          </a:xfrm>
          <a:prstGeom prst="rect">
            <a:avLst/>
          </a:prstGeom>
        </p:spPr>
      </p:pic>
    </p:spTree>
    <p:extLst>
      <p:ext uri="{BB962C8B-B14F-4D97-AF65-F5344CB8AC3E}">
        <p14:creationId xmlns:p14="http://schemas.microsoft.com/office/powerpoint/2010/main" val="2236468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solidFill>
                  <a:prstClr val="black">
                    <a:tint val="75000"/>
                  </a:prstClr>
                </a:solidFill>
              </a:rPr>
              <a:t>Consortium - CA du 27 novembre 2012</a:t>
            </a:r>
          </a:p>
        </p:txBody>
      </p:sp>
      <p:sp>
        <p:nvSpPr>
          <p:cNvPr id="7" name="Espace réservé du numéro de diapositive 6"/>
          <p:cNvSpPr>
            <a:spLocks noGrp="1"/>
          </p:cNvSpPr>
          <p:nvPr>
            <p:ph type="sldNum" sz="quarter" idx="12"/>
          </p:nvPr>
        </p:nvSpPr>
        <p:spPr/>
        <p:txBody>
          <a:bodyPr/>
          <a:lstStyle/>
          <a:p>
            <a:fld id="{596B40B0-D740-463B-B791-A7B6B99D16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6541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solidFill>
                  <a:prstClr val="black">
                    <a:tint val="75000"/>
                  </a:prstClr>
                </a:solidFill>
              </a:rPr>
              <a:t>Consortium - CA du 27 novembre 2012</a:t>
            </a:r>
          </a:p>
        </p:txBody>
      </p:sp>
      <p:sp>
        <p:nvSpPr>
          <p:cNvPr id="6" name="Espace réservé du numéro de diapositive 5"/>
          <p:cNvSpPr>
            <a:spLocks noGrp="1"/>
          </p:cNvSpPr>
          <p:nvPr>
            <p:ph type="sldNum" sz="quarter" idx="12"/>
          </p:nvPr>
        </p:nvSpPr>
        <p:spPr/>
        <p:txBody>
          <a:bodyPr/>
          <a:lstStyle/>
          <a:p>
            <a:fld id="{596B40B0-D740-463B-B791-A7B6B99D16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39785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solidFill>
                  <a:prstClr val="black">
                    <a:tint val="75000"/>
                  </a:prstClr>
                </a:solidFill>
              </a:rPr>
              <a:t>Consortium - CA du 27 novembre 2012</a:t>
            </a:r>
          </a:p>
        </p:txBody>
      </p:sp>
      <p:sp>
        <p:nvSpPr>
          <p:cNvPr id="6" name="Espace réservé du numéro de diapositive 5"/>
          <p:cNvSpPr>
            <a:spLocks noGrp="1"/>
          </p:cNvSpPr>
          <p:nvPr>
            <p:ph type="sldNum" sz="quarter" idx="12"/>
          </p:nvPr>
        </p:nvSpPr>
        <p:spPr/>
        <p:txBody>
          <a:bodyPr/>
          <a:lstStyle/>
          <a:p>
            <a:fld id="{596B40B0-D740-463B-B791-A7B6B99D16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9619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Consortium - AG du 5 décembre 2013</a:t>
            </a:r>
          </a:p>
        </p:txBody>
      </p:sp>
      <p:sp>
        <p:nvSpPr>
          <p:cNvPr id="6" name="Espace réservé du numéro de diapositive 5"/>
          <p:cNvSpPr>
            <a:spLocks noGrp="1"/>
          </p:cNvSpPr>
          <p:nvPr>
            <p:ph type="sldNum" sz="quarter" idx="12"/>
          </p:nvPr>
        </p:nvSpPr>
        <p:spPr/>
        <p:txBody>
          <a:bodyPr/>
          <a:lstStyle/>
          <a:p>
            <a:fld id="{596B40B0-D740-463B-B791-A7B6B99D168D}" type="slidenum">
              <a:rPr lang="fr-FR" smtClean="0"/>
              <a:t>‹N°›</a:t>
            </a:fld>
            <a:endParaRPr lang="fr-FR"/>
          </a:p>
        </p:txBody>
      </p:sp>
    </p:spTree>
    <p:extLst>
      <p:ext uri="{BB962C8B-B14F-4D97-AF65-F5344CB8AC3E}">
        <p14:creationId xmlns:p14="http://schemas.microsoft.com/office/powerpoint/2010/main" val="418103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Consortium - AG du 5 décembre 2013</a:t>
            </a:r>
          </a:p>
        </p:txBody>
      </p:sp>
      <p:sp>
        <p:nvSpPr>
          <p:cNvPr id="7" name="Espace réservé du numéro de diapositive 6"/>
          <p:cNvSpPr>
            <a:spLocks noGrp="1"/>
          </p:cNvSpPr>
          <p:nvPr>
            <p:ph type="sldNum" sz="quarter" idx="12"/>
          </p:nvPr>
        </p:nvSpPr>
        <p:spPr/>
        <p:txBody>
          <a:bodyPr/>
          <a:lstStyle/>
          <a:p>
            <a:fld id="{596B40B0-D740-463B-B791-A7B6B99D168D}" type="slidenum">
              <a:rPr lang="fr-FR" smtClean="0"/>
              <a:t>‹N°›</a:t>
            </a:fld>
            <a:endParaRPr lang="fr-FR"/>
          </a:p>
        </p:txBody>
      </p:sp>
    </p:spTree>
    <p:extLst>
      <p:ext uri="{BB962C8B-B14F-4D97-AF65-F5344CB8AC3E}">
        <p14:creationId xmlns:p14="http://schemas.microsoft.com/office/powerpoint/2010/main" val="40861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a:t>Consortium - AG du 5 décembre 2013</a:t>
            </a:r>
          </a:p>
        </p:txBody>
      </p:sp>
      <p:sp>
        <p:nvSpPr>
          <p:cNvPr id="9" name="Espace réservé du numéro de diapositive 8"/>
          <p:cNvSpPr>
            <a:spLocks noGrp="1"/>
          </p:cNvSpPr>
          <p:nvPr>
            <p:ph type="sldNum" sz="quarter" idx="12"/>
          </p:nvPr>
        </p:nvSpPr>
        <p:spPr/>
        <p:txBody>
          <a:bodyPr/>
          <a:lstStyle/>
          <a:p>
            <a:fld id="{596B40B0-D740-463B-B791-A7B6B99D168D}" type="slidenum">
              <a:rPr lang="fr-FR" smtClean="0"/>
              <a:t>‹N°›</a:t>
            </a:fld>
            <a:endParaRPr lang="fr-FR"/>
          </a:p>
        </p:txBody>
      </p:sp>
    </p:spTree>
    <p:extLst>
      <p:ext uri="{BB962C8B-B14F-4D97-AF65-F5344CB8AC3E}">
        <p14:creationId xmlns:p14="http://schemas.microsoft.com/office/powerpoint/2010/main" val="120877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a:t>Consortium - AG du 5 décembre 2013</a:t>
            </a:r>
          </a:p>
        </p:txBody>
      </p:sp>
      <p:sp>
        <p:nvSpPr>
          <p:cNvPr id="5" name="Espace réservé du numéro de diapositive 4"/>
          <p:cNvSpPr>
            <a:spLocks noGrp="1"/>
          </p:cNvSpPr>
          <p:nvPr>
            <p:ph type="sldNum" sz="quarter" idx="12"/>
          </p:nvPr>
        </p:nvSpPr>
        <p:spPr/>
        <p:txBody>
          <a:bodyPr/>
          <a:lstStyle/>
          <a:p>
            <a:fld id="{596B40B0-D740-463B-B791-A7B6B99D168D}" type="slidenum">
              <a:rPr lang="fr-FR" smtClean="0"/>
              <a:t>‹N°›</a:t>
            </a:fld>
            <a:endParaRPr lang="fr-FR"/>
          </a:p>
        </p:txBody>
      </p:sp>
      <p:pic>
        <p:nvPicPr>
          <p:cNvPr id="6" name="Picture 2" descr="G:\DIR GENERALE COM\PH\Associations gérées par CCI\CONSORTIUM\Présidence B. BENTZ\Logo consortium petit format- Juin 1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6012301"/>
            <a:ext cx="1003200" cy="78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1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dirty="0"/>
          </a:p>
        </p:txBody>
      </p:sp>
      <p:sp>
        <p:nvSpPr>
          <p:cNvPr id="3" name="Espace réservé du pied de page 2"/>
          <p:cNvSpPr>
            <a:spLocks noGrp="1"/>
          </p:cNvSpPr>
          <p:nvPr>
            <p:ph type="ftr" sz="quarter" idx="11"/>
          </p:nvPr>
        </p:nvSpPr>
        <p:spPr/>
        <p:txBody>
          <a:bodyPr/>
          <a:lstStyle/>
          <a:p>
            <a:r>
              <a:rPr lang="fr-FR"/>
              <a:t>Consortium - AG du 5 décembre 2013</a:t>
            </a:r>
          </a:p>
        </p:txBody>
      </p:sp>
      <p:sp>
        <p:nvSpPr>
          <p:cNvPr id="4" name="Espace réservé du numéro de diapositive 3"/>
          <p:cNvSpPr>
            <a:spLocks noGrp="1"/>
          </p:cNvSpPr>
          <p:nvPr>
            <p:ph type="sldNum" sz="quarter" idx="12"/>
          </p:nvPr>
        </p:nvSpPr>
        <p:spPr/>
        <p:txBody>
          <a:bodyPr/>
          <a:lstStyle/>
          <a:p>
            <a:fld id="{596B40B0-D740-463B-B791-A7B6B99D168D}" type="slidenum">
              <a:rPr lang="fr-FR" smtClean="0"/>
              <a:t>‹N°›</a:t>
            </a:fld>
            <a:endParaRPr lang="fr-FR"/>
          </a:p>
        </p:txBody>
      </p:sp>
      <p:pic>
        <p:nvPicPr>
          <p:cNvPr id="5" name="Picture 2" descr="G:\DIR GENERALE COM\PH\Associations gérées par CCI\CONSORTIUM\Présidence B. BENTZ\Logo consortium petit format- Juin 1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006905"/>
            <a:ext cx="1003200" cy="78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76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Consortium - AG du 5 décembre 2013</a:t>
            </a:r>
          </a:p>
        </p:txBody>
      </p:sp>
      <p:sp>
        <p:nvSpPr>
          <p:cNvPr id="7" name="Espace réservé du numéro de diapositive 6"/>
          <p:cNvSpPr>
            <a:spLocks noGrp="1"/>
          </p:cNvSpPr>
          <p:nvPr>
            <p:ph type="sldNum" sz="quarter" idx="12"/>
          </p:nvPr>
        </p:nvSpPr>
        <p:spPr/>
        <p:txBody>
          <a:bodyPr/>
          <a:lstStyle/>
          <a:p>
            <a:fld id="{596B40B0-D740-463B-B791-A7B6B99D168D}" type="slidenum">
              <a:rPr lang="fr-FR" smtClean="0"/>
              <a:t>‹N°›</a:t>
            </a:fld>
            <a:endParaRPr lang="fr-FR"/>
          </a:p>
        </p:txBody>
      </p:sp>
    </p:spTree>
    <p:extLst>
      <p:ext uri="{BB962C8B-B14F-4D97-AF65-F5344CB8AC3E}">
        <p14:creationId xmlns:p14="http://schemas.microsoft.com/office/powerpoint/2010/main" val="223124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Consortium - AG du 5 décembre 2013</a:t>
            </a:r>
          </a:p>
        </p:txBody>
      </p:sp>
      <p:sp>
        <p:nvSpPr>
          <p:cNvPr id="7" name="Espace réservé du numéro de diapositive 6"/>
          <p:cNvSpPr>
            <a:spLocks noGrp="1"/>
          </p:cNvSpPr>
          <p:nvPr>
            <p:ph type="sldNum" sz="quarter" idx="12"/>
          </p:nvPr>
        </p:nvSpPr>
        <p:spPr/>
        <p:txBody>
          <a:bodyPr/>
          <a:lstStyle/>
          <a:p>
            <a:fld id="{596B40B0-D740-463B-B791-A7B6B99D168D}" type="slidenum">
              <a:rPr lang="fr-FR" smtClean="0"/>
              <a:t>‹N°›</a:t>
            </a:fld>
            <a:endParaRPr lang="fr-FR"/>
          </a:p>
        </p:txBody>
      </p:sp>
    </p:spTree>
    <p:extLst>
      <p:ext uri="{BB962C8B-B14F-4D97-AF65-F5344CB8AC3E}">
        <p14:creationId xmlns:p14="http://schemas.microsoft.com/office/powerpoint/2010/main" val="74254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rgbClr val="004379"/>
                </a:solidFill>
              </a:defRPr>
            </a:lvl1pPr>
          </a:lstStyle>
          <a:p>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Consortium - AG du 5 décembre 2013</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B40B0-D740-463B-B791-A7B6B99D168D}" type="slidenum">
              <a:rPr lang="fr-FR" smtClean="0"/>
              <a:t>‹N°›</a:t>
            </a:fld>
            <a:endParaRPr lang="fr-FR"/>
          </a:p>
        </p:txBody>
      </p:sp>
    </p:spTree>
    <p:extLst>
      <p:ext uri="{BB962C8B-B14F-4D97-AF65-F5344CB8AC3E}">
        <p14:creationId xmlns:p14="http://schemas.microsoft.com/office/powerpoint/2010/main" val="3687146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rgbClr val="004379"/>
                </a:solidFill>
              </a:defRPr>
            </a:lvl1pPr>
          </a:lstStyle>
          <a:p>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Consortium - CA du 27 novembre 2012</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B40B0-D740-463B-B791-A7B6B99D16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20973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7.jp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0192" y="5877272"/>
            <a:ext cx="284380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p:cNvGrpSpPr/>
          <p:nvPr/>
        </p:nvGrpSpPr>
        <p:grpSpPr>
          <a:xfrm>
            <a:off x="18000" y="9000"/>
            <a:ext cx="9108000" cy="6840000"/>
            <a:chOff x="0" y="0"/>
            <a:chExt cx="9144000" cy="685800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3990" y="5877272"/>
              <a:ext cx="2649722" cy="864096"/>
            </a:xfrm>
            <a:prstGeom prst="rect">
              <a:avLst/>
            </a:prstGeom>
          </p:spPr>
        </p:pic>
      </p:grpSp>
      <p:sp>
        <p:nvSpPr>
          <p:cNvPr id="6" name="ZoneTexte 5"/>
          <p:cNvSpPr txBox="1"/>
          <p:nvPr/>
        </p:nvSpPr>
        <p:spPr>
          <a:xfrm>
            <a:off x="251520" y="861995"/>
            <a:ext cx="8119748" cy="4770537"/>
          </a:xfrm>
          <a:prstGeom prst="rect">
            <a:avLst/>
          </a:prstGeom>
          <a:noFill/>
        </p:spPr>
        <p:txBody>
          <a:bodyPr wrap="square" rtlCol="0">
            <a:spAutoFit/>
          </a:bodyPr>
          <a:lstStyle/>
          <a:p>
            <a:r>
              <a:rPr lang="fr-FR" sz="3200" b="1" cap="all" dirty="0">
                <a:solidFill>
                  <a:schemeClr val="bg1"/>
                </a:solidFill>
                <a:latin typeface="Arial" pitchFamily="34" charset="0"/>
                <a:cs typeface="Arial" pitchFamily="34" charset="0"/>
              </a:rPr>
              <a:t>Consortium International</a:t>
            </a:r>
          </a:p>
          <a:p>
            <a:r>
              <a:rPr lang="fr-FR" sz="3200" b="1" dirty="0">
                <a:solidFill>
                  <a:schemeClr val="bg1"/>
                </a:solidFill>
                <a:latin typeface="Arial" pitchFamily="34" charset="0"/>
                <a:cs typeface="Arial" pitchFamily="34" charset="0"/>
              </a:rPr>
              <a:t>des Voies Navigables et Multimodales</a:t>
            </a:r>
          </a:p>
          <a:p>
            <a:endParaRPr lang="fr-FR" sz="3200" b="1" dirty="0">
              <a:solidFill>
                <a:schemeClr val="bg1"/>
              </a:solidFill>
              <a:latin typeface="Arial" pitchFamily="34" charset="0"/>
              <a:cs typeface="Arial" pitchFamily="34" charset="0"/>
            </a:endParaRPr>
          </a:p>
          <a:p>
            <a:r>
              <a:rPr lang="fr-FR" sz="3200" b="1" dirty="0">
                <a:solidFill>
                  <a:schemeClr val="bg1"/>
                </a:solidFill>
                <a:latin typeface="Arial" pitchFamily="34" charset="0"/>
                <a:cs typeface="Arial" pitchFamily="34" charset="0"/>
              </a:rPr>
              <a:t>70 années de promotion du transport fluvial et de la valorisation de la multimodalité </a:t>
            </a:r>
          </a:p>
          <a:p>
            <a:endParaRPr lang="fr-FR" sz="3200" b="1" i="1" dirty="0">
              <a:solidFill>
                <a:schemeClr val="bg1"/>
              </a:solidFill>
              <a:latin typeface="Arial" pitchFamily="34" charset="0"/>
              <a:cs typeface="Arial" pitchFamily="34" charset="0"/>
            </a:endParaRPr>
          </a:p>
          <a:p>
            <a:r>
              <a:rPr lang="fr-FR" sz="2400" b="1" i="1" dirty="0">
                <a:solidFill>
                  <a:schemeClr val="bg1"/>
                </a:solidFill>
                <a:latin typeface="Arial" pitchFamily="34" charset="0"/>
                <a:cs typeface="Arial" pitchFamily="34" charset="0"/>
              </a:rPr>
              <a:t>Pour un aménagement durable </a:t>
            </a:r>
          </a:p>
          <a:p>
            <a:r>
              <a:rPr lang="fr-FR" sz="2400" b="1" i="1" dirty="0">
                <a:solidFill>
                  <a:schemeClr val="bg1"/>
                </a:solidFill>
                <a:latin typeface="Arial" pitchFamily="34" charset="0"/>
                <a:cs typeface="Arial" pitchFamily="34" charset="0"/>
              </a:rPr>
              <a:t>de l’axe </a:t>
            </a:r>
          </a:p>
          <a:p>
            <a:r>
              <a:rPr lang="fr-FR" sz="2400" b="1" i="1" dirty="0">
                <a:solidFill>
                  <a:schemeClr val="bg1"/>
                </a:solidFill>
                <a:latin typeface="Arial" pitchFamily="34" charset="0"/>
                <a:cs typeface="Arial" pitchFamily="34" charset="0"/>
              </a:rPr>
              <a:t>Rhin Supérieur-Rhône-Méditerranée</a:t>
            </a:r>
            <a:r>
              <a:rPr lang="fr-FR" sz="3200" b="1" dirty="0">
                <a:solidFill>
                  <a:schemeClr val="bg1"/>
                </a:solidFill>
                <a:latin typeface="Arial" pitchFamily="34" charset="0"/>
                <a:cs typeface="Arial" pitchFamily="34" charset="0"/>
              </a:rPr>
              <a:t> </a:t>
            </a:r>
          </a:p>
        </p:txBody>
      </p:sp>
      <p:pic>
        <p:nvPicPr>
          <p:cNvPr id="2050" name="Picture 2" descr="G:\DIR GENERALE COM\PH\Associations gérées par CCI\CONSORTIUM\Présidence B. BENTZ\Logo consortium petit format- Juin 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1320" y="4893374"/>
            <a:ext cx="2355061" cy="185092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C06DBDB6-B284-4654-9BEA-327B26FD9F8B}"/>
              </a:ext>
            </a:extLst>
          </p:cNvPr>
          <p:cNvPicPr>
            <a:picLocks noChangeAspect="1"/>
          </p:cNvPicPr>
          <p:nvPr/>
        </p:nvPicPr>
        <p:blipFill>
          <a:blip r:embed="rId6"/>
          <a:stretch>
            <a:fillRect/>
          </a:stretch>
        </p:blipFill>
        <p:spPr>
          <a:xfrm>
            <a:off x="6372199" y="4221088"/>
            <a:ext cx="2695374" cy="2545200"/>
          </a:xfrm>
          <a:prstGeom prst="rect">
            <a:avLst/>
          </a:prstGeom>
        </p:spPr>
      </p:pic>
    </p:spTree>
    <p:extLst>
      <p:ext uri="{BB962C8B-B14F-4D97-AF65-F5344CB8AC3E}">
        <p14:creationId xmlns:p14="http://schemas.microsoft.com/office/powerpoint/2010/main" val="11127440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682395-E736-ACB2-DC07-E1B975CD797D}"/>
              </a:ext>
            </a:extLst>
          </p:cNvPr>
          <p:cNvSpPr>
            <a:spLocks noGrp="1"/>
          </p:cNvSpPr>
          <p:nvPr>
            <p:ph type="title"/>
          </p:nvPr>
        </p:nvSpPr>
        <p:spPr>
          <a:xfrm>
            <a:off x="35496" y="44624"/>
            <a:ext cx="6120680" cy="490066"/>
          </a:xfrm>
        </p:spPr>
        <p:txBody>
          <a:bodyPr>
            <a:normAutofit fontScale="90000"/>
          </a:bodyPr>
          <a:lstStyle/>
          <a:p>
            <a:r>
              <a:rPr lang="fr-FR" dirty="0">
                <a:solidFill>
                  <a:schemeClr val="bg1"/>
                </a:solidFill>
              </a:rPr>
              <a:t>Colloque du 23 novembre </a:t>
            </a:r>
          </a:p>
        </p:txBody>
      </p:sp>
      <p:pic>
        <p:nvPicPr>
          <p:cNvPr id="1026" name="Picture 2" descr="bandeau 3">
            <a:extLst>
              <a:ext uri="{FF2B5EF4-FFF2-40B4-BE49-F238E27FC236}">
                <a16:creationId xmlns:a16="http://schemas.microsoft.com/office/drawing/2014/main" id="{1B77D774-7835-6E80-84AB-BB770A0962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34" y="1556792"/>
            <a:ext cx="9036496" cy="311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061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0192" y="5877272"/>
            <a:ext cx="284380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p:cNvGrpSpPr/>
          <p:nvPr/>
        </p:nvGrpSpPr>
        <p:grpSpPr>
          <a:xfrm>
            <a:off x="0" y="0"/>
            <a:ext cx="9144000" cy="6858000"/>
            <a:chOff x="0" y="0"/>
            <a:chExt cx="9144000" cy="685800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3990" y="5877272"/>
              <a:ext cx="2649722" cy="864096"/>
            </a:xfrm>
            <a:prstGeom prst="rect">
              <a:avLst/>
            </a:prstGeom>
          </p:spPr>
        </p:pic>
      </p:grpSp>
      <p:pic>
        <p:nvPicPr>
          <p:cNvPr id="7" name="Picture 2" descr="G:\DIR GENERALE COM\PH\Associations gérées par CCI\CONSORTIUM\Présidence B. BENTZ\Logo consortium petit format- Juin 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8987" y="4808223"/>
            <a:ext cx="2499728" cy="196462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5B9D8AB1-2E3C-49B0-B46A-2DF618702852}"/>
              </a:ext>
            </a:extLst>
          </p:cNvPr>
          <p:cNvPicPr>
            <a:picLocks noChangeAspect="1"/>
          </p:cNvPicPr>
          <p:nvPr/>
        </p:nvPicPr>
        <p:blipFill>
          <a:blip r:embed="rId6"/>
          <a:stretch>
            <a:fillRect/>
          </a:stretch>
        </p:blipFill>
        <p:spPr>
          <a:xfrm>
            <a:off x="6274084" y="4437678"/>
            <a:ext cx="2749534" cy="2420322"/>
          </a:xfrm>
          <a:prstGeom prst="rect">
            <a:avLst/>
          </a:prstGeom>
        </p:spPr>
      </p:pic>
      <p:pic>
        <p:nvPicPr>
          <p:cNvPr id="5" name="Image 4">
            <a:extLst>
              <a:ext uri="{FF2B5EF4-FFF2-40B4-BE49-F238E27FC236}">
                <a16:creationId xmlns:a16="http://schemas.microsoft.com/office/drawing/2014/main" id="{6F83F6B5-B52F-9A5B-C3EB-53840D613F52}"/>
              </a:ext>
            </a:extLst>
          </p:cNvPr>
          <p:cNvPicPr>
            <a:picLocks noChangeAspect="1"/>
          </p:cNvPicPr>
          <p:nvPr/>
        </p:nvPicPr>
        <p:blipFill>
          <a:blip r:embed="rId7"/>
          <a:stretch>
            <a:fillRect/>
          </a:stretch>
        </p:blipFill>
        <p:spPr>
          <a:xfrm>
            <a:off x="0" y="-67191"/>
            <a:ext cx="9144000" cy="6857999"/>
          </a:xfrm>
          <a:prstGeom prst="rect">
            <a:avLst/>
          </a:prstGeom>
        </p:spPr>
      </p:pic>
      <p:pic>
        <p:nvPicPr>
          <p:cNvPr id="13" name="Image 12" descr="Une image contenant texte, Visage humain, homme, personne&#10;&#10;Description générée automatiquement">
            <a:extLst>
              <a:ext uri="{FF2B5EF4-FFF2-40B4-BE49-F238E27FC236}">
                <a16:creationId xmlns:a16="http://schemas.microsoft.com/office/drawing/2014/main" id="{1D16BBEA-3F6D-1C98-66D2-65A70E09812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675" r="30840" b="-150"/>
          <a:stretch/>
        </p:blipFill>
        <p:spPr>
          <a:xfrm>
            <a:off x="3349015" y="140127"/>
            <a:ext cx="3336166" cy="6538011"/>
          </a:xfrm>
          <a:prstGeom prst="rect">
            <a:avLst/>
          </a:prstGeom>
        </p:spPr>
      </p:pic>
      <p:pic>
        <p:nvPicPr>
          <p:cNvPr id="17" name="Image 16" descr="Une image contenant texte, carte, capture d’écran&#10;&#10;Description générée automatiquement">
            <a:extLst>
              <a:ext uri="{FF2B5EF4-FFF2-40B4-BE49-F238E27FC236}">
                <a16:creationId xmlns:a16="http://schemas.microsoft.com/office/drawing/2014/main" id="{6859BB61-FFE1-1E44-A843-2D77E410725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6537"/>
          <a:stretch/>
        </p:blipFill>
        <p:spPr>
          <a:xfrm>
            <a:off x="190388" y="114053"/>
            <a:ext cx="3059832" cy="6528198"/>
          </a:xfrm>
          <a:prstGeom prst="rect">
            <a:avLst/>
          </a:prstGeom>
        </p:spPr>
      </p:pic>
      <p:pic>
        <p:nvPicPr>
          <p:cNvPr id="18" name="Image 17">
            <a:extLst>
              <a:ext uri="{FF2B5EF4-FFF2-40B4-BE49-F238E27FC236}">
                <a16:creationId xmlns:a16="http://schemas.microsoft.com/office/drawing/2014/main" id="{D0A4A5C2-181B-FC3E-235A-CEDF676DC60E}"/>
              </a:ext>
            </a:extLst>
          </p:cNvPr>
          <p:cNvPicPr>
            <a:picLocks noChangeAspect="1"/>
          </p:cNvPicPr>
          <p:nvPr/>
        </p:nvPicPr>
        <p:blipFill>
          <a:blip r:embed="rId10"/>
          <a:stretch>
            <a:fillRect/>
          </a:stretch>
        </p:blipFill>
        <p:spPr>
          <a:xfrm>
            <a:off x="6372592" y="4282536"/>
            <a:ext cx="2755631" cy="2420322"/>
          </a:xfrm>
          <a:prstGeom prst="rect">
            <a:avLst/>
          </a:prstGeom>
        </p:spPr>
      </p:pic>
    </p:spTree>
    <p:extLst>
      <p:ext uri="{BB962C8B-B14F-4D97-AF65-F5344CB8AC3E}">
        <p14:creationId xmlns:p14="http://schemas.microsoft.com/office/powerpoint/2010/main" val="28117031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0192" y="5877272"/>
            <a:ext cx="284380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p:cNvGrpSpPr/>
          <p:nvPr/>
        </p:nvGrpSpPr>
        <p:grpSpPr>
          <a:xfrm>
            <a:off x="18000" y="9000"/>
            <a:ext cx="9108000" cy="6840000"/>
            <a:chOff x="0" y="0"/>
            <a:chExt cx="9144000" cy="685800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3990" y="5877272"/>
              <a:ext cx="2649722" cy="864096"/>
            </a:xfrm>
            <a:prstGeom prst="rect">
              <a:avLst/>
            </a:prstGeom>
          </p:spPr>
        </p:pic>
      </p:grpSp>
      <p:sp>
        <p:nvSpPr>
          <p:cNvPr id="6" name="ZoneTexte 5"/>
          <p:cNvSpPr txBox="1"/>
          <p:nvPr/>
        </p:nvSpPr>
        <p:spPr>
          <a:xfrm>
            <a:off x="467544" y="845456"/>
            <a:ext cx="8136904" cy="2554545"/>
          </a:xfrm>
          <a:prstGeom prst="rect">
            <a:avLst/>
          </a:prstGeom>
          <a:noFill/>
        </p:spPr>
        <p:txBody>
          <a:bodyPr wrap="square" rtlCol="0">
            <a:spAutoFit/>
          </a:bodyPr>
          <a:lstStyle/>
          <a:p>
            <a:pPr lvl="0"/>
            <a:endParaRPr lang="fr-FR" sz="3200" b="1" dirty="0">
              <a:solidFill>
                <a:schemeClr val="bg1"/>
              </a:solidFill>
              <a:effectLst/>
              <a:latin typeface="Calibri" panose="020F0502020204030204" pitchFamily="34" charset="0"/>
              <a:ea typeface="Times New Roman" panose="02020603050405020304" pitchFamily="18" charset="0"/>
            </a:endParaRPr>
          </a:p>
          <a:p>
            <a:pPr lvl="0"/>
            <a:r>
              <a:rPr lang="fr-FR" sz="3200" b="1" dirty="0">
                <a:solidFill>
                  <a:schemeClr val="bg1"/>
                </a:solidFill>
                <a:effectLst/>
                <a:latin typeface="Calibri" panose="020F0502020204030204" pitchFamily="34" charset="0"/>
                <a:ea typeface="Times New Roman" panose="02020603050405020304" pitchFamily="18" charset="0"/>
              </a:rPr>
              <a:t> Jean-Michel ZORN</a:t>
            </a:r>
          </a:p>
          <a:p>
            <a:pPr lvl="0"/>
            <a:endParaRPr lang="fr-FR" sz="3200" b="1" dirty="0">
              <a:solidFill>
                <a:schemeClr val="bg1"/>
              </a:solidFill>
              <a:latin typeface="Calibri" panose="020F0502020204030204" pitchFamily="34" charset="0"/>
              <a:ea typeface="Times New Roman" panose="02020603050405020304" pitchFamily="18" charset="0"/>
            </a:endParaRPr>
          </a:p>
          <a:p>
            <a:pPr lvl="0"/>
            <a:r>
              <a:rPr lang="fr-FR" sz="3200" b="1" dirty="0">
                <a:solidFill>
                  <a:schemeClr val="bg1"/>
                </a:solidFill>
                <a:effectLst/>
                <a:latin typeface="Calibri" panose="020F0502020204030204" pitchFamily="34" charset="0"/>
                <a:ea typeface="Times New Roman" panose="02020603050405020304" pitchFamily="18" charset="0"/>
              </a:rPr>
              <a:t> Président du Consortium</a:t>
            </a:r>
            <a:endParaRPr lang="fr-FR" sz="3200" b="1" dirty="0">
              <a:solidFill>
                <a:schemeClr val="bg1"/>
              </a:solidFill>
              <a:effectLst/>
              <a:latin typeface="Calibri" panose="020F0502020204030204" pitchFamily="34" charset="0"/>
              <a:ea typeface="Calibri" panose="020F0502020204030204" pitchFamily="34" charset="0"/>
            </a:endParaRPr>
          </a:p>
          <a:p>
            <a:endParaRPr lang="fr-FR" sz="3200" b="1" dirty="0">
              <a:solidFill>
                <a:schemeClr val="bg1"/>
              </a:solidFill>
              <a:latin typeface="Arial" pitchFamily="34" charset="0"/>
              <a:cs typeface="Arial" pitchFamily="34" charset="0"/>
            </a:endParaRPr>
          </a:p>
        </p:txBody>
      </p:sp>
      <p:pic>
        <p:nvPicPr>
          <p:cNvPr id="7" name="Picture 2" descr="G:\DIR GENERALE COM\PH\Associations gérées par CCI\CONSORTIUM\Présidence B. BENTZ\Logo consortium petit format- Juin 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1319" y="4818433"/>
            <a:ext cx="2355061" cy="185092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23948BEA-9180-465B-A980-C604E0ACECBD}"/>
              </a:ext>
            </a:extLst>
          </p:cNvPr>
          <p:cNvPicPr>
            <a:picLocks noChangeAspect="1"/>
          </p:cNvPicPr>
          <p:nvPr/>
        </p:nvPicPr>
        <p:blipFill>
          <a:blip r:embed="rId6"/>
          <a:stretch>
            <a:fillRect/>
          </a:stretch>
        </p:blipFill>
        <p:spPr>
          <a:xfrm>
            <a:off x="6372200" y="4221088"/>
            <a:ext cx="2700000" cy="2546082"/>
          </a:xfrm>
          <a:prstGeom prst="rect">
            <a:avLst/>
          </a:prstGeom>
        </p:spPr>
      </p:pic>
    </p:spTree>
    <p:extLst>
      <p:ext uri="{BB962C8B-B14F-4D97-AF65-F5344CB8AC3E}">
        <p14:creationId xmlns:p14="http://schemas.microsoft.com/office/powerpoint/2010/main" val="4730654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8159" y="1117999"/>
            <a:ext cx="8712968" cy="4247317"/>
          </a:xfrm>
          <a:prstGeom prst="rect">
            <a:avLst/>
          </a:prstGeom>
          <a:noFill/>
        </p:spPr>
        <p:txBody>
          <a:bodyPr wrap="square" rtlCol="0">
            <a:spAutoFit/>
          </a:bodyPr>
          <a:lstStyle/>
          <a:p>
            <a:pPr marL="342900" lvl="0" indent="-342900">
              <a:buFont typeface="Symbol" panose="05050102010706020507" pitchFamily="18" charset="2"/>
              <a:buChar char=""/>
              <a:tabLst>
                <a:tab pos="228600" algn="l"/>
              </a:tabLst>
            </a:pPr>
            <a:r>
              <a:rPr lang="fr-FR" sz="1800" dirty="0">
                <a:effectLst/>
                <a:latin typeface="Tahoma" panose="020B0604030504040204" pitchFamily="34" charset="0"/>
                <a:ea typeface="Times New Roman" panose="02020603050405020304" pitchFamily="18" charset="0"/>
              </a:rPr>
              <a:t>Statut : association de droit local Alsace-Lorraine (création 1954)</a:t>
            </a:r>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ahoma" panose="020B060403050404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228600" algn="l"/>
              </a:tabLst>
            </a:pPr>
            <a:r>
              <a:rPr lang="fr-FR" sz="1800" dirty="0">
                <a:effectLst/>
                <a:latin typeface="Tahoma" panose="020B0604030504040204" pitchFamily="34" charset="0"/>
                <a:ea typeface="Times New Roman" panose="02020603050405020304" pitchFamily="18" charset="0"/>
              </a:rPr>
              <a:t>Nombre de membres en 2023 :  26</a:t>
            </a:r>
            <a:endParaRPr lang="fr-FR" sz="1800" dirty="0">
              <a:effectLst/>
              <a:latin typeface="Times New Roman" panose="02020603050405020304" pitchFamily="18" charset="0"/>
              <a:ea typeface="Times New Roman" panose="02020603050405020304" pitchFamily="18" charset="0"/>
            </a:endParaRPr>
          </a:p>
          <a:p>
            <a:pPr marL="226695" algn="just"/>
            <a:r>
              <a:rPr lang="fr-FR" sz="1800" dirty="0">
                <a:effectLst/>
                <a:latin typeface="Tahoma" panose="020B0604030504040204" pitchFamily="34" charset="0"/>
                <a:ea typeface="Times New Roman" panose="02020603050405020304" pitchFamily="18" charset="0"/>
              </a:rPr>
              <a:t>(Collectivités territoriales, établissements consulaires, ports, associations, entreprises, personnes qualifiées)</a:t>
            </a:r>
            <a:endParaRPr lang="fr-FR" sz="1800" dirty="0">
              <a:effectLst/>
              <a:latin typeface="Times New Roman" panose="02020603050405020304" pitchFamily="18" charset="0"/>
              <a:ea typeface="Times New Roman" panose="02020603050405020304" pitchFamily="18" charset="0"/>
            </a:endParaRPr>
          </a:p>
          <a:p>
            <a:pPr algn="just"/>
            <a:r>
              <a:rPr lang="fr-FR" sz="1800" dirty="0">
                <a:effectLst/>
                <a:latin typeface="Tahoma" panose="020B060403050404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228600" algn="l"/>
              </a:tabLst>
            </a:pPr>
            <a:r>
              <a:rPr lang="fr-FR" sz="1800" dirty="0">
                <a:effectLst/>
                <a:latin typeface="Tahoma" panose="020B0604030504040204" pitchFamily="34" charset="0"/>
                <a:ea typeface="Times New Roman" panose="02020603050405020304" pitchFamily="18" charset="0"/>
              </a:rPr>
              <a:t>Siège CCI Alsace Eurométropole, délégation de Mulhouse et du Sud Alsace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44546A"/>
                </a:solidFill>
                <a:effectLst/>
                <a:latin typeface="Tahoma" panose="020B060403050404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228600" algn="l"/>
              </a:tabLst>
            </a:pPr>
            <a:r>
              <a:rPr lang="fr-FR" sz="1800" b="1" dirty="0">
                <a:solidFill>
                  <a:srgbClr val="4472C4"/>
                </a:solidFill>
                <a:effectLst/>
                <a:latin typeface="Tahoma" panose="020B0604030504040204" pitchFamily="34" charset="0"/>
                <a:ea typeface="Times New Roman" panose="02020603050405020304" pitchFamily="18" charset="0"/>
              </a:rPr>
              <a:t>Missions</a:t>
            </a:r>
            <a:r>
              <a:rPr lang="fr-FR" sz="1800" dirty="0">
                <a:solidFill>
                  <a:srgbClr val="4472C4"/>
                </a:solidFill>
                <a:effectLst/>
                <a:latin typeface="Tahoma" panose="020B0604030504040204" pitchFamily="34" charset="0"/>
                <a:ea typeface="Times New Roman" panose="02020603050405020304" pitchFamily="18" charset="0"/>
              </a:rPr>
              <a:t> : </a:t>
            </a:r>
            <a:endParaRPr lang="fr-FR" sz="1800" dirty="0">
              <a:effectLst/>
              <a:latin typeface="Times New Roman" panose="02020603050405020304" pitchFamily="18" charset="0"/>
              <a:ea typeface="Times New Roman" panose="02020603050405020304" pitchFamily="18" charset="0"/>
            </a:endParaRPr>
          </a:p>
          <a:p>
            <a:pPr marL="226695" algn="just"/>
            <a:r>
              <a:rPr lang="fr-FR" sz="1800" dirty="0">
                <a:effectLst/>
                <a:latin typeface="Tahoma" panose="020B060403050404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449580" algn="just"/>
            <a:r>
              <a:rPr lang="fr-FR" sz="1800" dirty="0">
                <a:effectLst/>
                <a:latin typeface="Tahoma" panose="020B0604030504040204" pitchFamily="34" charset="0"/>
                <a:ea typeface="Times New Roman" panose="02020603050405020304" pitchFamily="18" charset="0"/>
              </a:rPr>
              <a:t>Association de lobbying en faveur du développement du transport fluvial et de ses infrastructures dans l’Est de la France et le bassin du Rhin Supérieur </a:t>
            </a:r>
          </a:p>
          <a:p>
            <a:pPr marL="449580" algn="just"/>
            <a:endParaRPr lang="fr-FR" sz="1800" dirty="0">
              <a:effectLst/>
              <a:latin typeface="Times New Roman" panose="02020603050405020304" pitchFamily="18" charset="0"/>
              <a:ea typeface="Times New Roman" panose="02020603050405020304" pitchFamily="18" charset="0"/>
            </a:endParaRPr>
          </a:p>
          <a:p>
            <a:pPr marL="449580" algn="just"/>
            <a:r>
              <a:rPr lang="fr-FR" sz="1800" dirty="0">
                <a:effectLst/>
                <a:latin typeface="Tahoma" panose="020B0604030504040204" pitchFamily="34" charset="0"/>
                <a:ea typeface="Times New Roman" panose="02020603050405020304" pitchFamily="18" charset="0"/>
              </a:rPr>
              <a:t>Promotion de l’aménagement multimodal du corridor Rhin Supérieur-Méditerranée et de la desserte multimodale des plates-formes portuaires </a:t>
            </a:r>
            <a:endParaRPr lang="fr-FR" b="1" dirty="0">
              <a:solidFill>
                <a:schemeClr val="tx2">
                  <a:lumMod val="75000"/>
                </a:schemeClr>
              </a:solidFill>
              <a:latin typeface="Calibri" panose="020F0502020204030204" pitchFamily="34" charset="0"/>
            </a:endParaRPr>
          </a:p>
        </p:txBody>
      </p:sp>
      <p:sp>
        <p:nvSpPr>
          <p:cNvPr id="8" name="ZoneTexte 7"/>
          <p:cNvSpPr txBox="1"/>
          <p:nvPr/>
        </p:nvSpPr>
        <p:spPr>
          <a:xfrm>
            <a:off x="0" y="116632"/>
            <a:ext cx="2884939" cy="400110"/>
          </a:xfrm>
          <a:prstGeom prst="rect">
            <a:avLst/>
          </a:prstGeom>
          <a:noFill/>
        </p:spPr>
        <p:txBody>
          <a:bodyPr wrap="square" rtlCol="0">
            <a:spAutoFit/>
          </a:bodyPr>
          <a:lstStyle/>
          <a:p>
            <a:r>
              <a:rPr lang="fr-FR" sz="2000" dirty="0">
                <a:solidFill>
                  <a:schemeClr val="bg1"/>
                </a:solidFill>
                <a:latin typeface="Arial" pitchFamily="34" charset="0"/>
                <a:cs typeface="Arial" pitchFamily="34" charset="0"/>
              </a:rPr>
              <a:t>Le Consortium </a:t>
            </a:r>
          </a:p>
        </p:txBody>
      </p:sp>
    </p:spTree>
    <p:extLst>
      <p:ext uri="{BB962C8B-B14F-4D97-AF65-F5344CB8AC3E}">
        <p14:creationId xmlns:p14="http://schemas.microsoft.com/office/powerpoint/2010/main" val="33832412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8159" y="1117999"/>
            <a:ext cx="8712968" cy="4524315"/>
          </a:xfrm>
          <a:prstGeom prst="rect">
            <a:avLst/>
          </a:prstGeom>
          <a:noFill/>
        </p:spPr>
        <p:txBody>
          <a:bodyPr wrap="square" rtlCol="0">
            <a:spAutoFit/>
          </a:bodyPr>
          <a:lstStyle/>
          <a:p>
            <a:pPr marL="226695" algn="just"/>
            <a:endParaRPr lang="fr-FR" sz="1800" dirty="0">
              <a:effectLst/>
              <a:latin typeface="Times New Roman" panose="02020603050405020304" pitchFamily="18" charset="0"/>
              <a:ea typeface="Times New Roman" panose="02020603050405020304" pitchFamily="18" charset="0"/>
            </a:endParaRPr>
          </a:p>
          <a:p>
            <a:pPr algn="just"/>
            <a:r>
              <a:rPr lang="fr-FR" sz="1800" dirty="0">
                <a:effectLst/>
                <a:latin typeface="Arial" panose="020B0604020202020204" pitchFamily="34" charset="0"/>
                <a:ea typeface="Times New Roman" panose="02020603050405020304" pitchFamily="18" charset="0"/>
              </a:rPr>
              <a:t>L’Association a pour objet de contribuer à la nécessaire transition écologique :</a:t>
            </a:r>
          </a:p>
          <a:p>
            <a:pPr algn="just"/>
            <a:endParaRPr lang="fr-FR" sz="1800" dirty="0">
              <a:effectLst/>
              <a:latin typeface="Arial" panose="020B0604020202020204" pitchFamily="34" charset="0"/>
              <a:ea typeface="Times New Roman" panose="02020603050405020304" pitchFamily="18" charset="0"/>
            </a:endParaRPr>
          </a:p>
          <a:p>
            <a:pPr marL="285750" indent="-285750" algn="just">
              <a:buFont typeface="Wingdings" panose="05000000000000000000" pitchFamily="2" charset="2"/>
              <a:buChar char="q"/>
            </a:pPr>
            <a:r>
              <a:rPr lang="fr-FR" sz="1800" dirty="0">
                <a:effectLst/>
                <a:latin typeface="Arial" panose="020B0604020202020204" pitchFamily="34" charset="0"/>
                <a:ea typeface="Times New Roman" panose="02020603050405020304" pitchFamily="18" charset="0"/>
              </a:rPr>
              <a:t>par la promotion du développement des activités et du réseau des voies navigables et multimodales </a:t>
            </a:r>
          </a:p>
          <a:p>
            <a:pPr marL="285750" indent="-285750" algn="just">
              <a:buFont typeface="Wingdings" panose="05000000000000000000" pitchFamily="2" charset="2"/>
              <a:buChar char="q"/>
            </a:pPr>
            <a:r>
              <a:rPr lang="fr-FR" sz="1800" dirty="0">
                <a:effectLst/>
                <a:latin typeface="Arial" panose="020B0604020202020204" pitchFamily="34" charset="0"/>
                <a:ea typeface="Times New Roman" panose="02020603050405020304" pitchFamily="18" charset="0"/>
              </a:rPr>
              <a:t>autour d’un axe principal transeuropéen reliant le Rhin Supérieur et le Rhône.</a:t>
            </a:r>
            <a:endParaRPr lang="fr-FR" sz="1800" dirty="0">
              <a:effectLst/>
              <a:latin typeface="Times New Roman" panose="02020603050405020304" pitchFamily="18" charset="0"/>
              <a:ea typeface="Times New Roman" panose="02020603050405020304" pitchFamily="18" charset="0"/>
            </a:endParaRPr>
          </a:p>
          <a:p>
            <a:pPr algn="just"/>
            <a:r>
              <a:rPr lang="fr-FR" sz="1800" dirty="0">
                <a:effectLst/>
                <a:latin typeface="Arial" panose="020B060402020202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algn="just"/>
            <a:r>
              <a:rPr lang="fr-FR" sz="1800" dirty="0">
                <a:effectLst/>
                <a:latin typeface="Arial" panose="020B0604020202020204" pitchFamily="34" charset="0"/>
                <a:ea typeface="Times New Roman" panose="02020603050405020304" pitchFamily="18" charset="0"/>
              </a:rPr>
              <a:t>La réalisation de cet objet passe par l’accomplissement des actions d’intérêt général suivantes :</a:t>
            </a:r>
            <a:endParaRPr lang="fr-FR" sz="1800" dirty="0">
              <a:effectLst/>
              <a:latin typeface="Tahoma" panose="020B0604030504040204" pitchFamily="34" charset="0"/>
              <a:ea typeface="Times New Roman" panose="02020603050405020304" pitchFamily="18" charset="0"/>
            </a:endParaRPr>
          </a:p>
          <a:p>
            <a:pPr marL="457200"/>
            <a:endParaRPr lang="fr-FR" dirty="0">
              <a:latin typeface="Tahoma" panose="020B0604030504040204" pitchFamily="34" charset="0"/>
              <a:ea typeface="Times New Roman" panose="02020603050405020304" pitchFamily="18" charset="0"/>
            </a:endParaRPr>
          </a:p>
          <a:p>
            <a:pPr marL="457200"/>
            <a:endParaRPr lang="fr-FR" sz="1800" dirty="0">
              <a:effectLst/>
              <a:latin typeface="Tahoma" panose="020B0604030504040204" pitchFamily="34" charset="0"/>
              <a:ea typeface="Times New Roman" panose="02020603050405020304" pitchFamily="18" charset="0"/>
            </a:endParaRPr>
          </a:p>
          <a:p>
            <a:pPr marL="457200"/>
            <a:endParaRPr lang="fr-FR" dirty="0">
              <a:latin typeface="Tahoma" panose="020B0604030504040204" pitchFamily="34" charset="0"/>
              <a:ea typeface="Times New Roman" panose="02020603050405020304" pitchFamily="18" charset="0"/>
            </a:endParaRPr>
          </a:p>
          <a:p>
            <a:pPr marL="457200"/>
            <a:endParaRPr lang="fr-FR" sz="1800" dirty="0">
              <a:effectLst/>
              <a:latin typeface="Tahoma" panose="020B0604030504040204" pitchFamily="34" charset="0"/>
              <a:ea typeface="Times New Roman" panose="02020603050405020304" pitchFamily="18" charset="0"/>
            </a:endParaRPr>
          </a:p>
          <a:p>
            <a:pPr marL="457200"/>
            <a:endParaRPr lang="fr-FR" dirty="0">
              <a:latin typeface="Tahoma" panose="020B0604030504040204" pitchFamily="34" charset="0"/>
              <a:ea typeface="Times New Roman" panose="02020603050405020304" pitchFamily="18" charset="0"/>
            </a:endParaRPr>
          </a:p>
          <a:p>
            <a:pPr marL="457200"/>
            <a:endParaRPr lang="fr-FR" sz="1800" dirty="0">
              <a:effectLst/>
              <a:latin typeface="Tahoma" panose="020B0604030504040204" pitchFamily="34" charset="0"/>
              <a:ea typeface="Times New Roman" panose="02020603050405020304" pitchFamily="18" charset="0"/>
            </a:endParaRPr>
          </a:p>
          <a:p>
            <a:pPr marL="457200"/>
            <a:endParaRPr lang="fr-FR" sz="1800" dirty="0">
              <a:effectLst/>
              <a:latin typeface="Times New Roman" panose="02020603050405020304" pitchFamily="18" charset="0"/>
              <a:ea typeface="Times New Roman" panose="02020603050405020304" pitchFamily="18" charset="0"/>
            </a:endParaRPr>
          </a:p>
        </p:txBody>
      </p:sp>
      <p:sp>
        <p:nvSpPr>
          <p:cNvPr id="8" name="ZoneTexte 7"/>
          <p:cNvSpPr txBox="1"/>
          <p:nvPr/>
        </p:nvSpPr>
        <p:spPr>
          <a:xfrm>
            <a:off x="0" y="116632"/>
            <a:ext cx="4524871" cy="400110"/>
          </a:xfrm>
          <a:prstGeom prst="rect">
            <a:avLst/>
          </a:prstGeom>
          <a:noFill/>
        </p:spPr>
        <p:txBody>
          <a:bodyPr wrap="square" rtlCol="0">
            <a:spAutoFit/>
          </a:bodyPr>
          <a:lstStyle/>
          <a:p>
            <a:r>
              <a:rPr lang="fr-FR" sz="2000" dirty="0">
                <a:solidFill>
                  <a:schemeClr val="bg1"/>
                </a:solidFill>
                <a:latin typeface="Arial" pitchFamily="34" charset="0"/>
                <a:cs typeface="Arial" pitchFamily="34" charset="0"/>
              </a:rPr>
              <a:t>Objet social de l’association</a:t>
            </a:r>
          </a:p>
        </p:txBody>
      </p:sp>
      <p:pic>
        <p:nvPicPr>
          <p:cNvPr id="7" name="Image 6">
            <a:extLst>
              <a:ext uri="{FF2B5EF4-FFF2-40B4-BE49-F238E27FC236}">
                <a16:creationId xmlns:a16="http://schemas.microsoft.com/office/drawing/2014/main" id="{C4712B85-8F51-A9B7-BBB9-DE0472F94E87}"/>
              </a:ext>
            </a:extLst>
          </p:cNvPr>
          <p:cNvPicPr>
            <a:picLocks noChangeAspect="1"/>
          </p:cNvPicPr>
          <p:nvPr/>
        </p:nvPicPr>
        <p:blipFill>
          <a:blip r:embed="rId3"/>
          <a:stretch>
            <a:fillRect/>
          </a:stretch>
        </p:blipFill>
        <p:spPr>
          <a:xfrm>
            <a:off x="5711450" y="3812262"/>
            <a:ext cx="3151098" cy="1734271"/>
          </a:xfrm>
          <a:prstGeom prst="rect">
            <a:avLst/>
          </a:prstGeom>
        </p:spPr>
      </p:pic>
      <p:pic>
        <p:nvPicPr>
          <p:cNvPr id="13" name="Image 12" descr="Une image contenant plein air, ciel, bâtiment, véhicule&#10;&#10;Description générée automatiquement">
            <a:extLst>
              <a:ext uri="{FF2B5EF4-FFF2-40B4-BE49-F238E27FC236}">
                <a16:creationId xmlns:a16="http://schemas.microsoft.com/office/drawing/2014/main" id="{176350D6-26B4-E569-19FF-ED85451538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142" y="3805849"/>
            <a:ext cx="2618929" cy="1740684"/>
          </a:xfrm>
          <a:prstGeom prst="rect">
            <a:avLst/>
          </a:prstGeom>
        </p:spPr>
      </p:pic>
      <p:pic>
        <p:nvPicPr>
          <p:cNvPr id="15" name="Image 14">
            <a:extLst>
              <a:ext uri="{FF2B5EF4-FFF2-40B4-BE49-F238E27FC236}">
                <a16:creationId xmlns:a16="http://schemas.microsoft.com/office/drawing/2014/main" id="{7EA46BDF-A196-1AAD-F341-B659ED5FDACD}"/>
              </a:ext>
            </a:extLst>
          </p:cNvPr>
          <p:cNvPicPr>
            <a:picLocks noChangeAspect="1"/>
          </p:cNvPicPr>
          <p:nvPr/>
        </p:nvPicPr>
        <p:blipFill>
          <a:blip r:embed="rId5"/>
          <a:stretch>
            <a:fillRect/>
          </a:stretch>
        </p:blipFill>
        <p:spPr>
          <a:xfrm>
            <a:off x="179512" y="4005064"/>
            <a:ext cx="2190172" cy="1112252"/>
          </a:xfrm>
          <a:prstGeom prst="rect">
            <a:avLst/>
          </a:prstGeom>
        </p:spPr>
      </p:pic>
    </p:spTree>
    <p:extLst>
      <p:ext uri="{BB962C8B-B14F-4D97-AF65-F5344CB8AC3E}">
        <p14:creationId xmlns:p14="http://schemas.microsoft.com/office/powerpoint/2010/main" val="40855700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49030" y="1196752"/>
            <a:ext cx="8712968" cy="4017125"/>
          </a:xfrm>
          <a:prstGeom prst="rect">
            <a:avLst/>
          </a:prstGeom>
          <a:noFill/>
        </p:spPr>
        <p:txBody>
          <a:bodyPr wrap="square" rtlCol="0">
            <a:spAutoFit/>
          </a:bodyPr>
          <a:lstStyle/>
          <a:p>
            <a:pPr algn="just"/>
            <a:r>
              <a:rPr lang="fr-FR" sz="1800" dirty="0">
                <a:effectLst/>
                <a:latin typeface="Arial" panose="020B0604020202020204" pitchFamily="34" charset="0"/>
                <a:ea typeface="Times New Roman" panose="02020603050405020304" pitchFamily="18" charset="0"/>
                <a:cs typeface="Times New Roman" panose="02020603050405020304" pitchFamily="18" charset="0"/>
              </a:rPr>
              <a:t>Promouvoir le développement des activités liées aux transports et au tourisme sur les voies navigables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dirty="0">
                <a:effectLst/>
                <a:latin typeface="Arial" panose="020B060402020202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06000"/>
              </a:lnSpc>
              <a:spcAft>
                <a:spcPts val="800"/>
              </a:spcAft>
              <a:buFont typeface="Wingdings" panose="05000000000000000000" pitchFamily="2" charset="2"/>
              <a:buChar char="q"/>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Militer en faveur de l’entretien, de la maintenance et de la bonne gestion du réseau fluvial en vue d’assurer la continuité et le développement de la navigation, ainsi que sa qualité écologique et environnementale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dirty="0">
                <a:effectLst/>
                <a:latin typeface="Arial" panose="020B060402020202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06000"/>
              </a:lnSpc>
              <a:spcAft>
                <a:spcPts val="800"/>
              </a:spcAft>
              <a:buFont typeface="Wingdings" panose="05000000000000000000" pitchFamily="2" charset="2"/>
              <a:buChar char="q"/>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Participer à des actions sociales ou éducatives en faveur de la profession de la batelerie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dirty="0">
                <a:effectLst/>
                <a:latin typeface="Arial" panose="020B060402020202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342900" lvl="0" indent="-342900" algn="just">
              <a:lnSpc>
                <a:spcPct val="106000"/>
              </a:lnSpc>
              <a:spcAft>
                <a:spcPts val="800"/>
              </a:spcAft>
              <a:buFont typeface="Wingdings" panose="05000000000000000000" pitchFamily="2" charset="2"/>
              <a:buChar char="q"/>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Participer à la diffusion d’une culture fluviale au sein du grand public, chez les professionnels et les décideurs, s’appuyant sur une information documentée et des actions de sensibilisation et de communications adaptées</a:t>
            </a:r>
            <a:endParaRPr lang="fr-FR" b="1" dirty="0">
              <a:solidFill>
                <a:schemeClr val="tx2">
                  <a:lumMod val="75000"/>
                </a:schemeClr>
              </a:solidFill>
              <a:latin typeface="Calibri" panose="020F0502020204030204" pitchFamily="34" charset="0"/>
            </a:endParaRPr>
          </a:p>
        </p:txBody>
      </p:sp>
      <p:sp>
        <p:nvSpPr>
          <p:cNvPr id="8" name="ZoneTexte 7"/>
          <p:cNvSpPr txBox="1"/>
          <p:nvPr/>
        </p:nvSpPr>
        <p:spPr>
          <a:xfrm>
            <a:off x="0" y="116632"/>
            <a:ext cx="7006319" cy="400110"/>
          </a:xfrm>
          <a:prstGeom prst="rect">
            <a:avLst/>
          </a:prstGeom>
          <a:noFill/>
        </p:spPr>
        <p:txBody>
          <a:bodyPr wrap="square" rtlCol="0">
            <a:spAutoFit/>
          </a:bodyPr>
          <a:lstStyle/>
          <a:p>
            <a:r>
              <a:rPr lang="fr-FR" sz="2000" dirty="0">
                <a:solidFill>
                  <a:schemeClr val="bg1"/>
                </a:solidFill>
                <a:latin typeface="Arial" pitchFamily="34" charset="0"/>
                <a:cs typeface="Arial" pitchFamily="34" charset="0"/>
              </a:rPr>
              <a:t>Objet social de l’association /activités fluviales</a:t>
            </a:r>
          </a:p>
        </p:txBody>
      </p:sp>
    </p:spTree>
    <p:extLst>
      <p:ext uri="{BB962C8B-B14F-4D97-AF65-F5344CB8AC3E}">
        <p14:creationId xmlns:p14="http://schemas.microsoft.com/office/powerpoint/2010/main" val="7430237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8159" y="1117999"/>
            <a:ext cx="8712968" cy="3895554"/>
          </a:xfrm>
          <a:prstGeom prst="rect">
            <a:avLst/>
          </a:prstGeom>
          <a:noFill/>
        </p:spPr>
        <p:txBody>
          <a:bodyPr wrap="square" rtlCol="0">
            <a:spAutoFit/>
          </a:bodyPr>
          <a:lstStyle/>
          <a:p>
            <a:pPr marL="342900" lvl="0" indent="-342900" algn="just">
              <a:lnSpc>
                <a:spcPct val="106000"/>
              </a:lnSpc>
              <a:buFont typeface="Wingdings" panose="05000000000000000000" pitchFamily="2" charset="2"/>
              <a:buChar char="q"/>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Œuvrer en faveur de la réalisation de voies navigables performantes, avec en priorité la connexion des bassins du nord et du sud par une liaison fluviale moderne entre le Rhin Supérieur et Saône-Rhône</a:t>
            </a:r>
          </a:p>
          <a:p>
            <a:pPr lvl="0" algn="just">
              <a:lnSpc>
                <a:spcPct val="106000"/>
              </a:lnSpc>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800"/>
              </a:spcAft>
              <a:buFont typeface="Wingdings" panose="05000000000000000000" pitchFamily="2" charset="2"/>
              <a:buChar char="q"/>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Agir en faveur du renforcement de la prise en compte de la nécessaire dimension européenne de ces projets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dirty="0">
                <a:effectLst/>
                <a:latin typeface="Arial" panose="020B0604020202020204" pitchFamily="34" charset="0"/>
                <a:ea typeface="Times New Roman" panose="02020603050405020304" pitchFamily="18" charset="0"/>
              </a:rPr>
              <a:t> </a:t>
            </a:r>
            <a:r>
              <a:rPr lang="fr-FR" sz="1800" dirty="0">
                <a:effectLst/>
                <a:latin typeface="Tahoma" panose="020B0604030504040204" pitchFamily="34" charset="0"/>
                <a:ea typeface="Times New Roman" panose="02020603050405020304" pitchFamily="18" charset="0"/>
              </a:rPr>
              <a:t> </a:t>
            </a:r>
          </a:p>
          <a:p>
            <a:pPr marL="457200"/>
            <a:endParaRPr lang="fr-FR" dirty="0">
              <a:latin typeface="Tahoma" panose="020B0604030504040204" pitchFamily="34" charset="0"/>
              <a:ea typeface="Times New Roman" panose="02020603050405020304" pitchFamily="18" charset="0"/>
            </a:endParaRPr>
          </a:p>
          <a:p>
            <a:pPr marL="457200"/>
            <a:endParaRPr lang="fr-FR" sz="1800" dirty="0">
              <a:effectLst/>
              <a:latin typeface="Tahoma" panose="020B0604030504040204" pitchFamily="34" charset="0"/>
              <a:ea typeface="Times New Roman" panose="02020603050405020304" pitchFamily="18" charset="0"/>
            </a:endParaRPr>
          </a:p>
          <a:p>
            <a:pPr marL="457200"/>
            <a:endParaRPr lang="fr-FR" dirty="0">
              <a:latin typeface="Tahoma" panose="020B0604030504040204" pitchFamily="34" charset="0"/>
              <a:ea typeface="Times New Roman" panose="02020603050405020304" pitchFamily="18" charset="0"/>
            </a:endParaRPr>
          </a:p>
          <a:p>
            <a:pPr marL="457200"/>
            <a:endParaRPr lang="fr-FR" sz="1800" dirty="0">
              <a:effectLst/>
              <a:latin typeface="Tahoma" panose="020B0604030504040204" pitchFamily="34" charset="0"/>
              <a:ea typeface="Times New Roman" panose="02020603050405020304" pitchFamily="18" charset="0"/>
            </a:endParaRPr>
          </a:p>
          <a:p>
            <a:pPr marL="457200"/>
            <a:endParaRPr lang="fr-FR" dirty="0">
              <a:latin typeface="Tahoma" panose="020B0604030504040204" pitchFamily="34" charset="0"/>
              <a:ea typeface="Times New Roman" panose="02020603050405020304" pitchFamily="18" charset="0"/>
            </a:endParaRPr>
          </a:p>
          <a:p>
            <a:pPr marL="342900" lvl="0" indent="-342900">
              <a:buFont typeface="+mj-lt"/>
              <a:buAutoNum type="arabicParenR"/>
            </a:pPr>
            <a:endParaRPr lang="fr-FR" b="1" dirty="0">
              <a:solidFill>
                <a:schemeClr val="tx2">
                  <a:lumMod val="75000"/>
                </a:schemeClr>
              </a:solidFill>
              <a:latin typeface="Calibri" panose="020F0502020204030204" pitchFamily="34" charset="0"/>
            </a:endParaRPr>
          </a:p>
        </p:txBody>
      </p:sp>
      <p:sp>
        <p:nvSpPr>
          <p:cNvPr id="8" name="ZoneTexte 7"/>
          <p:cNvSpPr txBox="1"/>
          <p:nvPr/>
        </p:nvSpPr>
        <p:spPr>
          <a:xfrm>
            <a:off x="0" y="116632"/>
            <a:ext cx="8343224" cy="400110"/>
          </a:xfrm>
          <a:prstGeom prst="rect">
            <a:avLst/>
          </a:prstGeom>
          <a:noFill/>
        </p:spPr>
        <p:txBody>
          <a:bodyPr wrap="square" rtlCol="0">
            <a:spAutoFit/>
          </a:bodyPr>
          <a:lstStyle/>
          <a:p>
            <a:r>
              <a:rPr lang="fr-FR" sz="2000" dirty="0">
                <a:solidFill>
                  <a:schemeClr val="bg1"/>
                </a:solidFill>
                <a:latin typeface="Arial" pitchFamily="34" charset="0"/>
                <a:cs typeface="Arial" pitchFamily="34" charset="0"/>
              </a:rPr>
              <a:t>Objet social de l’association /développement du réseau </a:t>
            </a:r>
          </a:p>
        </p:txBody>
      </p:sp>
      <p:pic>
        <p:nvPicPr>
          <p:cNvPr id="7" name="Image 6">
            <a:extLst>
              <a:ext uri="{FF2B5EF4-FFF2-40B4-BE49-F238E27FC236}">
                <a16:creationId xmlns:a16="http://schemas.microsoft.com/office/drawing/2014/main" id="{52EFF451-641B-C170-85B7-6B22CFD83712}"/>
              </a:ext>
            </a:extLst>
          </p:cNvPr>
          <p:cNvPicPr>
            <a:picLocks noChangeAspect="1"/>
          </p:cNvPicPr>
          <p:nvPr/>
        </p:nvPicPr>
        <p:blipFill>
          <a:blip r:embed="rId3"/>
          <a:stretch>
            <a:fillRect/>
          </a:stretch>
        </p:blipFill>
        <p:spPr>
          <a:xfrm>
            <a:off x="2425179" y="3594130"/>
            <a:ext cx="3309033" cy="2020680"/>
          </a:xfrm>
          <a:prstGeom prst="rect">
            <a:avLst/>
          </a:prstGeom>
        </p:spPr>
      </p:pic>
    </p:spTree>
    <p:extLst>
      <p:ext uri="{BB962C8B-B14F-4D97-AF65-F5344CB8AC3E}">
        <p14:creationId xmlns:p14="http://schemas.microsoft.com/office/powerpoint/2010/main" val="5813136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116632"/>
            <a:ext cx="7812360" cy="461665"/>
          </a:xfrm>
          <a:prstGeom prst="rect">
            <a:avLst/>
          </a:prstGeom>
          <a:noFill/>
        </p:spPr>
        <p:txBody>
          <a:bodyPr wrap="square" rtlCol="0">
            <a:spAutoFit/>
          </a:bodyPr>
          <a:lstStyle/>
          <a:p>
            <a:r>
              <a:rPr lang="fr-FR" sz="2000" dirty="0">
                <a:solidFill>
                  <a:schemeClr val="bg1"/>
                </a:solidFill>
                <a:latin typeface="Arial" pitchFamily="34" charset="0"/>
                <a:cs typeface="Arial" pitchFamily="34" charset="0"/>
              </a:rPr>
              <a:t>Liaison</a:t>
            </a:r>
            <a:r>
              <a:rPr lang="fr-FR" sz="2400" dirty="0">
                <a:solidFill>
                  <a:schemeClr val="bg1"/>
                </a:solidFill>
                <a:latin typeface="Arial" pitchFamily="34" charset="0"/>
                <a:cs typeface="Arial" pitchFamily="34" charset="0"/>
              </a:rPr>
              <a:t> navigable Saône-Moselle, Saône-Rhin</a:t>
            </a:r>
            <a:endParaRPr lang="fr-FR" sz="2200" dirty="0">
              <a:solidFill>
                <a:schemeClr val="bg1"/>
              </a:solidFill>
              <a:latin typeface="Arial" pitchFamily="34" charset="0"/>
              <a:cs typeface="Arial"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748085"/>
            <a:ext cx="3888432" cy="560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3406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8159" y="1117999"/>
            <a:ext cx="8712968" cy="4524444"/>
          </a:xfrm>
          <a:prstGeom prst="rect">
            <a:avLst/>
          </a:prstGeom>
          <a:noFill/>
        </p:spPr>
        <p:txBody>
          <a:bodyPr wrap="square" rtlCol="0">
            <a:spAutoFit/>
          </a:bodyPr>
          <a:lstStyle/>
          <a:p>
            <a:pPr algn="just"/>
            <a:r>
              <a:rPr lang="fr-FR" sz="1800" dirty="0">
                <a:effectLst/>
                <a:latin typeface="Arial" panose="020B0604020202020204" pitchFamily="34" charset="0"/>
                <a:ea typeface="Times New Roman" panose="02020603050405020304" pitchFamily="18" charset="0"/>
                <a:cs typeface="Times New Roman" panose="02020603050405020304" pitchFamily="18" charset="0"/>
              </a:rPr>
              <a:t>Valoriser l’atout que représente pour le transport fluvial l’intermodalité, dans la perspective d’une intégration optimisée des voies navigables au sein des réseaux européens plurimodaux de transport et des plates-formes logistiques </a:t>
            </a:r>
          </a:p>
          <a:p>
            <a:pPr algn="just"/>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Wingdings" panose="05000000000000000000" pitchFamily="2" charset="2"/>
              <a:buChar char="q"/>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Tout en confirmant la priorité fluviale de l’association, affirmer plus explicitement </a:t>
            </a:r>
            <a:r>
              <a:rPr lang="fr-FR" sz="1600" b="1" dirty="0">
                <a:solidFill>
                  <a:srgbClr val="007EE6"/>
                </a:solidFill>
                <a:effectLst/>
                <a:latin typeface="Arial" panose="020B0604020202020204" pitchFamily="34" charset="0"/>
                <a:ea typeface="Times New Roman" panose="02020603050405020304" pitchFamily="18" charset="0"/>
                <a:cs typeface="Times New Roman" panose="02020603050405020304" pitchFamily="18" charset="0"/>
              </a:rPr>
              <a:t>sa vocation multimodale</a:t>
            </a:r>
            <a:r>
              <a:rPr lang="fr-FR" sz="1600" dirty="0">
                <a:effectLst/>
                <a:latin typeface="Arial" panose="020B0604020202020204" pitchFamily="34" charset="0"/>
                <a:ea typeface="Times New Roman" panose="02020603050405020304" pitchFamily="18" charset="0"/>
                <a:cs typeface="Times New Roman" panose="02020603050405020304" pitchFamily="18" charset="0"/>
              </a:rPr>
              <a:t>, visant notamment la consolidation, pour le fret massifié, du corridor d’échanges reliant le Rhin Supérieur à la Méditerranée. L’association a également décidé de contribuer à la recherche de toute solution de transport destinée à améliorer l’empreinte écologique </a:t>
            </a:r>
          </a:p>
          <a:p>
            <a:pPr marL="342900" lvl="0" indent="-342900" algn="just">
              <a:lnSpc>
                <a:spcPct val="106000"/>
              </a:lnSpc>
              <a:buFont typeface="Wingdings" panose="05000000000000000000" pitchFamily="2" charset="2"/>
              <a:buChar char="q"/>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800"/>
              </a:spcAft>
              <a:buFont typeface="Wingdings" panose="05000000000000000000" pitchFamily="2" charset="2"/>
              <a:buChar char="q"/>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Agir dans cette perspective en faveur de l’aménagement également ferroviaire à vocation fret du corridor transeuropéen reliant le Rhin Supérieur au Rhône, maillon commun à l’interconnexion Mer du Nord-Méditerranée et Océan Atlantique- Bassin Rhénan</a:t>
            </a:r>
          </a:p>
          <a:p>
            <a:pPr marL="342900" lvl="0" indent="-342900" algn="just">
              <a:lnSpc>
                <a:spcPct val="106000"/>
              </a:lnSpc>
              <a:spcAft>
                <a:spcPts val="800"/>
              </a:spcAft>
              <a:buFont typeface="Wingdings" panose="05000000000000000000" pitchFamily="2" charset="2"/>
              <a:buChar char="q"/>
            </a:pP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800"/>
              </a:spcAft>
              <a:buFont typeface="Wingdings" panose="05000000000000000000" pitchFamily="2" charset="2"/>
              <a:buChar char="q"/>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Contribuer à l’amélioration et à la création de liaisons entre les ports intérieurs, les ports maritimes et les plates-formes logistiques</a:t>
            </a:r>
            <a:endParaRPr lang="fr-FR" b="1" dirty="0">
              <a:solidFill>
                <a:schemeClr val="tx2">
                  <a:lumMod val="75000"/>
                </a:schemeClr>
              </a:solidFill>
              <a:latin typeface="Calibri" panose="020F0502020204030204" pitchFamily="34" charset="0"/>
            </a:endParaRPr>
          </a:p>
        </p:txBody>
      </p:sp>
      <p:sp>
        <p:nvSpPr>
          <p:cNvPr id="8" name="ZoneTexte 7"/>
          <p:cNvSpPr txBox="1"/>
          <p:nvPr/>
        </p:nvSpPr>
        <p:spPr>
          <a:xfrm>
            <a:off x="0" y="116632"/>
            <a:ext cx="6510992" cy="400110"/>
          </a:xfrm>
          <a:prstGeom prst="rect">
            <a:avLst/>
          </a:prstGeom>
          <a:noFill/>
        </p:spPr>
        <p:txBody>
          <a:bodyPr wrap="square" rtlCol="0">
            <a:spAutoFit/>
          </a:bodyPr>
          <a:lstStyle/>
          <a:p>
            <a:r>
              <a:rPr lang="fr-FR" sz="2000" dirty="0">
                <a:solidFill>
                  <a:schemeClr val="bg1"/>
                </a:solidFill>
                <a:latin typeface="Arial" pitchFamily="34" charset="0"/>
                <a:cs typeface="Arial" pitchFamily="34" charset="0"/>
              </a:rPr>
              <a:t>Objet social de l’association /multimodalité</a:t>
            </a:r>
          </a:p>
        </p:txBody>
      </p:sp>
    </p:spTree>
    <p:extLst>
      <p:ext uri="{BB962C8B-B14F-4D97-AF65-F5344CB8AC3E}">
        <p14:creationId xmlns:p14="http://schemas.microsoft.com/office/powerpoint/2010/main" val="39166217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22128"/>
            <a:ext cx="7286625" cy="634761"/>
          </a:xfrm>
        </p:spPr>
        <p:txBody>
          <a:bodyPr>
            <a:noAutofit/>
          </a:bodyPr>
          <a:lstStyle/>
          <a:p>
            <a:pPr algn="l"/>
            <a:r>
              <a:rPr lang="fr-FR" sz="2000" dirty="0">
                <a:solidFill>
                  <a:schemeClr val="bg1"/>
                </a:solidFill>
                <a:latin typeface="Arial" pitchFamily="34" charset="0"/>
                <a:ea typeface="+mn-ea"/>
                <a:cs typeface="Arial" pitchFamily="34" charset="0"/>
              </a:rPr>
              <a:t>L’enjeu</a:t>
            </a:r>
            <a:r>
              <a:rPr lang="fr-FR" sz="2000" dirty="0">
                <a:solidFill>
                  <a:schemeClr val="bg1"/>
                </a:solidFill>
                <a:latin typeface="Arial" panose="020B0604020202020204" pitchFamily="34" charset="0"/>
                <a:cs typeface="Arial" panose="020B0604020202020204" pitchFamily="34" charset="0"/>
              </a:rPr>
              <a:t> du Rhin-Rhône Ferroviaire Fret</a:t>
            </a:r>
          </a:p>
        </p:txBody>
      </p:sp>
      <p:pic>
        <p:nvPicPr>
          <p:cNvPr id="6" name="Espace réservé du contenu 5"/>
          <p:cNvPicPr>
            <a:picLocks noGrp="1" noChangeAspect="1"/>
          </p:cNvPicPr>
          <p:nvPr>
            <p:ph idx="1"/>
          </p:nvPr>
        </p:nvPicPr>
        <p:blipFill>
          <a:blip r:embed="rId2"/>
          <a:stretch>
            <a:fillRect/>
          </a:stretch>
        </p:blipFill>
        <p:spPr>
          <a:xfrm>
            <a:off x="179512" y="656889"/>
            <a:ext cx="8076669" cy="6064586"/>
          </a:xfrm>
          <a:prstGeom prst="rect">
            <a:avLst/>
          </a:prstGeom>
        </p:spPr>
      </p:pic>
      <p:sp>
        <p:nvSpPr>
          <p:cNvPr id="4" name="Espace réservé du pied de page 3"/>
          <p:cNvSpPr>
            <a:spLocks noGrp="1"/>
          </p:cNvSpPr>
          <p:nvPr>
            <p:ph type="ftr" sz="quarter" idx="11"/>
          </p:nvPr>
        </p:nvSpPr>
        <p:spPr/>
        <p:txBody>
          <a:bodyPr/>
          <a:lstStyle/>
          <a:p>
            <a:endParaRPr lang="fr-FR" b="1"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96B40B0-D740-463B-B791-A7B6B99D168D}" type="slidenum">
              <a:rPr lang="fr-FR" smtClean="0">
                <a:solidFill>
                  <a:prstClr val="black">
                    <a:tint val="75000"/>
                  </a:prstClr>
                </a:solidFill>
              </a:rPr>
              <a:pPr/>
              <a:t>9</a:t>
            </a:fld>
            <a:endParaRPr lang="fr-FR">
              <a:solidFill>
                <a:prstClr val="black">
                  <a:tint val="75000"/>
                </a:prstClr>
              </a:solidFill>
            </a:endParaRPr>
          </a:p>
        </p:txBody>
      </p:sp>
      <p:pic>
        <p:nvPicPr>
          <p:cNvPr id="7" name="Image 1">
            <a:extLst>
              <a:ext uri="{FF2B5EF4-FFF2-40B4-BE49-F238E27FC236}">
                <a16:creationId xmlns:a16="http://schemas.microsoft.com/office/drawing/2014/main" id="{6A3CF93B-B23E-4BDE-A057-6D076A5B4E07}"/>
              </a:ext>
            </a:extLst>
          </p:cNvPr>
          <p:cNvPicPr>
            <a:picLocks noChangeAspect="1"/>
          </p:cNvPicPr>
          <p:nvPr/>
        </p:nvPicPr>
        <p:blipFill>
          <a:blip r:embed="rId3"/>
          <a:stretch>
            <a:fillRect/>
          </a:stretch>
        </p:blipFill>
        <p:spPr>
          <a:xfrm>
            <a:off x="0" y="5416453"/>
            <a:ext cx="1702823" cy="1419419"/>
          </a:xfrm>
          <a:prstGeom prst="rect">
            <a:avLst/>
          </a:prstGeom>
        </p:spPr>
      </p:pic>
    </p:spTree>
    <p:extLst>
      <p:ext uri="{BB962C8B-B14F-4D97-AF65-F5344CB8AC3E}">
        <p14:creationId xmlns:p14="http://schemas.microsoft.com/office/powerpoint/2010/main" val="42542476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597</Words>
  <Application>Microsoft Office PowerPoint</Application>
  <PresentationFormat>Affichage à l'écran (4:3)</PresentationFormat>
  <Paragraphs>94</Paragraphs>
  <Slides>11</Slides>
  <Notes>9</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11</vt:i4>
      </vt:variant>
    </vt:vector>
  </HeadingPairs>
  <TitlesOfParts>
    <vt:vector size="19" baseType="lpstr">
      <vt:lpstr>Arial</vt:lpstr>
      <vt:lpstr>Calibri</vt:lpstr>
      <vt:lpstr>Symbol</vt:lpstr>
      <vt:lpstr>Tahoma</vt:lpstr>
      <vt:lpstr>Times New Roman</vt:lpstr>
      <vt:lpstr>Wingdings</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L’enjeu du Rhin-Rhône Ferroviaire Fret</vt:lpstr>
      <vt:lpstr>Colloque du 23 novembre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WEBER Christophe</dc:creator>
  <cp:lastModifiedBy>Jean-Michel ZORN</cp:lastModifiedBy>
  <cp:revision>191</cp:revision>
  <cp:lastPrinted>2021-10-04T15:09:23Z</cp:lastPrinted>
  <dcterms:created xsi:type="dcterms:W3CDTF">2012-08-29T15:49:53Z</dcterms:created>
  <dcterms:modified xsi:type="dcterms:W3CDTF">2023-06-07T13:42:54Z</dcterms:modified>
</cp:coreProperties>
</file>