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7" r:id="rId1"/>
  </p:sldMasterIdLst>
  <p:notesMasterIdLst>
    <p:notesMasterId r:id="rId29"/>
  </p:notesMasterIdLst>
  <p:sldIdLst>
    <p:sldId id="277"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8" r:id="rId21"/>
    <p:sldId id="296" r:id="rId22"/>
    <p:sldId id="300" r:id="rId23"/>
    <p:sldId id="301" r:id="rId24"/>
    <p:sldId id="302" r:id="rId25"/>
    <p:sldId id="303" r:id="rId26"/>
    <p:sldId id="304" r:id="rId27"/>
    <p:sldId id="297" r:id="rId28"/>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59"/>
  </p:normalViewPr>
  <p:slideViewPr>
    <p:cSldViewPr snapToGrid="0" snapToObjects="1">
      <p:cViewPr varScale="1">
        <p:scale>
          <a:sx n="77" d="100"/>
          <a:sy n="77" d="100"/>
        </p:scale>
        <p:origin x="1712" y="208"/>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Shape 2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30" name="Shape 3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433453263"/>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C14CEC-1B6F-B04A-9250-78A8D7A96578}"/>
              </a:ext>
            </a:extLst>
          </p:cNvPr>
          <p:cNvSpPr>
            <a:spLocks noGrp="1"/>
          </p:cNvSpPr>
          <p:nvPr>
            <p:ph type="ctrTitle"/>
          </p:nvPr>
        </p:nvSpPr>
        <p:spPr>
          <a:xfrm>
            <a:off x="1625600" y="1596249"/>
            <a:ext cx="9753600" cy="3395698"/>
          </a:xfrm>
        </p:spPr>
        <p:txBody>
          <a:bodyPr anchor="b"/>
          <a:lstStyle>
            <a:lvl1pPr algn="ctr">
              <a:defRPr sz="6400"/>
            </a:lvl1pPr>
          </a:lstStyle>
          <a:p>
            <a:r>
              <a:rPr lang="fr-FR"/>
              <a:t>Modifiez le style du titre</a:t>
            </a:r>
          </a:p>
        </p:txBody>
      </p:sp>
      <p:sp>
        <p:nvSpPr>
          <p:cNvPr id="3" name="Sous-titre 2">
            <a:extLst>
              <a:ext uri="{FF2B5EF4-FFF2-40B4-BE49-F238E27FC236}">
                <a16:creationId xmlns:a16="http://schemas.microsoft.com/office/drawing/2014/main" id="{00E6CDE5-4143-9942-B450-28E5689AD890}"/>
              </a:ext>
            </a:extLst>
          </p:cNvPr>
          <p:cNvSpPr>
            <a:spLocks noGrp="1"/>
          </p:cNvSpPr>
          <p:nvPr>
            <p:ph type="subTitle" idx="1"/>
          </p:nvPr>
        </p:nvSpPr>
        <p:spPr>
          <a:xfrm>
            <a:off x="1625600" y="5122898"/>
            <a:ext cx="9753600" cy="2354862"/>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BF9F9D6-915A-8043-9922-2EFCE6F491FA}"/>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8EEC67DD-3B27-7A4A-A19C-810B12F8B9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0833275-DAE2-8D43-8581-EF1C6F4B0354}"/>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338312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4A4BEA-F672-B24D-949E-2BA14085AF1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3BD577E-628F-054B-967A-A3F4A6280BDF}"/>
              </a:ext>
            </a:extLst>
          </p:cNvPr>
          <p:cNvSpPr>
            <a:spLocks noGrp="1"/>
          </p:cNvSpPr>
          <p:nvPr>
            <p:ph type="body" orient="vert" idx="1"/>
          </p:nvPr>
        </p:nvSpPr>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715A6501-3509-A14B-86AC-81F28B50EEF9}"/>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E429C818-8FB2-DA45-BEB4-67CF449B959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73AF12-E4A1-8743-9B32-8B32330B5104}"/>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240214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E55758-8EDD-A644-850E-D3C5EF6E6CEA}"/>
              </a:ext>
            </a:extLst>
          </p:cNvPr>
          <p:cNvSpPr>
            <a:spLocks noGrp="1"/>
          </p:cNvSpPr>
          <p:nvPr>
            <p:ph type="title" orient="vert"/>
          </p:nvPr>
        </p:nvSpPr>
        <p:spPr>
          <a:xfrm>
            <a:off x="9306560" y="519289"/>
            <a:ext cx="2804160" cy="82657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116234EF-A9DC-5149-862F-142011119544}"/>
              </a:ext>
            </a:extLst>
          </p:cNvPr>
          <p:cNvSpPr>
            <a:spLocks noGrp="1"/>
          </p:cNvSpPr>
          <p:nvPr>
            <p:ph type="body" orient="vert" idx="1"/>
          </p:nvPr>
        </p:nvSpPr>
        <p:spPr>
          <a:xfrm>
            <a:off x="894080" y="519289"/>
            <a:ext cx="8249920" cy="8265725"/>
          </a:xfrm>
        </p:spPr>
        <p:txBody>
          <a:bodyPr vert="eaVert"/>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133C2BFB-E040-174A-A067-7E9EA9D0DD6F}"/>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D6D12963-2A4D-2149-95B3-5D9FD4DEC4F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396C44F-9176-B84F-A2AC-32775D15728C}"/>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2236745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11" name="Shape 11"/>
          <p:cNvSpPr>
            <a:spLocks noGrp="1"/>
          </p:cNvSpPr>
          <p:nvPr>
            <p:ph type="title"/>
          </p:nvPr>
        </p:nvSpPr>
        <p:spPr>
          <a:xfrm>
            <a:off x="1270000" y="3225800"/>
            <a:ext cx="10464800" cy="3302000"/>
          </a:xfrm>
          <a:prstGeom prst="rect">
            <a:avLst/>
          </a:prstGeom>
        </p:spPr>
        <p:txBody>
          <a:bodyPr/>
          <a:lstStyle/>
          <a:p>
            <a:pPr lvl="0">
              <a:defRPr sz="1800"/>
            </a:pPr>
            <a:r>
              <a:rPr sz="8000"/>
              <a:t>Texte du titre</a:t>
            </a:r>
          </a:p>
        </p:txBody>
      </p:sp>
    </p:spTree>
    <p:extLst>
      <p:ext uri="{BB962C8B-B14F-4D97-AF65-F5344CB8AC3E}">
        <p14:creationId xmlns:p14="http://schemas.microsoft.com/office/powerpoint/2010/main" val="40231466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8000"/>
              <a:t>Texte du titre</a:t>
            </a:r>
          </a:p>
        </p:txBody>
      </p:sp>
      <p:sp>
        <p:nvSpPr>
          <p:cNvPr id="19" name="Shape 19"/>
          <p:cNvSpPr>
            <a:spLocks noGrp="1"/>
          </p:cNvSpPr>
          <p:nvPr>
            <p:ph type="body" idx="1"/>
          </p:nvPr>
        </p:nvSpPr>
        <p:spPr>
          <a:prstGeom prst="rect">
            <a:avLst/>
          </a:prstGeom>
        </p:spPr>
        <p:txBody>
          <a:bodyPr/>
          <a:lstStyle/>
          <a:p>
            <a:pPr lvl="0">
              <a:defRPr sz="1800"/>
            </a:pPr>
            <a:r>
              <a:rPr sz="3600"/>
              <a:t>Texte niveau 1</a:t>
            </a:r>
          </a:p>
          <a:p>
            <a:pPr lvl="1">
              <a:defRPr sz="1800"/>
            </a:pPr>
            <a:r>
              <a:rPr sz="3600"/>
              <a:t>Texte niveau 2</a:t>
            </a:r>
          </a:p>
          <a:p>
            <a:pPr lvl="2">
              <a:defRPr sz="1800"/>
            </a:pPr>
            <a:r>
              <a:rPr sz="3600"/>
              <a:t>Texte niveau 3</a:t>
            </a:r>
          </a:p>
          <a:p>
            <a:pPr lvl="3">
              <a:defRPr sz="1800"/>
            </a:pPr>
            <a:r>
              <a:rPr sz="3600"/>
              <a:t>Texte niveau 4</a:t>
            </a:r>
          </a:p>
          <a:p>
            <a:pPr lvl="4">
              <a:defRPr sz="1800"/>
            </a:pPr>
            <a:r>
              <a:rPr sz="3600"/>
              <a:t>Texte niveau 5</a:t>
            </a:r>
          </a:p>
        </p:txBody>
      </p:sp>
    </p:spTree>
    <p:extLst>
      <p:ext uri="{BB962C8B-B14F-4D97-AF65-F5344CB8AC3E}">
        <p14:creationId xmlns:p14="http://schemas.microsoft.com/office/powerpoint/2010/main" val="37313557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37717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4D73A-2EEC-794A-8E8C-1283AB827DC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EC8CE1-702D-2643-8431-D07DBAD18037}"/>
              </a:ext>
            </a:extLst>
          </p:cNvPr>
          <p:cNvSpPr>
            <a:spLocks noGrp="1"/>
          </p:cNvSpPr>
          <p:nvPr>
            <p:ph idx="1"/>
          </p:nvPr>
        </p:nvSpPr>
        <p:spPr/>
        <p:txBody>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AB6806A-7199-304C-8708-D53B544D9ADE}"/>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E4B5098F-5198-1642-A201-0CD1DA33E0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9852A35-1EF2-6747-8DAA-D9CC858B8D12}"/>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99814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F19C09-C41F-8E43-8645-282D47EC058D}"/>
              </a:ext>
            </a:extLst>
          </p:cNvPr>
          <p:cNvSpPr>
            <a:spLocks noGrp="1"/>
          </p:cNvSpPr>
          <p:nvPr>
            <p:ph type="title"/>
          </p:nvPr>
        </p:nvSpPr>
        <p:spPr>
          <a:xfrm>
            <a:off x="887307" y="2431628"/>
            <a:ext cx="11216640" cy="4057226"/>
          </a:xfrm>
        </p:spPr>
        <p:txBody>
          <a:bodyPr anchor="b"/>
          <a:lstStyle>
            <a:lvl1pPr>
              <a:defRPr sz="6400"/>
            </a:lvl1pPr>
          </a:lstStyle>
          <a:p>
            <a:r>
              <a:rPr lang="fr-FR"/>
              <a:t>Modifiez le style du titre</a:t>
            </a:r>
          </a:p>
        </p:txBody>
      </p:sp>
      <p:sp>
        <p:nvSpPr>
          <p:cNvPr id="3" name="Espace réservé du texte 2">
            <a:extLst>
              <a:ext uri="{FF2B5EF4-FFF2-40B4-BE49-F238E27FC236}">
                <a16:creationId xmlns:a16="http://schemas.microsoft.com/office/drawing/2014/main" id="{2F29BC13-BC73-004F-A885-2DF1DA20E7E7}"/>
              </a:ext>
            </a:extLst>
          </p:cNvPr>
          <p:cNvSpPr>
            <a:spLocks noGrp="1"/>
          </p:cNvSpPr>
          <p:nvPr>
            <p:ph type="body" idx="1"/>
          </p:nvPr>
        </p:nvSpPr>
        <p:spPr>
          <a:xfrm>
            <a:off x="887307" y="6527237"/>
            <a:ext cx="11216640" cy="21335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C87901A6-274B-D64C-ADBD-1B60BD875282}"/>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4CCD076D-5460-AF44-90E7-C7D6257521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F55C662-6872-9E47-924D-366F37789015}"/>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316562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2501CC-B3D3-DE4F-AC92-BDCE712C8433}"/>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A28F3DA-E472-1647-9CB5-CFD6F5B16845}"/>
              </a:ext>
            </a:extLst>
          </p:cNvPr>
          <p:cNvSpPr>
            <a:spLocks noGrp="1"/>
          </p:cNvSpPr>
          <p:nvPr>
            <p:ph sz="half" idx="1"/>
          </p:nvPr>
        </p:nvSpPr>
        <p:spPr>
          <a:xfrm>
            <a:off x="894080" y="2596444"/>
            <a:ext cx="5527040" cy="6188570"/>
          </a:xfrm>
        </p:spPr>
        <p:txBody>
          <a:body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8102A1C8-C908-214D-9F00-247337564F91}"/>
              </a:ext>
            </a:extLst>
          </p:cNvPr>
          <p:cNvSpPr>
            <a:spLocks noGrp="1"/>
          </p:cNvSpPr>
          <p:nvPr>
            <p:ph sz="half" idx="2"/>
          </p:nvPr>
        </p:nvSpPr>
        <p:spPr>
          <a:xfrm>
            <a:off x="6583680" y="2596444"/>
            <a:ext cx="5527040" cy="6188570"/>
          </a:xfrm>
        </p:spPr>
        <p:txBody>
          <a:body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A0FFA009-03A3-9847-9F49-C493A3228945}"/>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6" name="Espace réservé du pied de page 5">
            <a:extLst>
              <a:ext uri="{FF2B5EF4-FFF2-40B4-BE49-F238E27FC236}">
                <a16:creationId xmlns:a16="http://schemas.microsoft.com/office/drawing/2014/main" id="{C7A2F903-282A-884B-B326-E1976A42B4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FF79042-2D2B-7A4B-997C-459DB57D7686}"/>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3016091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D2A9D6-25D6-6E47-A6F2-55ED5DDE8742}"/>
              </a:ext>
            </a:extLst>
          </p:cNvPr>
          <p:cNvSpPr>
            <a:spLocks noGrp="1"/>
          </p:cNvSpPr>
          <p:nvPr>
            <p:ph type="title"/>
          </p:nvPr>
        </p:nvSpPr>
        <p:spPr>
          <a:xfrm>
            <a:off x="895774" y="519290"/>
            <a:ext cx="11216640" cy="1885245"/>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37091F5-C2E0-F84C-BF8A-AAC6EACA8D26}"/>
              </a:ext>
            </a:extLst>
          </p:cNvPr>
          <p:cNvSpPr>
            <a:spLocks noGrp="1"/>
          </p:cNvSpPr>
          <p:nvPr>
            <p:ph type="body" idx="1"/>
          </p:nvPr>
        </p:nvSpPr>
        <p:spPr>
          <a:xfrm>
            <a:off x="895775" y="2390987"/>
            <a:ext cx="5501639"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r>
              <a:rPr lang="fr-FR"/>
              <a:t>Modifier les styles du texte du masque
Deuxième niveau
Troisième niveau
Quatrième niveau
Cinquième niveau</a:t>
            </a:r>
          </a:p>
        </p:txBody>
      </p:sp>
      <p:sp>
        <p:nvSpPr>
          <p:cNvPr id="4" name="Espace réservé du contenu 3">
            <a:extLst>
              <a:ext uri="{FF2B5EF4-FFF2-40B4-BE49-F238E27FC236}">
                <a16:creationId xmlns:a16="http://schemas.microsoft.com/office/drawing/2014/main" id="{E8F1B314-AFF0-CC4A-B57A-1BB460CADAC7}"/>
              </a:ext>
            </a:extLst>
          </p:cNvPr>
          <p:cNvSpPr>
            <a:spLocks noGrp="1"/>
          </p:cNvSpPr>
          <p:nvPr>
            <p:ph sz="half" idx="2"/>
          </p:nvPr>
        </p:nvSpPr>
        <p:spPr>
          <a:xfrm>
            <a:off x="895775" y="3562773"/>
            <a:ext cx="5501639" cy="5240303"/>
          </a:xfrm>
        </p:spPr>
        <p:txBody>
          <a:bodyPr/>
          <a:lstStyle/>
          <a:p>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325AED72-7995-5443-AAC7-CA54C5FFA0D4}"/>
              </a:ext>
            </a:extLst>
          </p:cNvPr>
          <p:cNvSpPr>
            <a:spLocks noGrp="1"/>
          </p:cNvSpPr>
          <p:nvPr>
            <p:ph type="body" sz="quarter" idx="3"/>
          </p:nvPr>
        </p:nvSpPr>
        <p:spPr>
          <a:xfrm>
            <a:off x="6583680" y="2390987"/>
            <a:ext cx="5528734" cy="1171786"/>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r>
              <a:rPr lang="fr-FR"/>
              <a:t>Modifier les styles du texte du masque
Deuxième niveau
Troisième niveau
Quatrième niveau
Cinquième niveau</a:t>
            </a:r>
          </a:p>
        </p:txBody>
      </p:sp>
      <p:sp>
        <p:nvSpPr>
          <p:cNvPr id="6" name="Espace réservé du contenu 5">
            <a:extLst>
              <a:ext uri="{FF2B5EF4-FFF2-40B4-BE49-F238E27FC236}">
                <a16:creationId xmlns:a16="http://schemas.microsoft.com/office/drawing/2014/main" id="{880B9BDA-F53F-1249-880C-D35005560C47}"/>
              </a:ext>
            </a:extLst>
          </p:cNvPr>
          <p:cNvSpPr>
            <a:spLocks noGrp="1"/>
          </p:cNvSpPr>
          <p:nvPr>
            <p:ph sz="quarter" idx="4"/>
          </p:nvPr>
        </p:nvSpPr>
        <p:spPr>
          <a:xfrm>
            <a:off x="6583680" y="3562773"/>
            <a:ext cx="5528734" cy="5240303"/>
          </a:xfrm>
        </p:spPr>
        <p:txBody>
          <a:bodyPr/>
          <a:lstStyle/>
          <a:p>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F3C5BC3-121E-1D4D-9436-A4B4333C69DC}"/>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8" name="Espace réservé du pied de page 7">
            <a:extLst>
              <a:ext uri="{FF2B5EF4-FFF2-40B4-BE49-F238E27FC236}">
                <a16:creationId xmlns:a16="http://schemas.microsoft.com/office/drawing/2014/main" id="{A6D2F277-8AA5-D046-822F-BF6BB4409CD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D37C1E3-B857-D649-9195-27FBEA47FCC7}"/>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817800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1AF68-A144-C242-8F4D-FE2C6D861938}"/>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9785870-4949-1E47-8D73-9663F73FD71E}"/>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4" name="Espace réservé du pied de page 3">
            <a:extLst>
              <a:ext uri="{FF2B5EF4-FFF2-40B4-BE49-F238E27FC236}">
                <a16:creationId xmlns:a16="http://schemas.microsoft.com/office/drawing/2014/main" id="{BF9F7A8D-92B1-464C-BBFD-CB369797B4D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E2ABC32-8B42-BD4E-8CEB-D06565E09C52}"/>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322575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BDF235B-A78C-AD45-8E72-7EAD74C44F0E}"/>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3" name="Espace réservé du pied de page 2">
            <a:extLst>
              <a:ext uri="{FF2B5EF4-FFF2-40B4-BE49-F238E27FC236}">
                <a16:creationId xmlns:a16="http://schemas.microsoft.com/office/drawing/2014/main" id="{F034793E-AAF5-FE45-8924-9D8211754C6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4260581-5CDD-884E-A769-CD49F729C799}"/>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267565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ACD311-FDB8-F145-8B1D-804F8EEB0847}"/>
              </a:ext>
            </a:extLst>
          </p:cNvPr>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du contenu 2">
            <a:extLst>
              <a:ext uri="{FF2B5EF4-FFF2-40B4-BE49-F238E27FC236}">
                <a16:creationId xmlns:a16="http://schemas.microsoft.com/office/drawing/2014/main" id="{4246729C-9128-DE45-8034-08B508EA01E7}"/>
              </a:ext>
            </a:extLst>
          </p:cNvPr>
          <p:cNvSpPr>
            <a:spLocks noGrp="1"/>
          </p:cNvSpPr>
          <p:nvPr>
            <p:ph idx="1"/>
          </p:nvPr>
        </p:nvSpPr>
        <p:spPr>
          <a:xfrm>
            <a:off x="5528734" y="1404338"/>
            <a:ext cx="6583680" cy="6931378"/>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r>
              <a:rPr lang="fr-FR"/>
              <a:t>Modifier les styles du texte du masque
Deuxième niveau
Troisième niveau
Quatrième niveau
Cinquième niveau</a:t>
            </a:r>
          </a:p>
        </p:txBody>
      </p:sp>
      <p:sp>
        <p:nvSpPr>
          <p:cNvPr id="4" name="Espace réservé du texte 3">
            <a:extLst>
              <a:ext uri="{FF2B5EF4-FFF2-40B4-BE49-F238E27FC236}">
                <a16:creationId xmlns:a16="http://schemas.microsoft.com/office/drawing/2014/main" id="{AAF65ACC-286E-094E-B66C-67925A28782A}"/>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71236CE3-F101-C44D-ACCE-CCB9AEE582CB}"/>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6" name="Espace réservé du pied de page 5">
            <a:extLst>
              <a:ext uri="{FF2B5EF4-FFF2-40B4-BE49-F238E27FC236}">
                <a16:creationId xmlns:a16="http://schemas.microsoft.com/office/drawing/2014/main" id="{B13074C4-198C-C34B-A822-AE7CE3495C4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6C55648-9AF2-1846-8F5D-E9E4414B29B5}"/>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288375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A1F1A3-F21B-DC4D-888D-E7C4689D6749}"/>
              </a:ext>
            </a:extLst>
          </p:cNvPr>
          <p:cNvSpPr>
            <a:spLocks noGrp="1"/>
          </p:cNvSpPr>
          <p:nvPr>
            <p:ph type="title"/>
          </p:nvPr>
        </p:nvSpPr>
        <p:spPr>
          <a:xfrm>
            <a:off x="895774" y="650240"/>
            <a:ext cx="4194386" cy="2275840"/>
          </a:xfrm>
        </p:spPr>
        <p:txBody>
          <a:bodyPr anchor="b"/>
          <a:lstStyle>
            <a:lvl1pPr>
              <a:defRPr sz="3413"/>
            </a:lvl1pPr>
          </a:lstStyle>
          <a:p>
            <a:r>
              <a:rPr lang="fr-FR"/>
              <a:t>Modifiez le style du titre</a:t>
            </a:r>
          </a:p>
        </p:txBody>
      </p:sp>
      <p:sp>
        <p:nvSpPr>
          <p:cNvPr id="3" name="Espace réservé pour une image  2">
            <a:extLst>
              <a:ext uri="{FF2B5EF4-FFF2-40B4-BE49-F238E27FC236}">
                <a16:creationId xmlns:a16="http://schemas.microsoft.com/office/drawing/2014/main" id="{7F1136FF-FB67-7A4E-A5D7-DBCBB05A683A}"/>
              </a:ext>
            </a:extLst>
          </p:cNvPr>
          <p:cNvSpPr>
            <a:spLocks noGrp="1"/>
          </p:cNvSpPr>
          <p:nvPr>
            <p:ph type="pic" idx="1"/>
          </p:nvPr>
        </p:nvSpPr>
        <p:spPr>
          <a:xfrm>
            <a:off x="5528734" y="1404338"/>
            <a:ext cx="6583680" cy="6931378"/>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fr-FR"/>
          </a:p>
        </p:txBody>
      </p:sp>
      <p:sp>
        <p:nvSpPr>
          <p:cNvPr id="4" name="Espace réservé du texte 3">
            <a:extLst>
              <a:ext uri="{FF2B5EF4-FFF2-40B4-BE49-F238E27FC236}">
                <a16:creationId xmlns:a16="http://schemas.microsoft.com/office/drawing/2014/main" id="{53D3D30A-BC55-DD40-9C14-BCF6358B756C}"/>
              </a:ext>
            </a:extLst>
          </p:cNvPr>
          <p:cNvSpPr>
            <a:spLocks noGrp="1"/>
          </p:cNvSpPr>
          <p:nvPr>
            <p:ph type="body" sz="half" idx="2"/>
          </p:nvPr>
        </p:nvSpPr>
        <p:spPr>
          <a:xfrm>
            <a:off x="895774" y="2926080"/>
            <a:ext cx="4194386" cy="5420925"/>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r>
              <a:rPr lang="fr-FR"/>
              <a:t>Modifier les styles du texte du masque
Deuxième niveau
Troisième niveau
Quatrième niveau
Cinquième niveau</a:t>
            </a:r>
          </a:p>
        </p:txBody>
      </p:sp>
      <p:sp>
        <p:nvSpPr>
          <p:cNvPr id="5" name="Espace réservé de la date 4">
            <a:extLst>
              <a:ext uri="{FF2B5EF4-FFF2-40B4-BE49-F238E27FC236}">
                <a16:creationId xmlns:a16="http://schemas.microsoft.com/office/drawing/2014/main" id="{9B3358D5-677C-BA4A-97B2-137CFBEDEEEA}"/>
              </a:ext>
            </a:extLst>
          </p:cNvPr>
          <p:cNvSpPr>
            <a:spLocks noGrp="1"/>
          </p:cNvSpPr>
          <p:nvPr>
            <p:ph type="dt" sz="half" idx="10"/>
          </p:nvPr>
        </p:nvSpPr>
        <p:spPr/>
        <p:txBody>
          <a:bodyPr/>
          <a:lstStyle/>
          <a:p>
            <a:fld id="{B90AD6CF-1518-CE4B-85D2-D2026ACF572C}" type="datetimeFigureOut">
              <a:rPr lang="fr-FR" smtClean="0"/>
              <a:t>29/05/2020</a:t>
            </a:fld>
            <a:endParaRPr lang="fr-FR"/>
          </a:p>
        </p:txBody>
      </p:sp>
      <p:sp>
        <p:nvSpPr>
          <p:cNvPr id="6" name="Espace réservé du pied de page 5">
            <a:extLst>
              <a:ext uri="{FF2B5EF4-FFF2-40B4-BE49-F238E27FC236}">
                <a16:creationId xmlns:a16="http://schemas.microsoft.com/office/drawing/2014/main" id="{2F5DD009-0686-8147-9253-64B914C78AD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368FBA-45F2-8044-B285-3BB47CA506B6}"/>
              </a:ext>
            </a:extLst>
          </p:cNvPr>
          <p:cNvSpPr>
            <a:spLocks noGrp="1"/>
          </p:cNvSpPr>
          <p:nvPr>
            <p:ph type="sldNum" sz="quarter" idx="12"/>
          </p:nvPr>
        </p:nvSpPr>
        <p:spPr/>
        <p:txBody>
          <a:bodyPr/>
          <a:lstStyle/>
          <a:p>
            <a:fld id="{C805C081-DF3E-5B4C-A17A-B7E2F219918B}" type="slidenum">
              <a:rPr lang="fr-FR" smtClean="0"/>
              <a:t>‹N°›</a:t>
            </a:fld>
            <a:endParaRPr lang="fr-FR"/>
          </a:p>
        </p:txBody>
      </p:sp>
    </p:spTree>
    <p:extLst>
      <p:ext uri="{BB962C8B-B14F-4D97-AF65-F5344CB8AC3E}">
        <p14:creationId xmlns:p14="http://schemas.microsoft.com/office/powerpoint/2010/main" val="311767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19DAE7D-705B-494D-A272-3E9598006C73}"/>
              </a:ext>
            </a:extLst>
          </p:cNvPr>
          <p:cNvSpPr>
            <a:spLocks noGrp="1"/>
          </p:cNvSpPr>
          <p:nvPr>
            <p:ph type="title"/>
          </p:nvPr>
        </p:nvSpPr>
        <p:spPr>
          <a:xfrm>
            <a:off x="894080" y="519290"/>
            <a:ext cx="11216640" cy="1885245"/>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3C3D41A-B942-334F-98CF-E86A03B11C0E}"/>
              </a:ext>
            </a:extLst>
          </p:cNvPr>
          <p:cNvSpPr>
            <a:spLocks noGrp="1"/>
          </p:cNvSpPr>
          <p:nvPr>
            <p:ph type="body" idx="1"/>
          </p:nvPr>
        </p:nvSpPr>
        <p:spPr>
          <a:xfrm>
            <a:off x="894080" y="2596444"/>
            <a:ext cx="11216640" cy="6188570"/>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A8BAA617-E2E9-D644-858C-60E8E91762E6}"/>
              </a:ext>
            </a:extLst>
          </p:cNvPr>
          <p:cNvSpPr>
            <a:spLocks noGrp="1"/>
          </p:cNvSpPr>
          <p:nvPr>
            <p:ph type="dt" sz="half" idx="2"/>
          </p:nvPr>
        </p:nvSpPr>
        <p:spPr>
          <a:xfrm>
            <a:off x="894080" y="9040143"/>
            <a:ext cx="2926080" cy="519289"/>
          </a:xfrm>
          <a:prstGeom prst="rect">
            <a:avLst/>
          </a:prstGeom>
        </p:spPr>
        <p:txBody>
          <a:bodyPr vert="horz" lIns="91440" tIns="45720" rIns="91440" bIns="45720" rtlCol="0" anchor="ctr"/>
          <a:lstStyle>
            <a:lvl1pPr algn="l">
              <a:defRPr sz="1280">
                <a:solidFill>
                  <a:schemeClr val="tx1">
                    <a:tint val="75000"/>
                  </a:schemeClr>
                </a:solidFill>
              </a:defRPr>
            </a:lvl1pPr>
          </a:lstStyle>
          <a:p>
            <a:fld id="{B90AD6CF-1518-CE4B-85D2-D2026ACF572C}" type="datetimeFigureOut">
              <a:rPr lang="fr-FR" smtClean="0"/>
              <a:t>29/05/2020</a:t>
            </a:fld>
            <a:endParaRPr lang="fr-FR"/>
          </a:p>
        </p:txBody>
      </p:sp>
      <p:sp>
        <p:nvSpPr>
          <p:cNvPr id="5" name="Espace réservé du pied de page 4">
            <a:extLst>
              <a:ext uri="{FF2B5EF4-FFF2-40B4-BE49-F238E27FC236}">
                <a16:creationId xmlns:a16="http://schemas.microsoft.com/office/drawing/2014/main" id="{1FC699A4-0BB8-1541-AF9E-4CE3C18F90B7}"/>
              </a:ext>
            </a:extLst>
          </p:cNvPr>
          <p:cNvSpPr>
            <a:spLocks noGrp="1"/>
          </p:cNvSpPr>
          <p:nvPr>
            <p:ph type="ftr" sz="quarter" idx="3"/>
          </p:nvPr>
        </p:nvSpPr>
        <p:spPr>
          <a:xfrm>
            <a:off x="4307840" y="9040143"/>
            <a:ext cx="4389120" cy="519289"/>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CA22814-8C8E-4B43-90EE-3EA99F72C93D}"/>
              </a:ext>
            </a:extLst>
          </p:cNvPr>
          <p:cNvSpPr>
            <a:spLocks noGrp="1"/>
          </p:cNvSpPr>
          <p:nvPr>
            <p:ph type="sldNum" sz="quarter" idx="4"/>
          </p:nvPr>
        </p:nvSpPr>
        <p:spPr>
          <a:xfrm>
            <a:off x="9184640" y="9040143"/>
            <a:ext cx="2926080" cy="519289"/>
          </a:xfrm>
          <a:prstGeom prst="rect">
            <a:avLst/>
          </a:prstGeom>
        </p:spPr>
        <p:txBody>
          <a:bodyPr vert="horz" lIns="91440" tIns="45720" rIns="91440" bIns="45720" rtlCol="0" anchor="ctr"/>
          <a:lstStyle>
            <a:lvl1pPr algn="r">
              <a:defRPr sz="1280">
                <a:solidFill>
                  <a:schemeClr val="tx1">
                    <a:tint val="75000"/>
                  </a:schemeClr>
                </a:solidFill>
              </a:defRPr>
            </a:lvl1pPr>
          </a:lstStyle>
          <a:p>
            <a:fld id="{C805C081-DF3E-5B4C-A17A-B7E2F219918B}" type="slidenum">
              <a:rPr lang="fr-FR" smtClean="0"/>
              <a:t>‹N°›</a:t>
            </a:fld>
            <a:endParaRPr lang="fr-FR"/>
          </a:p>
        </p:txBody>
      </p:sp>
    </p:spTree>
    <p:extLst>
      <p:ext uri="{BB962C8B-B14F-4D97-AF65-F5344CB8AC3E}">
        <p14:creationId xmlns:p14="http://schemas.microsoft.com/office/powerpoint/2010/main" val="273570412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2" r:id="rId14"/>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fr-FR"/>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a:spLocks noGrp="1"/>
          </p:cNvSpPr>
          <p:nvPr>
            <p:ph type="title"/>
          </p:nvPr>
        </p:nvSpPr>
        <p:spPr>
          <a:xfrm>
            <a:off x="424839" y="3225800"/>
            <a:ext cx="12269332" cy="3302000"/>
          </a:xfrm>
          <a:prstGeom prst="rect">
            <a:avLst/>
          </a:prstGeom>
        </p:spPr>
        <p:txBody>
          <a:bodyPr/>
          <a:lstStyle>
            <a:lvl1pPr algn="just"/>
          </a:lstStyle>
          <a:p>
            <a:pPr lvl="0" algn="ctr">
              <a:defRPr sz="1800"/>
            </a:pPr>
            <a:r>
              <a:rPr lang="nl-BE" sz="8000" b="1" dirty="0"/>
              <a:t>3.</a:t>
            </a:r>
            <a:r>
              <a:rPr sz="8000" b="1" dirty="0"/>
              <a:t> Le harcèlement en chiffres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15636" y="3225800"/>
            <a:ext cx="11319164" cy="3302000"/>
          </a:xfrm>
          <a:prstGeom prst="rect">
            <a:avLst/>
          </a:prstGeom>
        </p:spPr>
        <p:txBody>
          <a:bodyPr/>
          <a:lstStyle>
            <a:lvl1pPr algn="just" defTabSz="514095">
              <a:defRPr sz="7040"/>
            </a:lvl1pPr>
          </a:lstStyle>
          <a:p>
            <a:pPr lvl="0">
              <a:defRPr sz="1800"/>
            </a:pPr>
            <a:r>
              <a:rPr lang="nl-BE" sz="7040" b="1" dirty="0"/>
              <a:t>4. </a:t>
            </a:r>
            <a:r>
              <a:rPr sz="7040" b="1" dirty="0" err="1"/>
              <a:t>Conséquence</a:t>
            </a:r>
            <a:r>
              <a:rPr lang="nl-BE" sz="7040" b="1" dirty="0"/>
              <a:t>s</a:t>
            </a:r>
            <a:r>
              <a:rPr sz="7040" b="1" dirty="0"/>
              <a:t> potentielles du harcèlemen</a:t>
            </a:r>
            <a:r>
              <a:rPr sz="7040" dirty="0"/>
              <a:t>t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a:spLocks noGrp="1"/>
          </p:cNvSpPr>
          <p:nvPr>
            <p:ph type="title"/>
          </p:nvPr>
        </p:nvSpPr>
        <p:spPr>
          <a:xfrm>
            <a:off x="541341" y="444500"/>
            <a:ext cx="11922118" cy="1062577"/>
          </a:xfrm>
          <a:prstGeom prst="rect">
            <a:avLst/>
          </a:prstGeom>
        </p:spPr>
        <p:txBody>
          <a:bodyPr/>
          <a:lstStyle>
            <a:lvl1pPr defTabSz="455675">
              <a:defRPr sz="6240"/>
            </a:lvl1pPr>
          </a:lstStyle>
          <a:p>
            <a:pPr lvl="0">
              <a:defRPr sz="1800"/>
            </a:pPr>
            <a:r>
              <a:rPr sz="6240"/>
              <a:t>Est-ce grave ?</a:t>
            </a:r>
          </a:p>
        </p:txBody>
      </p:sp>
      <p:sp>
        <p:nvSpPr>
          <p:cNvPr id="124" name="Shape 124"/>
          <p:cNvSpPr>
            <a:spLocks noGrp="1"/>
          </p:cNvSpPr>
          <p:nvPr>
            <p:ph type="body" idx="1"/>
          </p:nvPr>
        </p:nvSpPr>
        <p:spPr>
          <a:xfrm>
            <a:off x="449972" y="1764690"/>
            <a:ext cx="12104856" cy="7459065"/>
          </a:xfrm>
          <a:prstGeom prst="rect">
            <a:avLst/>
          </a:prstGeom>
        </p:spPr>
        <p:txBody>
          <a:bodyPr>
            <a:normAutofit/>
          </a:bodyPr>
          <a:lstStyle/>
          <a:p>
            <a:pPr lvl="0" algn="l">
              <a:defRPr sz="1800"/>
            </a:pPr>
            <a:r>
              <a:rPr sz="3600" b="1" dirty="0">
                <a:latin typeface="Helvetica"/>
                <a:ea typeface="Helvetica"/>
                <a:cs typeface="Helvetica"/>
                <a:sym typeface="Helvetica"/>
              </a:rPr>
              <a:t>Victimes</a:t>
            </a:r>
            <a:r>
              <a:rPr sz="3600" dirty="0"/>
              <a:t> détresse psychologique : dépression, anxiété, sentiment de solitude, voire tentative de suicide, absentéisme.</a:t>
            </a:r>
          </a:p>
          <a:p>
            <a:pPr lvl="0" algn="just">
              <a:lnSpc>
                <a:spcPct val="60000"/>
              </a:lnSpc>
              <a:defRPr sz="1800"/>
            </a:pPr>
            <a:r>
              <a:rPr sz="3600" b="1" dirty="0">
                <a:latin typeface="Helvetica"/>
                <a:ea typeface="Helvetica"/>
                <a:cs typeface="Helvetica"/>
                <a:sym typeface="Helvetica"/>
              </a:rPr>
              <a:t>Auteurs  </a:t>
            </a:r>
            <a:endParaRPr lang="nl-BE" b="1" dirty="0">
              <a:latin typeface="Helvetica"/>
              <a:ea typeface="Helvetica"/>
              <a:cs typeface="Helvetica"/>
              <a:sym typeface="Helvetica"/>
            </a:endParaRPr>
          </a:p>
          <a:p>
            <a:pPr marL="0" lvl="0" indent="0" algn="l">
              <a:lnSpc>
                <a:spcPct val="120000"/>
              </a:lnSpc>
              <a:buNone/>
              <a:defRPr sz="1800"/>
            </a:pPr>
            <a:r>
              <a:rPr sz="3600" dirty="0"/>
              <a:t>- </a:t>
            </a:r>
            <a:r>
              <a:rPr lang="nl-BE" sz="3600" dirty="0"/>
              <a:t>V</a:t>
            </a:r>
            <a:r>
              <a:rPr sz="3600" dirty="0"/>
              <a:t>écu scolaire négatif, risque </a:t>
            </a:r>
            <a:r>
              <a:rPr lang="nl-BE" sz="3600" dirty="0"/>
              <a:t>                                           </a:t>
            </a:r>
            <a:r>
              <a:rPr sz="3600" dirty="0"/>
              <a:t>d'évolution vers </a:t>
            </a:r>
            <a:r>
              <a:rPr lang="nl-BE" sz="3600" dirty="0"/>
              <a:t>                                                                 </a:t>
            </a:r>
            <a:r>
              <a:rPr sz="3600" dirty="0"/>
              <a:t>d'autres conduites à risque</a:t>
            </a:r>
            <a:r>
              <a:rPr lang="nl-BE" sz="3600" dirty="0"/>
              <a:t>.</a:t>
            </a:r>
            <a:r>
              <a:rPr sz="3600" dirty="0"/>
              <a:t>                                               </a:t>
            </a:r>
            <a:endParaRPr lang="nl-BE" sz="3600" dirty="0"/>
          </a:p>
          <a:p>
            <a:pPr marL="0" lvl="0" indent="0" algn="l">
              <a:buNone/>
              <a:defRPr sz="1800"/>
            </a:pPr>
            <a:r>
              <a:rPr sz="3600" dirty="0"/>
              <a:t>- Si agressions répétées dans la durée et dans plusieurs milieux de vie : échec scolaire et délinquance.</a:t>
            </a:r>
            <a:endParaRPr sz="3600" b="1" dirty="0">
              <a:latin typeface="Helvetica"/>
              <a:ea typeface="Helvetica"/>
              <a:cs typeface="Helvetica"/>
              <a:sym typeface="Helvetica"/>
            </a:endParaRPr>
          </a:p>
          <a:p>
            <a:pPr lvl="0" algn="l">
              <a:defRPr sz="1800"/>
            </a:pPr>
            <a:r>
              <a:rPr sz="3600" b="1" dirty="0">
                <a:latin typeface="Helvetica"/>
                <a:ea typeface="Helvetica"/>
                <a:cs typeface="Helvetica"/>
                <a:sym typeface="Helvetica"/>
              </a:rPr>
              <a:t>Témoins</a:t>
            </a:r>
            <a:r>
              <a:rPr lang="nl-BE" sz="3600" b="1" dirty="0">
                <a:latin typeface="Helvetica"/>
                <a:ea typeface="Helvetica"/>
                <a:cs typeface="Helvetica"/>
                <a:sym typeface="Helvetica"/>
              </a:rPr>
              <a:t> </a:t>
            </a:r>
            <a:r>
              <a:rPr sz="3600" dirty="0"/>
              <a:t>insécurité, stress, perception négative du climat de l'école</a:t>
            </a:r>
            <a:r>
              <a:rPr lang="nl-BE" sz="3600" dirty="0"/>
              <a:t>.</a:t>
            </a:r>
            <a:r>
              <a:rPr sz="3600" dirty="0"/>
              <a:t> </a:t>
            </a:r>
            <a:r>
              <a:rPr sz="3600" b="1" dirty="0">
                <a:latin typeface="Helvetica"/>
                <a:ea typeface="Helvetica"/>
                <a:cs typeface="Helvetica"/>
                <a:sym typeface="Helvetica"/>
              </a:rPr>
              <a:t> </a:t>
            </a:r>
          </a:p>
        </p:txBody>
      </p:sp>
      <p:pic>
        <p:nvPicPr>
          <p:cNvPr id="2" name="Picture 1" descr="Photo 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9689" y="3770546"/>
            <a:ext cx="5362362" cy="2559282"/>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prstGeom prst="rect">
            <a:avLst/>
          </a:prstGeom>
        </p:spPr>
        <p:txBody>
          <a:bodyPr/>
          <a:lstStyle>
            <a:lvl1pPr algn="just">
              <a:defRPr sz="6000"/>
            </a:lvl1pPr>
          </a:lstStyle>
          <a:p>
            <a:pPr lvl="0">
              <a:defRPr sz="1800"/>
            </a:pPr>
            <a:r>
              <a:rPr lang="nl-BE" sz="6000" b="1" dirty="0"/>
              <a:t>5. </a:t>
            </a:r>
            <a:r>
              <a:rPr sz="6000" b="1" dirty="0"/>
              <a:t>Que risque l'auteur du harcèlement à l'école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952500" y="444500"/>
            <a:ext cx="11099800" cy="1664087"/>
          </a:xfrm>
          <a:prstGeom prst="rect">
            <a:avLst/>
          </a:prstGeom>
        </p:spPr>
        <p:txBody>
          <a:bodyPr/>
          <a:lstStyle/>
          <a:p>
            <a:pPr lvl="0">
              <a:defRPr sz="1800"/>
            </a:pPr>
            <a:r>
              <a:rPr sz="8000"/>
              <a:t>Décret "Missions"</a:t>
            </a:r>
          </a:p>
        </p:txBody>
      </p:sp>
      <p:sp>
        <p:nvSpPr>
          <p:cNvPr id="129" name="Shape 129"/>
          <p:cNvSpPr>
            <a:spLocks noGrp="1"/>
          </p:cNvSpPr>
          <p:nvPr>
            <p:ph type="body" idx="1"/>
          </p:nvPr>
        </p:nvSpPr>
        <p:spPr>
          <a:prstGeom prst="rect">
            <a:avLst/>
          </a:prstGeom>
        </p:spPr>
        <p:txBody>
          <a:bodyPr/>
          <a:lstStyle/>
          <a:p>
            <a:pPr marL="0" lvl="0" indent="0" algn="just" defTabSz="549148">
              <a:spcBef>
                <a:spcPts val="3900"/>
              </a:spcBef>
              <a:buNone/>
              <a:defRPr sz="1800"/>
            </a:pPr>
            <a:r>
              <a:rPr sz="3384" b="1" dirty="0">
                <a:latin typeface="Helvetica"/>
                <a:ea typeface="Helvetica"/>
                <a:cs typeface="Helvetica"/>
                <a:sym typeface="Helvetica"/>
              </a:rPr>
              <a:t>Exclusion définitive possible de l'auteur du harcèlement si</a:t>
            </a:r>
            <a:r>
              <a:rPr lang="nl-BE" sz="3384" b="1" dirty="0">
                <a:latin typeface="Helvetica"/>
                <a:ea typeface="Helvetica"/>
                <a:cs typeface="Helvetica"/>
                <a:sym typeface="Helvetica"/>
              </a:rPr>
              <a:t> :</a:t>
            </a:r>
            <a:endParaRPr sz="3384" b="1" dirty="0">
              <a:latin typeface="Helvetica"/>
              <a:ea typeface="Helvetica"/>
              <a:cs typeface="Helvetica"/>
              <a:sym typeface="Helvetica"/>
            </a:endParaRPr>
          </a:p>
          <a:p>
            <a:pPr marL="417830" lvl="0" indent="-417830" defTabSz="549148">
              <a:spcBef>
                <a:spcPts val="3900"/>
              </a:spcBef>
              <a:defRPr sz="1800"/>
            </a:pPr>
            <a:r>
              <a:rPr sz="3384" dirty="0"/>
              <a:t>Atteinte à l'intégrité physique ou psychologique ou morale</a:t>
            </a:r>
            <a:r>
              <a:rPr lang="nl-BE" sz="3384" dirty="0"/>
              <a:t> d</a:t>
            </a:r>
            <a:r>
              <a:rPr sz="3384" dirty="0"/>
              <a:t>'un élève ou d'un membre du personnel</a:t>
            </a:r>
            <a:r>
              <a:rPr lang="nl-BE" sz="3384" dirty="0"/>
              <a:t>.</a:t>
            </a:r>
            <a:endParaRPr sz="3384" dirty="0"/>
          </a:p>
          <a:p>
            <a:pPr marL="417830" lvl="0" indent="-417830" defTabSz="549148">
              <a:spcBef>
                <a:spcPts val="3900"/>
              </a:spcBef>
              <a:defRPr sz="1800"/>
            </a:pPr>
            <a:r>
              <a:rPr sz="3384" dirty="0"/>
              <a:t>Faits compromettant la bonne marche de l'école </a:t>
            </a:r>
            <a:r>
              <a:rPr lang="nl-BE" sz="3384" dirty="0"/>
              <a:t>o</a:t>
            </a:r>
            <a:r>
              <a:rPr sz="3384" dirty="0"/>
              <a:t>u entraînant un préjudice matériel ou moral grave pour l'école</a:t>
            </a:r>
            <a:r>
              <a:rPr lang="nl-BE" sz="3384" dirty="0"/>
              <a:t>.</a:t>
            </a:r>
            <a:endParaRPr sz="3384"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a:spLocks noGrp="1"/>
          </p:cNvSpPr>
          <p:nvPr>
            <p:ph type="title"/>
          </p:nvPr>
        </p:nvSpPr>
        <p:spPr>
          <a:xfrm>
            <a:off x="952500" y="444500"/>
            <a:ext cx="11099800" cy="1816368"/>
          </a:xfrm>
          <a:prstGeom prst="rect">
            <a:avLst/>
          </a:prstGeom>
        </p:spPr>
        <p:txBody>
          <a:bodyPr/>
          <a:lstStyle>
            <a:lvl1pPr>
              <a:defRPr sz="5500"/>
            </a:lvl1pPr>
          </a:lstStyle>
          <a:p>
            <a:pPr lvl="0">
              <a:defRPr sz="1800"/>
            </a:pPr>
            <a:r>
              <a:rPr sz="5500"/>
              <a:t>Décret anti-discrimination : harcèlement discriminatoire</a:t>
            </a:r>
          </a:p>
        </p:txBody>
      </p:sp>
      <p:sp>
        <p:nvSpPr>
          <p:cNvPr id="132" name="Shape 132"/>
          <p:cNvSpPr>
            <a:spLocks noGrp="1"/>
          </p:cNvSpPr>
          <p:nvPr>
            <p:ph type="body" idx="1"/>
          </p:nvPr>
        </p:nvSpPr>
        <p:spPr>
          <a:xfrm>
            <a:off x="952500" y="2609850"/>
            <a:ext cx="11099800" cy="6286500"/>
          </a:xfrm>
          <a:prstGeom prst="rect">
            <a:avLst/>
          </a:prstGeom>
        </p:spPr>
        <p:txBody>
          <a:bodyPr/>
          <a:lstStyle/>
          <a:p>
            <a:pPr lvl="0">
              <a:defRPr sz="1800"/>
            </a:pPr>
            <a:r>
              <a:rPr sz="3600" dirty="0"/>
              <a:t>Action en cessation à l'encontre de </a:t>
            </a:r>
            <a:r>
              <a:rPr sz="3600" dirty="0" err="1"/>
              <a:t>l'école</a:t>
            </a:r>
            <a:r>
              <a:rPr lang="nl-BE" sz="3600" dirty="0"/>
              <a:t>.</a:t>
            </a:r>
          </a:p>
          <a:p>
            <a:pPr lvl="0">
              <a:defRPr sz="1800"/>
            </a:pPr>
            <a:endParaRPr sz="3600" dirty="0"/>
          </a:p>
          <a:p>
            <a:pPr lvl="0">
              <a:defRPr sz="1800"/>
            </a:pPr>
            <a:r>
              <a:rPr sz="3600" dirty="0"/>
              <a:t>Astreinte a payer jusqu'à la cessation du harcèlement (somme forfaitaire par jour de retard)</a:t>
            </a:r>
            <a:r>
              <a:rPr lang="nl-BE" sz="3600" dirty="0"/>
              <a:t>.</a:t>
            </a:r>
          </a:p>
          <a:p>
            <a:pPr lvl="0">
              <a:defRPr sz="1800"/>
            </a:pPr>
            <a:endParaRPr sz="3600" dirty="0"/>
          </a:p>
          <a:p>
            <a:pPr lvl="0">
              <a:defRPr sz="1800"/>
            </a:pPr>
            <a:r>
              <a:rPr sz="3600" dirty="0"/>
              <a:t>Dédommagement forfaitaire : +\~1300 €. </a:t>
            </a:r>
            <a:endParaRPr lang="nl-BE" sz="3600" dirty="0"/>
          </a:p>
          <a:p>
            <a:pPr marL="0" lvl="0" indent="0">
              <a:lnSpc>
                <a:spcPct val="50000"/>
              </a:lnSpc>
              <a:buNone/>
              <a:defRPr sz="1800"/>
            </a:pPr>
            <a:r>
              <a:rPr lang="nl-BE" dirty="0"/>
              <a:t> </a:t>
            </a:r>
            <a:r>
              <a:rPr lang="nl-BE" sz="3600" dirty="0"/>
              <a:t> - A</a:t>
            </a:r>
            <a:r>
              <a:rPr sz="3600" dirty="0"/>
              <a:t> charge de l'école </a:t>
            </a:r>
            <a:endParaRPr lang="nl-BE" sz="3600" dirty="0"/>
          </a:p>
          <a:p>
            <a:pPr marL="0" lvl="0" indent="0">
              <a:lnSpc>
                <a:spcPct val="50000"/>
              </a:lnSpc>
              <a:buNone/>
              <a:defRPr sz="1800"/>
            </a:pPr>
            <a:r>
              <a:rPr lang="nl-BE" dirty="0"/>
              <a:t>  </a:t>
            </a:r>
            <a:r>
              <a:rPr lang="en-US" sz="3600" dirty="0"/>
              <a:t>-</a:t>
            </a:r>
            <a:r>
              <a:rPr lang="nl-BE" sz="3600" dirty="0"/>
              <a:t> A </a:t>
            </a:r>
            <a:r>
              <a:rPr sz="3600" dirty="0"/>
              <a:t>charge de l'auteur </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title"/>
          </p:nvPr>
        </p:nvSpPr>
        <p:spPr>
          <a:xfrm>
            <a:off x="815447" y="254148"/>
            <a:ext cx="11099801" cy="1389982"/>
          </a:xfrm>
          <a:prstGeom prst="rect">
            <a:avLst/>
          </a:prstGeom>
        </p:spPr>
        <p:txBody>
          <a:bodyPr/>
          <a:lstStyle>
            <a:lvl1pPr algn="just">
              <a:defRPr sz="6100"/>
            </a:lvl1pPr>
          </a:lstStyle>
          <a:p>
            <a:pPr lvl="0">
              <a:defRPr sz="1800"/>
            </a:pPr>
            <a:r>
              <a:rPr sz="6100"/>
              <a:t>Code civil et Code Pénal </a:t>
            </a:r>
          </a:p>
        </p:txBody>
      </p:sp>
      <p:sp>
        <p:nvSpPr>
          <p:cNvPr id="135" name="Shape 135"/>
          <p:cNvSpPr>
            <a:spLocks noGrp="1"/>
          </p:cNvSpPr>
          <p:nvPr>
            <p:ph type="body" idx="1"/>
          </p:nvPr>
        </p:nvSpPr>
        <p:spPr>
          <a:xfrm>
            <a:off x="922043" y="1725355"/>
            <a:ext cx="11739382" cy="7164645"/>
          </a:xfrm>
          <a:prstGeom prst="rect">
            <a:avLst/>
          </a:prstGeom>
        </p:spPr>
        <p:txBody>
          <a:bodyPr/>
          <a:lstStyle/>
          <a:p>
            <a:pPr marL="0" lvl="0" indent="0" algn="just" defTabSz="432308">
              <a:spcBef>
                <a:spcPts val="3100"/>
              </a:spcBef>
              <a:buNone/>
              <a:defRPr sz="1800"/>
            </a:pPr>
            <a:r>
              <a:rPr sz="2664" b="1" dirty="0">
                <a:latin typeface="Helvetica"/>
                <a:ea typeface="Helvetica"/>
                <a:cs typeface="Helvetica"/>
                <a:sym typeface="Helvetica"/>
              </a:rPr>
              <a:t>Code pénal</a:t>
            </a:r>
            <a:r>
              <a:rPr sz="2664" b="1" dirty="0"/>
              <a:t> :</a:t>
            </a:r>
          </a:p>
          <a:p>
            <a:pPr marL="328929" lvl="0" indent="-328929" algn="just" defTabSz="432308">
              <a:spcBef>
                <a:spcPts val="3100"/>
              </a:spcBef>
              <a:defRPr sz="1800"/>
            </a:pPr>
            <a:r>
              <a:rPr sz="2664" dirty="0"/>
              <a:t>Suppose la majorité pénale</a:t>
            </a:r>
          </a:p>
          <a:p>
            <a:pPr marL="328929" lvl="0" indent="-328929" algn="just" defTabSz="432308">
              <a:spcBef>
                <a:spcPts val="3100"/>
              </a:spcBef>
              <a:defRPr sz="1800"/>
            </a:pPr>
            <a:r>
              <a:rPr sz="2664" dirty="0"/>
              <a:t>Amende </a:t>
            </a:r>
          </a:p>
          <a:p>
            <a:pPr marL="328929" lvl="0" indent="-328929" algn="just" defTabSz="432308">
              <a:spcBef>
                <a:spcPts val="3100"/>
              </a:spcBef>
              <a:defRPr sz="1800"/>
            </a:pPr>
            <a:r>
              <a:rPr sz="2664" dirty="0"/>
              <a:t>Prison</a:t>
            </a:r>
          </a:p>
          <a:p>
            <a:pPr marL="328929" lvl="0" indent="-328929" algn="just" defTabSz="432308">
              <a:spcBef>
                <a:spcPts val="3100"/>
              </a:spcBef>
              <a:defRPr sz="1800"/>
            </a:pPr>
            <a:r>
              <a:rPr sz="2664" dirty="0"/>
              <a:t>"Hate crime" : Circonstances aggravantes en cas de harcèlement motiv</a:t>
            </a:r>
            <a:r>
              <a:rPr lang="nl-BE" sz="2664" dirty="0"/>
              <a:t>é</a:t>
            </a:r>
            <a:r>
              <a:rPr sz="2664" dirty="0"/>
              <a:t> par la haine d'un des critères de discrimination</a:t>
            </a:r>
            <a:r>
              <a:rPr lang="nl-BE" sz="2664" dirty="0"/>
              <a:t>.</a:t>
            </a:r>
            <a:endParaRPr sz="2664" dirty="0"/>
          </a:p>
          <a:p>
            <a:pPr marL="0" lvl="0" indent="0" algn="just" defTabSz="432308">
              <a:spcBef>
                <a:spcPts val="3100"/>
              </a:spcBef>
              <a:buNone/>
              <a:defRPr sz="1800"/>
            </a:pPr>
            <a:r>
              <a:rPr sz="2664" b="1" dirty="0">
                <a:latin typeface="Helvetica"/>
                <a:ea typeface="Helvetica"/>
                <a:cs typeface="Helvetica"/>
                <a:sym typeface="Helvetica"/>
              </a:rPr>
              <a:t>Code civil :</a:t>
            </a:r>
          </a:p>
          <a:p>
            <a:pPr marL="328929" lvl="0" indent="-328929" algn="just" defTabSz="432308">
              <a:spcBef>
                <a:spcPts val="3100"/>
              </a:spcBef>
              <a:defRPr sz="1800"/>
            </a:pPr>
            <a:r>
              <a:rPr sz="2664" dirty="0"/>
              <a:t>Art 1382 : Responsabilité civile du harceleur qui dispose du discernement</a:t>
            </a:r>
            <a:r>
              <a:rPr lang="nl-BE" sz="2664" dirty="0"/>
              <a:t>.</a:t>
            </a:r>
            <a:endParaRPr sz="2664" dirty="0"/>
          </a:p>
          <a:p>
            <a:pPr marL="328929" lvl="0" indent="-328929" algn="just" defTabSz="432308">
              <a:spcBef>
                <a:spcPts val="3100"/>
              </a:spcBef>
              <a:defRPr sz="1800"/>
            </a:pPr>
            <a:r>
              <a:rPr sz="2664" dirty="0"/>
              <a:t>Art 1384 al2 : Responsabilité civile des parents auteurs d'une faute d'éducation présumée</a:t>
            </a:r>
            <a:r>
              <a:rPr lang="nl-BE" sz="2664" dirty="0"/>
              <a:t>.</a:t>
            </a:r>
            <a:r>
              <a:rPr sz="2664" dirty="0"/>
              <a:t>  </a:t>
            </a:r>
          </a:p>
        </p:txBody>
      </p:sp>
      <p:pic>
        <p:nvPicPr>
          <p:cNvPr id="2" name="Picture 1" descr="Photo 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594" y="1644130"/>
            <a:ext cx="4468276" cy="2809212"/>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1270000" y="3225800"/>
            <a:ext cx="11226206" cy="3302000"/>
          </a:xfrm>
          <a:prstGeom prst="rect">
            <a:avLst/>
          </a:prstGeom>
        </p:spPr>
        <p:txBody>
          <a:bodyPr/>
          <a:lstStyle/>
          <a:p>
            <a:pPr lvl="0" algn="just">
              <a:defRPr sz="1800"/>
            </a:pPr>
            <a:r>
              <a:rPr lang="nl-BE" sz="8000" b="1" dirty="0"/>
              <a:t>6</a:t>
            </a:r>
            <a:r>
              <a:rPr sz="8000" b="1" dirty="0"/>
              <a:t>. O</a:t>
            </a:r>
            <a:r>
              <a:rPr lang="nl-BE" sz="8000" b="1" dirty="0"/>
              <a:t>ù</a:t>
            </a:r>
            <a:r>
              <a:rPr sz="8000" b="1" dirty="0"/>
              <a:t> trouver de l'aide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p:cNvSpPr>
          <p:nvPr>
            <p:ph type="title"/>
          </p:nvPr>
        </p:nvSpPr>
        <p:spPr>
          <a:prstGeom prst="rect">
            <a:avLst/>
          </a:prstGeom>
        </p:spPr>
        <p:txBody>
          <a:bodyPr/>
          <a:lstStyle>
            <a:lvl1pPr algn="just">
              <a:defRPr sz="6700"/>
            </a:lvl1pPr>
          </a:lstStyle>
          <a:p>
            <a:pPr lvl="0" algn="ctr">
              <a:defRPr sz="1800"/>
            </a:pPr>
            <a:r>
              <a:rPr sz="6700" dirty="0"/>
              <a:t>Où trouver de l'aide ?</a:t>
            </a:r>
          </a:p>
        </p:txBody>
      </p:sp>
      <p:sp>
        <p:nvSpPr>
          <p:cNvPr id="140" name="Shape 140"/>
          <p:cNvSpPr>
            <a:spLocks noGrp="1"/>
          </p:cNvSpPr>
          <p:nvPr>
            <p:ph type="body" idx="1"/>
          </p:nvPr>
        </p:nvSpPr>
        <p:spPr>
          <a:prstGeom prst="rect">
            <a:avLst/>
          </a:prstGeom>
        </p:spPr>
        <p:txBody>
          <a:bodyPr/>
          <a:lstStyle/>
          <a:p>
            <a:pPr marL="342264" lvl="0" indent="-342264" defTabSz="449833">
              <a:spcBef>
                <a:spcPts val="3200"/>
              </a:spcBef>
              <a:defRPr sz="1800"/>
            </a:pPr>
            <a:r>
              <a:rPr sz="2772"/>
              <a:t>Centre PMS</a:t>
            </a:r>
          </a:p>
          <a:p>
            <a:pPr marL="342264" lvl="0" indent="-342264" defTabSz="449833">
              <a:spcBef>
                <a:spcPts val="3200"/>
              </a:spcBef>
              <a:defRPr sz="1800"/>
            </a:pPr>
            <a:r>
              <a:rPr sz="2772"/>
              <a:t>Services de médiation scolaire</a:t>
            </a:r>
          </a:p>
          <a:p>
            <a:pPr marL="342264" lvl="0" indent="-342264" defTabSz="449833">
              <a:spcBef>
                <a:spcPts val="3200"/>
              </a:spcBef>
              <a:defRPr sz="1800"/>
            </a:pPr>
            <a:r>
              <a:rPr sz="2772"/>
              <a:t>Équipes mobiles</a:t>
            </a:r>
          </a:p>
          <a:p>
            <a:pPr marL="342264" lvl="0" indent="-342264" defTabSz="449833">
              <a:spcBef>
                <a:spcPts val="3200"/>
              </a:spcBef>
              <a:defRPr sz="1800"/>
            </a:pPr>
            <a:r>
              <a:rPr sz="2772"/>
              <a:t>Service d'aide en milieu ouvert (AMO)</a:t>
            </a:r>
          </a:p>
          <a:p>
            <a:pPr marL="342264" lvl="0" indent="-342264" defTabSz="449833">
              <a:spcBef>
                <a:spcPts val="3200"/>
              </a:spcBef>
              <a:defRPr sz="1800"/>
            </a:pPr>
            <a:r>
              <a:rPr sz="2772"/>
              <a:t>Service des droits des jeunes</a:t>
            </a:r>
          </a:p>
          <a:p>
            <a:pPr marL="342264" lvl="0" indent="-342264" defTabSz="449833">
              <a:spcBef>
                <a:spcPts val="3200"/>
              </a:spcBef>
              <a:defRPr sz="1800"/>
            </a:pPr>
            <a:r>
              <a:rPr sz="2772"/>
              <a:t>Associations des parents</a:t>
            </a:r>
          </a:p>
          <a:p>
            <a:pPr marL="342264" lvl="0" indent="-342264" defTabSz="449833">
              <a:spcBef>
                <a:spcPts val="3200"/>
              </a:spcBef>
              <a:defRPr sz="1800"/>
            </a:pPr>
            <a:r>
              <a:rPr sz="2772"/>
              <a:t>CECLR.. (Centre pour l'Egalité des Chances)</a:t>
            </a:r>
          </a:p>
          <a:p>
            <a:pPr marL="342264" lvl="0" indent="-342264" defTabSz="449833">
              <a:spcBef>
                <a:spcPts val="3200"/>
              </a:spcBef>
              <a:defRPr sz="1800"/>
            </a:pPr>
            <a:r>
              <a:rPr sz="2772"/>
              <a:t>S.O.S enfants (103)</a:t>
            </a:r>
          </a:p>
        </p:txBody>
      </p:sp>
      <p:pic>
        <p:nvPicPr>
          <p:cNvPr id="2" name="Picture 1" descr="Photo 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512" y="3615353"/>
            <a:ext cx="4296788" cy="2978691"/>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p:cNvSpPr>
          <p:nvPr>
            <p:ph type="title"/>
          </p:nvPr>
        </p:nvSpPr>
        <p:spPr>
          <a:prstGeom prst="rect">
            <a:avLst/>
          </a:prstGeom>
        </p:spPr>
        <p:txBody>
          <a:bodyPr/>
          <a:lstStyle>
            <a:lvl1pPr algn="just">
              <a:defRPr sz="6500"/>
            </a:lvl1pPr>
          </a:lstStyle>
          <a:p>
            <a:pPr lvl="0" algn="ctr">
              <a:defRPr sz="1800"/>
            </a:pPr>
            <a:r>
              <a:rPr sz="6500" dirty="0"/>
              <a:t>Dans les phénomènes de School Bullying</a:t>
            </a:r>
          </a:p>
        </p:txBody>
      </p:sp>
      <p:sp>
        <p:nvSpPr>
          <p:cNvPr id="143" name="Shape 143"/>
          <p:cNvSpPr>
            <a:spLocks noGrp="1"/>
          </p:cNvSpPr>
          <p:nvPr>
            <p:ph type="body" idx="1"/>
          </p:nvPr>
        </p:nvSpPr>
        <p:spPr>
          <a:prstGeom prst="rect">
            <a:avLst/>
          </a:prstGeom>
        </p:spPr>
        <p:txBody>
          <a:bodyPr/>
          <a:lstStyle/>
          <a:p>
            <a:pPr lvl="0">
              <a:defRPr sz="1800"/>
            </a:pPr>
            <a:r>
              <a:rPr sz="3600" dirty="0"/>
              <a:t>Les victimes de school bullying peuvent s'en sortir même si certains ne s'en remettront jamais complètement. </a:t>
            </a:r>
            <a:r>
              <a:rPr sz="2000" dirty="0"/>
              <a:t>(Dan Olweus, professeur de psychologie à l'Universite de Bergen)</a:t>
            </a:r>
            <a:endParaRPr lang="nl-BE" sz="2000" dirty="0"/>
          </a:p>
          <a:p>
            <a:pPr lvl="0">
              <a:defRPr sz="1800"/>
            </a:pPr>
            <a:endParaRPr sz="2000" dirty="0"/>
          </a:p>
          <a:p>
            <a:pPr lvl="0">
              <a:defRPr sz="1800"/>
            </a:pPr>
            <a:r>
              <a:rPr sz="3600" dirty="0"/>
              <a:t>La première chose à faire est d'oser en </a:t>
            </a:r>
            <a:r>
              <a:rPr sz="3600" dirty="0" err="1"/>
              <a:t>parler</a:t>
            </a:r>
            <a:r>
              <a:rPr lang="nl-BE" sz="3600" dirty="0"/>
              <a:t>.</a:t>
            </a:r>
          </a:p>
          <a:p>
            <a:pPr marL="0" lvl="0" indent="0">
              <a:buNone/>
              <a:defRPr sz="1800"/>
            </a:pPr>
            <a:r>
              <a:rPr sz="3600" dirty="0"/>
              <a:t>  </a:t>
            </a:r>
          </a:p>
          <a:p>
            <a:pPr lvl="0">
              <a:defRPr sz="1800"/>
            </a:pPr>
            <a:r>
              <a:rPr sz="3600" dirty="0"/>
              <a:t>Un autre conseil : partir ailleurs, trouver un nouvel établissement scolaire</a:t>
            </a:r>
            <a:r>
              <a:rPr lang="nl-BE" sz="3600" dirty="0"/>
              <a:t>.</a:t>
            </a:r>
            <a:endParaRPr sz="36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hape 145"/>
          <p:cNvSpPr>
            <a:spLocks noGrp="1"/>
          </p:cNvSpPr>
          <p:nvPr>
            <p:ph type="title"/>
          </p:nvPr>
        </p:nvSpPr>
        <p:spPr>
          <a:prstGeom prst="rect">
            <a:avLst/>
          </a:prstGeom>
        </p:spPr>
        <p:txBody>
          <a:bodyPr/>
          <a:lstStyle>
            <a:lvl1pPr algn="just">
              <a:defRPr sz="5200"/>
            </a:lvl1pPr>
          </a:lstStyle>
          <a:p>
            <a:pPr lvl="0" algn="ctr">
              <a:defRPr sz="1800"/>
            </a:pPr>
            <a:r>
              <a:rPr sz="5200" dirty="0"/>
              <a:t>Mais il y a d'autres conseils à suivre :</a:t>
            </a:r>
          </a:p>
        </p:txBody>
      </p:sp>
      <p:sp>
        <p:nvSpPr>
          <p:cNvPr id="146" name="Shape 146"/>
          <p:cNvSpPr>
            <a:spLocks noGrp="1"/>
          </p:cNvSpPr>
          <p:nvPr>
            <p:ph type="body" idx="1"/>
          </p:nvPr>
        </p:nvSpPr>
        <p:spPr>
          <a:xfrm>
            <a:off x="952500" y="3175461"/>
            <a:ext cx="11099800" cy="5720889"/>
          </a:xfrm>
          <a:prstGeom prst="rect">
            <a:avLst/>
          </a:prstGeom>
        </p:spPr>
        <p:txBody>
          <a:bodyPr>
            <a:normAutofit/>
          </a:bodyPr>
          <a:lstStyle/>
          <a:p>
            <a:pPr marL="280034" lvl="0" indent="-280034" defTabSz="368045">
              <a:spcBef>
                <a:spcPts val="2600"/>
              </a:spcBef>
              <a:defRPr sz="1800"/>
            </a:pPr>
            <a:r>
              <a:rPr lang="nl-BE" sz="3200" dirty="0"/>
              <a:t> </a:t>
            </a:r>
            <a:r>
              <a:rPr sz="3200" dirty="0"/>
              <a:t>Savoir se qui se passe avant d'agir : soumettre les élèves à une enquête anonyme</a:t>
            </a:r>
            <a:r>
              <a:rPr lang="nl-BE" sz="3200" dirty="0"/>
              <a:t>.</a:t>
            </a:r>
            <a:endParaRPr sz="3200" dirty="0"/>
          </a:p>
          <a:p>
            <a:pPr marL="280034" lvl="0" indent="-280034" defTabSz="368045">
              <a:spcBef>
                <a:spcPts val="2600"/>
              </a:spcBef>
              <a:defRPr sz="1800"/>
            </a:pPr>
            <a:r>
              <a:rPr lang="nl-BE" sz="3200" dirty="0"/>
              <a:t> </a:t>
            </a:r>
            <a:r>
              <a:rPr sz="3200" dirty="0"/>
              <a:t>Débattre à l'école pour mettre au point une stratégie coordonnée</a:t>
            </a:r>
            <a:r>
              <a:rPr lang="nl-BE" sz="3200" dirty="0"/>
              <a:t>.</a:t>
            </a:r>
            <a:r>
              <a:rPr sz="3200" dirty="0"/>
              <a:t> </a:t>
            </a:r>
          </a:p>
          <a:p>
            <a:pPr marL="280034" lvl="0" indent="-280034" defTabSz="368045">
              <a:spcBef>
                <a:spcPts val="2600"/>
              </a:spcBef>
              <a:defRPr sz="1800"/>
            </a:pPr>
            <a:r>
              <a:rPr lang="nl-BE" sz="3200" dirty="0"/>
              <a:t> </a:t>
            </a:r>
            <a:r>
              <a:rPr sz="3200" dirty="0"/>
              <a:t>Surveiller les cours de récréation</a:t>
            </a:r>
            <a:r>
              <a:rPr lang="nl-BE" sz="3200" dirty="0"/>
              <a:t>.</a:t>
            </a:r>
            <a:endParaRPr sz="3200" dirty="0"/>
          </a:p>
          <a:p>
            <a:pPr marL="280034" lvl="0" indent="-280034" defTabSz="368045">
              <a:spcBef>
                <a:spcPts val="2600"/>
              </a:spcBef>
              <a:defRPr sz="1800"/>
            </a:pPr>
            <a:r>
              <a:rPr lang="nl-BE" sz="3200" dirty="0"/>
              <a:t> </a:t>
            </a:r>
            <a:r>
              <a:rPr sz="3200" dirty="0"/>
              <a:t>Doter les professeurs et les élèves de règles anti-violence et déterminer des sanctions cohérentes</a:t>
            </a:r>
            <a:r>
              <a:rPr lang="nl-BE" sz="3200" dirty="0"/>
              <a:t>.</a:t>
            </a:r>
            <a:endParaRPr sz="3200"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title"/>
          </p:nvPr>
        </p:nvSpPr>
        <p:spPr>
          <a:prstGeom prst="rect">
            <a:avLst/>
          </a:prstGeom>
        </p:spPr>
        <p:txBody>
          <a:bodyPr>
            <a:normAutofit fontScale="90000"/>
          </a:bodyPr>
          <a:lstStyle/>
          <a:p>
            <a:pPr lvl="0" defTabSz="303783">
              <a:defRPr sz="1800"/>
            </a:pPr>
            <a:r>
              <a:rPr sz="4160"/>
              <a:t>Harcèlement en chiffres au CECLR </a:t>
            </a:r>
          </a:p>
          <a:p>
            <a:pPr lvl="0" defTabSz="303783">
              <a:defRPr sz="1800"/>
            </a:pPr>
            <a:endParaRPr sz="4160"/>
          </a:p>
          <a:p>
            <a:pPr lvl="0" algn="just" defTabSz="303783">
              <a:defRPr sz="1800"/>
            </a:pPr>
            <a:r>
              <a:rPr sz="2600"/>
              <a:t>CECLR-CGKR : Le Centre pour l'égalité des chances et la lutte contre le racisme crée par le Parlement en 1993</a:t>
            </a:r>
          </a:p>
        </p:txBody>
      </p:sp>
      <p:sp>
        <p:nvSpPr>
          <p:cNvPr id="102" name="Shape 102"/>
          <p:cNvSpPr>
            <a:spLocks noGrp="1"/>
          </p:cNvSpPr>
          <p:nvPr>
            <p:ph type="body" idx="1"/>
          </p:nvPr>
        </p:nvSpPr>
        <p:spPr>
          <a:xfrm>
            <a:off x="328148" y="3212624"/>
            <a:ext cx="12348505" cy="6149448"/>
          </a:xfrm>
          <a:prstGeom prst="rect">
            <a:avLst/>
          </a:prstGeom>
        </p:spPr>
        <p:txBody>
          <a:bodyPr/>
          <a:lstStyle/>
          <a:p>
            <a:pPr marL="377825" lvl="0" indent="-377825" defTabSz="496570">
              <a:spcBef>
                <a:spcPts val="3500"/>
              </a:spcBef>
              <a:defRPr sz="1800"/>
            </a:pPr>
            <a:r>
              <a:rPr sz="3060" dirty="0"/>
              <a:t>Phénomène de sous-rapportage</a:t>
            </a:r>
          </a:p>
          <a:p>
            <a:pPr marL="377825" lvl="0" indent="-377825" defTabSz="496570">
              <a:spcBef>
                <a:spcPts val="3500"/>
              </a:spcBef>
              <a:defRPr sz="1800"/>
            </a:pPr>
            <a:r>
              <a:rPr sz="3060" dirty="0"/>
              <a:t>En 2012 : 108 dossiers enseignement dont 11 dossiers harcèlement entre élèves</a:t>
            </a:r>
          </a:p>
          <a:p>
            <a:pPr marL="377825" lvl="0" indent="-377825" defTabSz="496570">
              <a:spcBef>
                <a:spcPts val="3500"/>
              </a:spcBef>
              <a:defRPr sz="1800"/>
            </a:pPr>
            <a:r>
              <a:rPr sz="3060" dirty="0"/>
              <a:t>En 2013 : 150 dossiers enseignement dont 15 dossiers harcèlement entre élèves</a:t>
            </a:r>
          </a:p>
          <a:p>
            <a:pPr marL="377825" lvl="0" indent="-377825" defTabSz="496570">
              <a:spcBef>
                <a:spcPts val="3500"/>
              </a:spcBef>
              <a:defRPr sz="1800"/>
            </a:pPr>
            <a:r>
              <a:rPr sz="3060" dirty="0"/>
              <a:t>50% des dossiers = critère race</a:t>
            </a:r>
          </a:p>
          <a:p>
            <a:pPr marL="377825" lvl="0" indent="-377825" defTabSz="496570">
              <a:spcBef>
                <a:spcPts val="3500"/>
              </a:spcBef>
              <a:defRPr sz="1800"/>
            </a:pPr>
            <a:r>
              <a:rPr sz="3060" dirty="0"/>
              <a:t>Les autres critères = handicap et orientation sexuelle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hoto 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2386" y="4063594"/>
            <a:ext cx="4588694" cy="2979456"/>
          </a:xfrm>
          <a:prstGeom prst="rect">
            <a:avLst/>
          </a:prstGeom>
        </p:spPr>
      </p:pic>
      <p:sp>
        <p:nvSpPr>
          <p:cNvPr id="2" name="Title 1"/>
          <p:cNvSpPr>
            <a:spLocks noGrp="1"/>
          </p:cNvSpPr>
          <p:nvPr>
            <p:ph type="title"/>
          </p:nvPr>
        </p:nvSpPr>
        <p:spPr/>
        <p:txBody>
          <a:bodyPr>
            <a:normAutofit/>
          </a:bodyPr>
          <a:lstStyle/>
          <a:p>
            <a:pPr>
              <a:defRPr sz="1800"/>
            </a:pPr>
            <a:r>
              <a:rPr lang="fr-FR" sz="5200" dirty="0"/>
              <a:t>Mais il y a d'autres conseils à suivre :</a:t>
            </a:r>
            <a:endParaRPr lang="en-US" sz="5200" dirty="0"/>
          </a:p>
        </p:txBody>
      </p:sp>
      <p:sp>
        <p:nvSpPr>
          <p:cNvPr id="3" name="Text Placeholder 2"/>
          <p:cNvSpPr>
            <a:spLocks noGrp="1"/>
          </p:cNvSpPr>
          <p:nvPr>
            <p:ph type="body" idx="1"/>
          </p:nvPr>
        </p:nvSpPr>
        <p:spPr>
          <a:xfrm>
            <a:off x="952500" y="3243060"/>
            <a:ext cx="6669886" cy="5646940"/>
          </a:xfrm>
        </p:spPr>
        <p:txBody>
          <a:bodyPr>
            <a:normAutofit/>
          </a:bodyPr>
          <a:lstStyle/>
          <a:p>
            <a:pPr marL="280034" lvl="0" indent="-280034" defTabSz="368045">
              <a:spcBef>
                <a:spcPts val="2600"/>
              </a:spcBef>
              <a:defRPr sz="1800"/>
            </a:pPr>
            <a:r>
              <a:rPr lang="fr-FR" sz="3200" dirty="0"/>
              <a:t> Établir des conseils de classe où se discutent bilans et projets sur la vie de groupe.</a:t>
            </a:r>
          </a:p>
          <a:p>
            <a:pPr marL="280034" lvl="0" indent="-280034" defTabSz="368045">
              <a:spcBef>
                <a:spcPts val="2600"/>
              </a:spcBef>
              <a:defRPr sz="1800"/>
            </a:pPr>
            <a:r>
              <a:rPr lang="fr-FR" sz="3200" dirty="0"/>
              <a:t> Ouvrir une ligne d'écoute interne pour encourager ceux qui ont peur de parler.</a:t>
            </a:r>
          </a:p>
          <a:p>
            <a:pPr marL="280034" lvl="0" indent="-280034" defTabSz="368045">
              <a:spcBef>
                <a:spcPts val="2600"/>
              </a:spcBef>
              <a:defRPr sz="1800"/>
            </a:pPr>
            <a:r>
              <a:rPr lang="fr-FR" sz="3200" dirty="0"/>
              <a:t> Intervenir auprès de l'agresseur et assurer une protection à la victime.</a:t>
            </a:r>
          </a:p>
          <a:p>
            <a:pPr marL="280034" lvl="0" indent="-280034" defTabSz="368045">
              <a:spcBef>
                <a:spcPts val="2600"/>
              </a:spcBef>
              <a:defRPr sz="1800"/>
            </a:pPr>
            <a:r>
              <a:rPr lang="fr-FR" sz="3200" dirty="0"/>
              <a:t> Appuyer tant les parents d'agresseurs que ceux </a:t>
            </a:r>
            <a:r>
              <a:rPr lang="fr-FR" sz="3200"/>
              <a:t>des victimes.</a:t>
            </a:r>
            <a:endParaRPr lang="fr-FR" sz="3200" dirty="0"/>
          </a:p>
          <a:p>
            <a:endParaRPr lang="en-US" dirty="0"/>
          </a:p>
        </p:txBody>
      </p:sp>
    </p:spTree>
    <p:extLst>
      <p:ext uri="{BB962C8B-B14F-4D97-AF65-F5344CB8AC3E}">
        <p14:creationId xmlns:p14="http://schemas.microsoft.com/office/powerpoint/2010/main" val="89329473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prstGeom prst="rect">
            <a:avLst/>
          </a:prstGeom>
        </p:spPr>
        <p:txBody>
          <a:bodyPr/>
          <a:lstStyle>
            <a:lvl1pPr algn="just">
              <a:defRPr sz="6500"/>
            </a:lvl1pPr>
          </a:lstStyle>
          <a:p>
            <a:pPr lvl="0" algn="ctr">
              <a:defRPr sz="1800"/>
            </a:pPr>
            <a:r>
              <a:rPr sz="6500" b="1" dirty="0"/>
              <a:t>Et du côté des parents ?</a:t>
            </a:r>
          </a:p>
        </p:txBody>
      </p:sp>
      <p:sp>
        <p:nvSpPr>
          <p:cNvPr id="149" name="Shape 149"/>
          <p:cNvSpPr>
            <a:spLocks noGrp="1"/>
          </p:cNvSpPr>
          <p:nvPr>
            <p:ph type="body" idx="1"/>
          </p:nvPr>
        </p:nvSpPr>
        <p:spPr>
          <a:xfrm>
            <a:off x="4505096" y="2603500"/>
            <a:ext cx="8052813" cy="6286500"/>
          </a:xfrm>
          <a:prstGeom prst="rect">
            <a:avLst/>
          </a:prstGeom>
        </p:spPr>
        <p:txBody>
          <a:bodyPr>
            <a:normAutofit/>
          </a:bodyPr>
          <a:lstStyle/>
          <a:p>
            <a:pPr lvl="0" algn="just">
              <a:defRPr sz="1800"/>
            </a:pPr>
            <a:r>
              <a:rPr sz="3600" dirty="0"/>
              <a:t>Il s'agira d'être surtout attentif aux changements de comportement d'un enfant qui refuse tout a coup d'aller a l'école</a:t>
            </a:r>
            <a:r>
              <a:rPr lang="nl-BE" sz="3600" dirty="0"/>
              <a:t>.</a:t>
            </a:r>
            <a:endParaRPr sz="3600" dirty="0"/>
          </a:p>
          <a:p>
            <a:pPr lvl="0" algn="just">
              <a:defRPr sz="1800"/>
            </a:pPr>
            <a:r>
              <a:rPr sz="3600" dirty="0"/>
              <a:t>De l'inciter à se confier s'il rencontre des difficultés</a:t>
            </a:r>
            <a:r>
              <a:rPr lang="nl-BE" sz="3600" dirty="0"/>
              <a:t>.</a:t>
            </a:r>
            <a:r>
              <a:rPr sz="3600" dirty="0"/>
              <a:t> </a:t>
            </a:r>
          </a:p>
          <a:p>
            <a:pPr lvl="0" algn="just">
              <a:defRPr sz="1800"/>
            </a:pPr>
            <a:r>
              <a:rPr sz="3600" dirty="0"/>
              <a:t>Une fois le harcèlement détect</a:t>
            </a:r>
            <a:r>
              <a:rPr lang="nl-BE" sz="3600" dirty="0"/>
              <a:t>é</a:t>
            </a:r>
            <a:r>
              <a:rPr sz="3600" dirty="0"/>
              <a:t>, prendre contact avec les responsables de l'école afin de déterminer une attitude et une stratégie commune, pour le bien de l'enfant</a:t>
            </a:r>
            <a:r>
              <a:rPr lang="nl-BE" sz="3600" dirty="0"/>
              <a:t>.</a:t>
            </a:r>
            <a:r>
              <a:rPr sz="3600" dirty="0"/>
              <a:t> </a:t>
            </a:r>
          </a:p>
        </p:txBody>
      </p:sp>
      <p:pic>
        <p:nvPicPr>
          <p:cNvPr id="2" name="Picture 1" descr="Photo 6.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430" y="3277292"/>
            <a:ext cx="4025666" cy="4217365"/>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135932-E104-0644-958F-8BE34C6617F1}"/>
              </a:ext>
            </a:extLst>
          </p:cNvPr>
          <p:cNvSpPr>
            <a:spLocks noGrp="1"/>
          </p:cNvSpPr>
          <p:nvPr>
            <p:ph type="title"/>
          </p:nvPr>
        </p:nvSpPr>
        <p:spPr/>
        <p:txBody>
          <a:bodyPr/>
          <a:lstStyle/>
          <a:p>
            <a:pPr algn="ctr"/>
            <a:r>
              <a:rPr lang="fr-FR" b="1" dirty="0"/>
              <a:t>CONCLUSION</a:t>
            </a:r>
          </a:p>
        </p:txBody>
      </p:sp>
      <p:sp>
        <p:nvSpPr>
          <p:cNvPr id="3" name="Espace réservé du texte 2">
            <a:extLst>
              <a:ext uri="{FF2B5EF4-FFF2-40B4-BE49-F238E27FC236}">
                <a16:creationId xmlns:a16="http://schemas.microsoft.com/office/drawing/2014/main" id="{6C3B0008-AD7D-F04F-A996-9FDFEC553D63}"/>
              </a:ext>
            </a:extLst>
          </p:cNvPr>
          <p:cNvSpPr>
            <a:spLocks noGrp="1"/>
          </p:cNvSpPr>
          <p:nvPr>
            <p:ph type="body" idx="1"/>
          </p:nvPr>
        </p:nvSpPr>
        <p:spPr/>
        <p:txBody>
          <a:bodyPr/>
          <a:lstStyle/>
          <a:p>
            <a:pPr marL="0" indent="0" algn="just">
              <a:buNone/>
            </a:pPr>
            <a:r>
              <a:rPr lang="fr-BE" sz="4000" dirty="0"/>
              <a:t>L’attention que l’adulte porté aux enfants et aux adolescents victimes de harcèlement scolaire, nous rappelle combien un enfant ne peut exister seul, sans la reconnaissance subjective de ses proches et sans l’attention de l’établissement scolaire qui l’accueille. </a:t>
            </a:r>
          </a:p>
          <a:p>
            <a:pPr marL="0" indent="0" algn="just">
              <a:buNone/>
            </a:pPr>
            <a:r>
              <a:rPr lang="fr-BE" sz="4000" dirty="0"/>
              <a:t>Le harcèlement est source de multiples souffrances qui ne se manifestent pas toujours de façon évidente et qui peuvent, très durablement et à long terme, mettre à mal le devenir de celui qui en est victime.</a:t>
            </a:r>
          </a:p>
          <a:p>
            <a:pPr marL="0" indent="0">
              <a:buNone/>
            </a:pPr>
            <a:endParaRPr lang="fr-FR" dirty="0"/>
          </a:p>
        </p:txBody>
      </p:sp>
    </p:spTree>
    <p:extLst>
      <p:ext uri="{BB962C8B-B14F-4D97-AF65-F5344CB8AC3E}">
        <p14:creationId xmlns:p14="http://schemas.microsoft.com/office/powerpoint/2010/main" val="188435831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225D2C6C-044E-AD41-972A-B51AB6EA699F}"/>
              </a:ext>
            </a:extLst>
          </p:cNvPr>
          <p:cNvSpPr>
            <a:spLocks noGrp="1"/>
          </p:cNvSpPr>
          <p:nvPr>
            <p:ph type="body" idx="1"/>
          </p:nvPr>
        </p:nvSpPr>
        <p:spPr>
          <a:xfrm>
            <a:off x="894080" y="1579418"/>
            <a:ext cx="11216640" cy="5170518"/>
          </a:xfrm>
        </p:spPr>
        <p:txBody>
          <a:bodyPr/>
          <a:lstStyle/>
          <a:p>
            <a:pPr marL="0" indent="0" algn="just">
              <a:buNone/>
            </a:pPr>
            <a:r>
              <a:rPr lang="fr-BE" sz="4000" dirty="0"/>
              <a:t>Il n’existe pas de solution facile face à cette violence.</a:t>
            </a:r>
          </a:p>
          <a:p>
            <a:pPr marL="0" indent="0" algn="just">
              <a:buNone/>
            </a:pPr>
            <a:endParaRPr lang="fr-BE" sz="4000" dirty="0"/>
          </a:p>
          <a:p>
            <a:pPr marL="0" indent="0" algn="just">
              <a:buNone/>
            </a:pPr>
            <a:r>
              <a:rPr lang="fr-BE" sz="4000" dirty="0"/>
              <a:t> Reconnaître son existence est déjà une perspective positive. </a:t>
            </a:r>
          </a:p>
          <a:p>
            <a:pPr marL="0" indent="0" algn="just">
              <a:buNone/>
            </a:pPr>
            <a:endParaRPr lang="fr-BE" sz="4000" dirty="0"/>
          </a:p>
          <a:p>
            <a:pPr marL="0" indent="0" algn="just">
              <a:buNone/>
            </a:pPr>
            <a:r>
              <a:rPr lang="fr-BE" sz="4000" dirty="0"/>
              <a:t>Réduire la solution aux propositions judiciaires et aux perceptives répressives, montre aujourd’hui que cette logique a ses limites.</a:t>
            </a:r>
          </a:p>
          <a:p>
            <a:pPr marL="0" indent="0">
              <a:buNone/>
            </a:pPr>
            <a:endParaRPr lang="fr-FR" dirty="0"/>
          </a:p>
        </p:txBody>
      </p:sp>
    </p:spTree>
    <p:extLst>
      <p:ext uri="{BB962C8B-B14F-4D97-AF65-F5344CB8AC3E}">
        <p14:creationId xmlns:p14="http://schemas.microsoft.com/office/powerpoint/2010/main" val="427688444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9C3FDD3-B7CE-5140-B039-EFE0E35E89A0}"/>
              </a:ext>
            </a:extLst>
          </p:cNvPr>
          <p:cNvSpPr>
            <a:spLocks noGrp="1"/>
          </p:cNvSpPr>
          <p:nvPr>
            <p:ph type="body" idx="1"/>
          </p:nvPr>
        </p:nvSpPr>
        <p:spPr>
          <a:xfrm>
            <a:off x="615142" y="764772"/>
            <a:ext cx="11495578" cy="8419254"/>
          </a:xfrm>
        </p:spPr>
        <p:txBody>
          <a:bodyPr>
            <a:normAutofit fontScale="92500" lnSpcReduction="10000"/>
          </a:bodyPr>
          <a:lstStyle/>
          <a:p>
            <a:pPr marL="0" indent="0" algn="just">
              <a:buNone/>
            </a:pPr>
            <a:r>
              <a:rPr lang="fr-BE" sz="4000" dirty="0"/>
              <a:t>Nous avons développé l’hypothèse selon laquelle le harcèlement est également et surtout le signe d’une souffrance des liens intrapsychiques propres au harcelé, comme au harceleur.</a:t>
            </a:r>
          </a:p>
          <a:p>
            <a:pPr marL="0" indent="0" algn="just">
              <a:buNone/>
            </a:pPr>
            <a:r>
              <a:rPr lang="fr-BE" sz="4000" dirty="0"/>
              <a:t>Nous observons que les liens sont intersubjectifs entre harcelés et harceleurs, familles et établissements scolaires, élèves et institution, professionnels et institution. </a:t>
            </a:r>
          </a:p>
          <a:p>
            <a:pPr marL="0" indent="0" algn="just">
              <a:buNone/>
            </a:pPr>
            <a:r>
              <a:rPr lang="fr-BE" sz="4000" dirty="0"/>
              <a:t>Cette perspective nous amène à concevoir une prise en charge qui prenne en compte tous ces enjeux liés au harcèlement. </a:t>
            </a:r>
          </a:p>
          <a:p>
            <a:pPr marL="0" indent="0" algn="just">
              <a:buNone/>
            </a:pPr>
            <a:r>
              <a:rPr lang="fr-BE" sz="4000" dirty="0"/>
              <a:t>La place du médecin, de l’infirmier(e), du psychologue scolaires, du psychothérapeute et celle de l’assistant(e) social(e) sont essentielles. </a:t>
            </a:r>
          </a:p>
          <a:p>
            <a:pPr marL="0" indent="0" algn="just">
              <a:buNone/>
            </a:pPr>
            <a:r>
              <a:rPr lang="fr-BE" sz="4000" dirty="0"/>
              <a:t>La valorisation d’une médecine scolaire et la création d’équipes médico-psycho-sociales à la hauteur de ces enjeux apparaissent aujourd’hui plus que nécessaire.</a:t>
            </a:r>
          </a:p>
          <a:p>
            <a:pPr marL="0" indent="0">
              <a:buNone/>
            </a:pPr>
            <a:endParaRPr lang="fr-FR" dirty="0"/>
          </a:p>
        </p:txBody>
      </p:sp>
    </p:spTree>
    <p:extLst>
      <p:ext uri="{BB962C8B-B14F-4D97-AF65-F5344CB8AC3E}">
        <p14:creationId xmlns:p14="http://schemas.microsoft.com/office/powerpoint/2010/main" val="14135954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C0D5B3B-7599-D84A-BAF7-C9CADCD94FAC}"/>
              </a:ext>
            </a:extLst>
          </p:cNvPr>
          <p:cNvSpPr>
            <a:spLocks noGrp="1"/>
          </p:cNvSpPr>
          <p:nvPr>
            <p:ph type="body" idx="1"/>
          </p:nvPr>
        </p:nvSpPr>
        <p:spPr>
          <a:xfrm>
            <a:off x="448887" y="598516"/>
            <a:ext cx="11661833" cy="8794866"/>
          </a:xfrm>
        </p:spPr>
        <p:txBody>
          <a:bodyPr/>
          <a:lstStyle/>
          <a:p>
            <a:pPr marL="0" indent="0" algn="just">
              <a:buNone/>
            </a:pPr>
            <a:r>
              <a:rPr lang="fr-BE" dirty="0"/>
              <a:t>Si le repérage du harcèlement est délicat, il ne saurait s’envisager sans une approche pluridisciplinaire où parents et professionnels auront, chacun, une place à prendre dans le maillage « </a:t>
            </a:r>
            <a:r>
              <a:rPr lang="fr-BE" dirty="0" err="1"/>
              <a:t>bientraitant</a:t>
            </a:r>
            <a:r>
              <a:rPr lang="fr-BE" dirty="0"/>
              <a:t> » qui est à reconstruire autour de l’enfant ou l’adolescent harcelé comme auprès de l’harceleur.</a:t>
            </a:r>
          </a:p>
          <a:p>
            <a:pPr marL="0" indent="0" algn="just">
              <a:buNone/>
            </a:pPr>
            <a:r>
              <a:rPr lang="fr-BE" dirty="0"/>
              <a:t>Tous deux sont en souffrance de l’autre, de ce « Tiers protecteur », réassurant, capable de poser un acte symbolique et de porter les interdits fondamentaux à une construction identitaire harmonieuse. </a:t>
            </a:r>
          </a:p>
          <a:p>
            <a:pPr marL="0" indent="0" algn="just">
              <a:buNone/>
            </a:pPr>
            <a:r>
              <a:rPr lang="fr-BE" dirty="0"/>
              <a:t>Sans ce tiers transitionnel, il apparaît bien illusoire qu’ils puissent élaborer les actes subis, pour la victimes et les actes donnés pour le harceleur, les décrypter, les mettre en sens en les réinscrivant dans une dynamique réflexive qui leur permettra (aussi bien pour la victime que pour l’auteur des actes) de contenir toutes leurs angoisses et leurs incertitudes. </a:t>
            </a:r>
          </a:p>
          <a:p>
            <a:pPr marL="0" indent="0" algn="just">
              <a:buNone/>
            </a:pPr>
            <a:r>
              <a:rPr lang="fr-BE" dirty="0"/>
              <a:t>Chacun devrait donc se sentir concerné et comprendre que la prévention et la gestion de ces situations qui détruisent psychiquement tant d’enfants et d’adolescents, ne pourront s’envisager sans </a:t>
            </a:r>
            <a:r>
              <a:rPr lang="fr-BE" dirty="0" err="1"/>
              <a:t>co</a:t>
            </a:r>
            <a:r>
              <a:rPr lang="fr-BE" dirty="0"/>
              <a:t>-construction de ces solutions entre élèves (victime comme les auteurs) ; professionnels de la santé et parents.</a:t>
            </a:r>
          </a:p>
          <a:p>
            <a:pPr marL="0" indent="0">
              <a:buNone/>
            </a:pPr>
            <a:endParaRPr lang="fr-FR" dirty="0"/>
          </a:p>
        </p:txBody>
      </p:sp>
    </p:spTree>
    <p:extLst>
      <p:ext uri="{BB962C8B-B14F-4D97-AF65-F5344CB8AC3E}">
        <p14:creationId xmlns:p14="http://schemas.microsoft.com/office/powerpoint/2010/main" val="56978840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10608E0-3187-E24A-8970-D5197A37659E}"/>
              </a:ext>
            </a:extLst>
          </p:cNvPr>
          <p:cNvSpPr>
            <a:spLocks noGrp="1"/>
          </p:cNvSpPr>
          <p:nvPr>
            <p:ph type="body" idx="1"/>
          </p:nvPr>
        </p:nvSpPr>
        <p:spPr>
          <a:xfrm>
            <a:off x="814647" y="1828800"/>
            <a:ext cx="11478953" cy="6001789"/>
          </a:xfrm>
        </p:spPr>
        <p:txBody>
          <a:bodyPr>
            <a:normAutofit fontScale="92500" lnSpcReduction="20000"/>
          </a:bodyPr>
          <a:lstStyle/>
          <a:p>
            <a:pPr marL="0" indent="0" algn="just">
              <a:buNone/>
            </a:pPr>
            <a:r>
              <a:rPr lang="fr-BE" sz="4000" dirty="0"/>
              <a:t>La société change, les rapports entre individus évoluent, les attentes à l’égard des établissements scolaires sont inévitablement bien différentes de celles envisagées par Jules Ferry. </a:t>
            </a:r>
          </a:p>
          <a:p>
            <a:pPr marL="0" indent="0" algn="just">
              <a:buNone/>
            </a:pPr>
            <a:endParaRPr lang="fr-BE" sz="4000" dirty="0"/>
          </a:p>
          <a:p>
            <a:pPr marL="0" indent="0" algn="just">
              <a:buNone/>
            </a:pPr>
            <a:r>
              <a:rPr lang="fr-BE" sz="4000" dirty="0"/>
              <a:t>Le harcèlement scolaire révèle les effets de cette évolution et du malaise actuel de l’institution scolaire. </a:t>
            </a:r>
          </a:p>
          <a:p>
            <a:pPr marL="0" indent="0" algn="just">
              <a:buNone/>
            </a:pPr>
            <a:endParaRPr lang="fr-BE" sz="4000" dirty="0"/>
          </a:p>
          <a:p>
            <a:pPr marL="0" indent="0" algn="just">
              <a:buNone/>
            </a:pPr>
            <a:r>
              <a:rPr lang="fr-BE" sz="4000" dirty="0"/>
              <a:t>Cependant,  il permet aussi de constater la créativité dont sont capables les enfants et les adolescents, les établissements et la force du collectif lorsque chacun est respecté.</a:t>
            </a:r>
          </a:p>
          <a:p>
            <a:pPr marL="0" indent="0">
              <a:buNone/>
            </a:pPr>
            <a:endParaRPr lang="fr-FR" dirty="0"/>
          </a:p>
        </p:txBody>
      </p:sp>
    </p:spTree>
    <p:extLst>
      <p:ext uri="{BB962C8B-B14F-4D97-AF65-F5344CB8AC3E}">
        <p14:creationId xmlns:p14="http://schemas.microsoft.com/office/powerpoint/2010/main" val="94814628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asted-image.png"/>
          <p:cNvPicPr/>
          <p:nvPr/>
        </p:nvPicPr>
        <p:blipFill>
          <a:blip r:embed="rId2">
            <a:extLst/>
          </a:blip>
          <a:srcRect t="9653" b="9653"/>
          <a:stretch>
            <a:fillRect/>
          </a:stretch>
        </p:blipFill>
        <p:spPr>
          <a:xfrm>
            <a:off x="184943" y="680684"/>
            <a:ext cx="12634925" cy="6850647"/>
          </a:xfrm>
          <a:prstGeom prst="rect">
            <a:avLst/>
          </a:prstGeom>
          <a:ln w="12700">
            <a:miter lim="400000"/>
          </a:ln>
        </p:spPr>
      </p:pic>
      <p:sp>
        <p:nvSpPr>
          <p:cNvPr id="152" name="Shape 152"/>
          <p:cNvSpPr>
            <a:spLocks noGrp="1"/>
          </p:cNvSpPr>
          <p:nvPr>
            <p:ph type="body" idx="1"/>
          </p:nvPr>
        </p:nvSpPr>
        <p:spPr>
          <a:xfrm>
            <a:off x="450216" y="7531331"/>
            <a:ext cx="11664023" cy="1863179"/>
          </a:xfrm>
          <a:prstGeom prst="rect">
            <a:avLst/>
          </a:prstGeom>
        </p:spPr>
        <p:txBody>
          <a:bodyPr>
            <a:normAutofit/>
          </a:bodyPr>
          <a:lstStyle>
            <a:lvl1pPr algn="just">
              <a:defRPr sz="1900"/>
            </a:lvl1pPr>
          </a:lstStyle>
          <a:p>
            <a:pPr marL="342900" indent="-342900">
              <a:buFont typeface="Arial"/>
              <a:buChar char="•"/>
              <a:defRPr sz="1800"/>
            </a:pPr>
            <a:r>
              <a:rPr lang="fr-FR" sz="2100" dirty="0"/>
              <a:t>Harcèlement État des connaissances - Colloque participatif "Harcèlement à l'école,  croisons les regards", février 2014- </a:t>
            </a:r>
            <a:r>
              <a:rPr lang="fr-FR" sz="2100" dirty="0" err="1"/>
              <a:t>B.Galand</a:t>
            </a:r>
            <a:r>
              <a:rPr lang="fr-FR" sz="2100" dirty="0"/>
              <a:t> et </a:t>
            </a:r>
            <a:r>
              <a:rPr lang="fr-FR" sz="2100" dirty="0" err="1"/>
              <a:t>N.Denies</a:t>
            </a:r>
            <a:endParaRPr lang="fr-FR" sz="2100" dirty="0"/>
          </a:p>
          <a:p>
            <a:pPr marL="342900" indent="-342900">
              <a:buFont typeface="Arial"/>
              <a:buChar char="•"/>
              <a:defRPr sz="1800"/>
            </a:pPr>
            <a:r>
              <a:rPr lang="fr-FR" sz="2100" dirty="0"/>
              <a:t>Romano Hélène, Harcèlement en milieu scolaire, </a:t>
            </a:r>
            <a:r>
              <a:rPr lang="fr-FR" sz="2100" dirty="0" err="1"/>
              <a:t>Dunod</a:t>
            </a:r>
            <a:r>
              <a:rPr lang="fr-FR" sz="2100" dirty="0"/>
              <a:t>, 2015, p.171-172</a:t>
            </a:r>
          </a:p>
          <a:p>
            <a:pPr lvl="0">
              <a:defRPr sz="1800"/>
            </a:pPr>
            <a:endParaRPr sz="1900"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title"/>
          </p:nvPr>
        </p:nvSpPr>
        <p:spPr>
          <a:prstGeom prst="rect">
            <a:avLst/>
          </a:prstGeom>
        </p:spPr>
        <p:txBody>
          <a:bodyPr/>
          <a:lstStyle>
            <a:lvl1pPr defTabSz="356362">
              <a:defRPr sz="4880"/>
            </a:lvl1pPr>
          </a:lstStyle>
          <a:p>
            <a:pPr lvl="0">
              <a:defRPr sz="1800"/>
            </a:pPr>
            <a:r>
              <a:rPr sz="4880"/>
              <a:t>Quelle est l'importance du harcèlement en Federation Wallonie-Bruxelles ?</a:t>
            </a:r>
          </a:p>
        </p:txBody>
      </p:sp>
      <p:sp>
        <p:nvSpPr>
          <p:cNvPr id="105" name="Shape 105"/>
          <p:cNvSpPr>
            <a:spLocks noGrp="1"/>
          </p:cNvSpPr>
          <p:nvPr>
            <p:ph type="body" idx="1"/>
          </p:nvPr>
        </p:nvSpPr>
        <p:spPr>
          <a:prstGeom prst="rect">
            <a:avLst/>
          </a:prstGeom>
        </p:spPr>
        <p:txBody>
          <a:bodyPr/>
          <a:lstStyle/>
          <a:p>
            <a:pPr lvl="0">
              <a:defRPr sz="1800"/>
            </a:pPr>
            <a:r>
              <a:rPr sz="3600" dirty="0"/>
              <a:t>Manque d'études systématiques </a:t>
            </a:r>
            <a:r>
              <a:rPr sz="3600" dirty="0" err="1"/>
              <a:t>en</a:t>
            </a:r>
            <a:r>
              <a:rPr sz="3600" dirty="0"/>
              <a:t> FWB</a:t>
            </a:r>
            <a:endParaRPr lang="nl-BE" sz="3600" dirty="0"/>
          </a:p>
          <a:p>
            <a:pPr lvl="0">
              <a:defRPr sz="1800"/>
            </a:pPr>
            <a:endParaRPr sz="3600" dirty="0"/>
          </a:p>
          <a:p>
            <a:pPr lvl="0">
              <a:defRPr sz="1800"/>
            </a:pPr>
            <a:r>
              <a:rPr sz="3600" dirty="0"/>
              <a:t>Health Behaviours in School-aged Children (HBSC) : </a:t>
            </a:r>
            <a:endParaRPr lang="nl-BE" sz="3600" dirty="0"/>
          </a:p>
          <a:p>
            <a:pPr marL="0" lvl="0" indent="0">
              <a:buNone/>
              <a:defRPr sz="1800"/>
            </a:pPr>
            <a:r>
              <a:rPr lang="nl-BE" sz="3600" dirty="0"/>
              <a:t> </a:t>
            </a:r>
            <a:r>
              <a:rPr sz="3600" dirty="0"/>
              <a:t>- enquêtes internationales sous la direction de l'OMS, 2 questions sur le harcèlement.</a:t>
            </a:r>
            <a:endParaRPr lang="nl-BE" sz="3600" dirty="0"/>
          </a:p>
          <a:p>
            <a:pPr marL="0" lvl="0" indent="0">
              <a:buNone/>
              <a:defRPr sz="1800"/>
            </a:pPr>
            <a:r>
              <a:rPr sz="3600" dirty="0"/>
              <a:t> - environ 20 % des élèves se déclarent victimes, 10% harcèlent (2006)</a:t>
            </a:r>
            <a:r>
              <a:rPr lang="nl-BE" sz="3600" dirty="0"/>
              <a:t>.</a:t>
            </a:r>
            <a:r>
              <a:rPr sz="3600" dirty="0"/>
              <a:t> </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hape 107"/>
          <p:cNvSpPr>
            <a:spLocks noGrp="1"/>
          </p:cNvSpPr>
          <p:nvPr>
            <p:ph type="title"/>
          </p:nvPr>
        </p:nvSpPr>
        <p:spPr>
          <a:xfrm>
            <a:off x="952500" y="444500"/>
            <a:ext cx="11099800" cy="1382367"/>
          </a:xfrm>
          <a:prstGeom prst="rect">
            <a:avLst/>
          </a:prstGeom>
        </p:spPr>
        <p:txBody>
          <a:bodyPr>
            <a:normAutofit fontScale="90000"/>
          </a:bodyPr>
          <a:lstStyle>
            <a:lvl1pPr algn="just">
              <a:defRPr sz="5000"/>
            </a:lvl1pPr>
          </a:lstStyle>
          <a:p>
            <a:pPr lvl="0">
              <a:defRPr sz="1800"/>
            </a:pPr>
            <a:r>
              <a:rPr lang="fr-FR" sz="5400" dirty="0"/>
              <a:t>Enquête auprès de 6452 élèves (2011-2013) :</a:t>
            </a:r>
            <a:endParaRPr sz="5000" dirty="0"/>
          </a:p>
        </p:txBody>
      </p:sp>
      <p:sp>
        <p:nvSpPr>
          <p:cNvPr id="108" name="Shape 108"/>
          <p:cNvSpPr>
            <a:spLocks noGrp="1"/>
          </p:cNvSpPr>
          <p:nvPr>
            <p:ph type="body" idx="1"/>
          </p:nvPr>
        </p:nvSpPr>
        <p:spPr>
          <a:xfrm>
            <a:off x="495656" y="2031182"/>
            <a:ext cx="12013487" cy="7154503"/>
          </a:xfrm>
          <a:prstGeom prst="rect">
            <a:avLst/>
          </a:prstGeom>
        </p:spPr>
        <p:txBody>
          <a:bodyPr>
            <a:normAutofit fontScale="85000" lnSpcReduction="20000"/>
          </a:bodyPr>
          <a:lstStyle/>
          <a:p>
            <a:pPr marL="440055" lvl="0" indent="-440055" defTabSz="578358">
              <a:spcBef>
                <a:spcPts val="4100"/>
              </a:spcBef>
              <a:defRPr sz="1800"/>
            </a:pPr>
            <a:r>
              <a:rPr sz="3564" dirty="0"/>
              <a:t>Enquête auprès de 6452 élèves (2011-2013) :</a:t>
            </a:r>
            <a:endParaRPr lang="nl-BE" sz="3564" dirty="0"/>
          </a:p>
          <a:p>
            <a:pPr marL="0" lvl="0" indent="0" defTabSz="578358">
              <a:lnSpc>
                <a:spcPct val="70000"/>
              </a:lnSpc>
              <a:spcBef>
                <a:spcPts val="4100"/>
              </a:spcBef>
              <a:buNone/>
              <a:defRPr sz="1800"/>
            </a:pPr>
            <a:r>
              <a:rPr lang="nl-BE" sz="3564" dirty="0"/>
              <a:t> - </a:t>
            </a:r>
            <a:r>
              <a:rPr sz="3564" dirty="0"/>
              <a:t>6 ieme primaire.     : 1060</a:t>
            </a:r>
            <a:endParaRPr lang="nl-BE" sz="3564" dirty="0"/>
          </a:p>
          <a:p>
            <a:pPr marL="0" lvl="0" indent="0" defTabSz="578358">
              <a:lnSpc>
                <a:spcPct val="70000"/>
              </a:lnSpc>
              <a:spcBef>
                <a:spcPts val="4100"/>
              </a:spcBef>
              <a:buNone/>
              <a:defRPr sz="1800"/>
            </a:pPr>
            <a:r>
              <a:rPr lang="nl-BE" sz="3564" dirty="0"/>
              <a:t> - </a:t>
            </a:r>
            <a:r>
              <a:rPr sz="3564" dirty="0"/>
              <a:t>1 ère secondaire    :    528</a:t>
            </a:r>
            <a:endParaRPr lang="nl-BE" sz="3564" dirty="0"/>
          </a:p>
          <a:p>
            <a:pPr marL="0" lvl="0" indent="0" defTabSz="578358">
              <a:lnSpc>
                <a:spcPct val="70000"/>
              </a:lnSpc>
              <a:spcBef>
                <a:spcPts val="4100"/>
              </a:spcBef>
              <a:buNone/>
              <a:defRPr sz="1800"/>
            </a:pPr>
            <a:r>
              <a:rPr lang="nl-BE" sz="3564" dirty="0"/>
              <a:t> - </a:t>
            </a:r>
            <a:r>
              <a:rPr sz="3564" dirty="0"/>
              <a:t>2 ieme secondaire  : 1189</a:t>
            </a:r>
            <a:endParaRPr lang="nl-BE" sz="3564" dirty="0"/>
          </a:p>
          <a:p>
            <a:pPr marL="0" lvl="0" indent="0" defTabSz="578358">
              <a:lnSpc>
                <a:spcPct val="70000"/>
              </a:lnSpc>
              <a:spcBef>
                <a:spcPts val="4100"/>
              </a:spcBef>
              <a:buNone/>
              <a:defRPr sz="1800"/>
            </a:pPr>
            <a:r>
              <a:rPr lang="nl-BE" sz="3564" dirty="0"/>
              <a:t> - </a:t>
            </a:r>
            <a:r>
              <a:rPr sz="3564" dirty="0"/>
              <a:t>3 ieme secondaire  :  3675</a:t>
            </a:r>
          </a:p>
          <a:p>
            <a:pPr marL="440055" lvl="0" indent="-440055" defTabSz="578358">
              <a:spcBef>
                <a:spcPts val="4100"/>
              </a:spcBef>
              <a:defRPr sz="1800"/>
            </a:pPr>
            <a:r>
              <a:rPr sz="3564" dirty="0"/>
              <a:t>10 </a:t>
            </a:r>
            <a:r>
              <a:rPr lang="nl-BE" sz="3564" dirty="0"/>
              <a:t>à</a:t>
            </a:r>
            <a:r>
              <a:rPr sz="3564" dirty="0"/>
              <a:t> 19 ans, âge moyen 14 ans; 49,7% filles; diversité géographique et socio-démographique.</a:t>
            </a:r>
          </a:p>
          <a:p>
            <a:pPr marL="440055" lvl="0" indent="-440055" defTabSz="578358">
              <a:spcBef>
                <a:spcPts val="4100"/>
              </a:spcBef>
              <a:defRPr sz="1800"/>
            </a:pPr>
            <a:r>
              <a:rPr sz="3564" dirty="0"/>
              <a:t>Questionnaire auto-rapporte (verbal, relationnel, physique, matériel) </a:t>
            </a:r>
            <a:endParaRPr lang="nl-BE" sz="3564" dirty="0"/>
          </a:p>
          <a:p>
            <a:pPr marL="0" lvl="0" indent="0" defTabSz="578358">
              <a:spcBef>
                <a:spcPts val="4100"/>
              </a:spcBef>
              <a:buNone/>
              <a:defRPr sz="1800"/>
            </a:pPr>
            <a:r>
              <a:rPr lang="nl-BE" sz="3564" dirty="0"/>
              <a:t> - </a:t>
            </a:r>
            <a:r>
              <a:rPr sz="3564" dirty="0"/>
              <a:t>8 questions sur la victimisation par les pairs. </a:t>
            </a:r>
            <a:endParaRPr lang="nl-BE" sz="3564" dirty="0"/>
          </a:p>
          <a:p>
            <a:pPr marL="0" lvl="0" indent="0" defTabSz="578358">
              <a:spcBef>
                <a:spcPts val="4100"/>
              </a:spcBef>
              <a:buNone/>
              <a:defRPr sz="1800"/>
            </a:pPr>
            <a:r>
              <a:rPr lang="nl-BE" sz="3564" dirty="0"/>
              <a:t> - </a:t>
            </a:r>
            <a:r>
              <a:rPr sz="3564" dirty="0"/>
              <a:t>8 questions sur le harcèlement des pairs</a:t>
            </a:r>
            <a:r>
              <a:rPr lang="nl-BE" sz="3564" dirty="0"/>
              <a:t>.</a:t>
            </a:r>
            <a:endParaRPr sz="3564"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asted-image.png"/>
          <p:cNvPicPr/>
          <p:nvPr/>
        </p:nvPicPr>
        <p:blipFill>
          <a:blip r:embed="rId2">
            <a:extLst/>
          </a:blip>
          <a:stretch>
            <a:fillRect/>
          </a:stretch>
        </p:blipFill>
        <p:spPr>
          <a:xfrm>
            <a:off x="162771" y="413213"/>
            <a:ext cx="12453848" cy="934038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asted-image.png"/>
          <p:cNvPicPr/>
          <p:nvPr/>
        </p:nvPicPr>
        <p:blipFill>
          <a:blip r:embed="rId2">
            <a:extLst/>
          </a:blip>
          <a:stretch>
            <a:fillRect/>
          </a:stretch>
        </p:blipFill>
        <p:spPr>
          <a:xfrm>
            <a:off x="0" y="452386"/>
            <a:ext cx="11946468" cy="895985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asted-image.png"/>
          <p:cNvPicPr/>
          <p:nvPr/>
        </p:nvPicPr>
        <p:blipFill>
          <a:blip r:embed="rId2">
            <a:extLst/>
          </a:blip>
          <a:stretch>
            <a:fillRect/>
          </a:stretch>
        </p:blipFill>
        <p:spPr>
          <a:xfrm>
            <a:off x="-873617" y="-195366"/>
            <a:ext cx="13004801" cy="97536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 name="pasted-image.png"/>
          <p:cNvPicPr/>
          <p:nvPr/>
        </p:nvPicPr>
        <p:blipFill>
          <a:blip r:embed="rId2">
            <a:extLst/>
          </a:blip>
          <a:stretch>
            <a:fillRect/>
          </a:stretch>
        </p:blipFill>
        <p:spPr>
          <a:xfrm>
            <a:off x="0" y="0"/>
            <a:ext cx="13004800" cy="975360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xfrm>
            <a:off x="830675" y="1007939"/>
            <a:ext cx="11099801" cy="1527035"/>
          </a:xfrm>
          <a:prstGeom prst="rect">
            <a:avLst/>
          </a:prstGeom>
        </p:spPr>
        <p:txBody>
          <a:bodyPr/>
          <a:lstStyle>
            <a:lvl1pPr>
              <a:defRPr sz="5000"/>
            </a:lvl1pPr>
          </a:lstStyle>
          <a:p>
            <a:pPr lvl="0">
              <a:defRPr sz="1800"/>
            </a:pPr>
            <a:r>
              <a:rPr sz="5000"/>
              <a:t>Oublier les clichés </a:t>
            </a:r>
          </a:p>
        </p:txBody>
      </p:sp>
      <p:sp>
        <p:nvSpPr>
          <p:cNvPr id="119" name="Shape 119"/>
          <p:cNvSpPr>
            <a:spLocks noGrp="1"/>
          </p:cNvSpPr>
          <p:nvPr>
            <p:ph type="body" idx="1"/>
          </p:nvPr>
        </p:nvSpPr>
        <p:spPr>
          <a:xfrm>
            <a:off x="1089552" y="3009207"/>
            <a:ext cx="11099801" cy="4754880"/>
          </a:xfrm>
          <a:prstGeom prst="rect">
            <a:avLst/>
          </a:prstGeom>
        </p:spPr>
        <p:txBody>
          <a:bodyPr>
            <a:normAutofit/>
          </a:bodyPr>
          <a:lstStyle/>
          <a:p>
            <a:pPr lvl="0">
              <a:defRPr sz="1800"/>
            </a:pPr>
            <a:r>
              <a:rPr sz="3600" dirty="0"/>
              <a:t>Harcèlement et victimisation ne sont PAS </a:t>
            </a:r>
            <a:r>
              <a:rPr sz="3600" dirty="0" err="1"/>
              <a:t>liées</a:t>
            </a:r>
            <a:r>
              <a:rPr sz="3600" dirty="0"/>
              <a:t> :</a:t>
            </a:r>
            <a:endParaRPr lang="nl-BE" sz="3600" dirty="0"/>
          </a:p>
          <a:p>
            <a:pPr marL="0" lvl="0" indent="0">
              <a:lnSpc>
                <a:spcPct val="60000"/>
              </a:lnSpc>
              <a:buNone/>
              <a:defRPr sz="1800"/>
            </a:pPr>
            <a:r>
              <a:rPr lang="nl-BE" sz="3600" dirty="0"/>
              <a:t> </a:t>
            </a:r>
            <a:r>
              <a:rPr sz="3600" dirty="0"/>
              <a:t>- A la nationalité des parents,</a:t>
            </a:r>
            <a:endParaRPr lang="nl-BE" sz="3600" dirty="0"/>
          </a:p>
          <a:p>
            <a:pPr marL="0" lvl="0" indent="0">
              <a:lnSpc>
                <a:spcPct val="60000"/>
              </a:lnSpc>
              <a:buNone/>
              <a:defRPr sz="1800"/>
            </a:pPr>
            <a:r>
              <a:rPr sz="3600" dirty="0"/>
              <a:t> - Au fait que les parents exercent ou non un emploi,</a:t>
            </a:r>
            <a:endParaRPr lang="nl-BE" sz="3600" dirty="0"/>
          </a:p>
          <a:p>
            <a:pPr marL="0" lvl="0" indent="0">
              <a:lnSpc>
                <a:spcPct val="60000"/>
              </a:lnSpc>
              <a:buNone/>
              <a:defRPr sz="1800"/>
            </a:pPr>
            <a:r>
              <a:rPr sz="3600" dirty="0"/>
              <a:t> - A la situation familiale,</a:t>
            </a:r>
            <a:endParaRPr lang="nl-BE" sz="3600" dirty="0"/>
          </a:p>
          <a:p>
            <a:pPr marL="0" lvl="0" indent="0">
              <a:lnSpc>
                <a:spcPct val="60000"/>
              </a:lnSpc>
              <a:buNone/>
              <a:defRPr sz="1800"/>
            </a:pPr>
            <a:r>
              <a:rPr sz="3600" dirty="0"/>
              <a:t> - Aux ressources culturelles de la famille,</a:t>
            </a:r>
            <a:endParaRPr lang="nl-BE" sz="3600" dirty="0"/>
          </a:p>
          <a:p>
            <a:pPr marL="0" lvl="0" indent="0">
              <a:lnSpc>
                <a:spcPct val="60000"/>
              </a:lnSpc>
              <a:buNone/>
              <a:defRPr sz="1800"/>
            </a:pPr>
            <a:r>
              <a:rPr sz="3600" dirty="0"/>
              <a:t> - Aux conditions de logement de </a:t>
            </a:r>
            <a:r>
              <a:rPr sz="3600" dirty="0" err="1"/>
              <a:t>l'élève</a:t>
            </a:r>
            <a:r>
              <a:rPr lang="nl-BE" sz="3600" dirty="0"/>
              <a:t>.</a:t>
            </a:r>
          </a:p>
          <a:p>
            <a:pPr marL="0" lvl="0" indent="0">
              <a:lnSpc>
                <a:spcPct val="60000"/>
              </a:lnSpc>
              <a:buNone/>
              <a:defRPr sz="1800"/>
            </a:pPr>
            <a:endParaRPr sz="3600" dirty="0"/>
          </a:p>
          <a:p>
            <a:pPr lvl="0">
              <a:defRPr sz="1800"/>
            </a:pPr>
            <a:r>
              <a:rPr sz="3600" dirty="0"/>
              <a:t>Quasi absence de variations entre écoles</a:t>
            </a:r>
          </a:p>
        </p:txBody>
      </p:sp>
    </p:spTree>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{069D058B-C931-A148-9D88-FD5820C288F6}tf10001120</Template>
  <TotalTime>1728</TotalTime>
  <Words>1239</Words>
  <Application>Microsoft Macintosh PowerPoint</Application>
  <PresentationFormat>Personnalisé</PresentationFormat>
  <Paragraphs>117</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Calibri Light</vt:lpstr>
      <vt:lpstr>Helvetica</vt:lpstr>
      <vt:lpstr>Helvetica Light</vt:lpstr>
      <vt:lpstr>Helvetica Neue</vt:lpstr>
      <vt:lpstr>Thème Office</vt:lpstr>
      <vt:lpstr>3. Le harcèlement en chiffres</vt:lpstr>
      <vt:lpstr>Harcèlement en chiffres au CECLR   CECLR-CGKR : Le Centre pour l'égalité des chances et la lutte contre le racisme crée par le Parlement en 1993</vt:lpstr>
      <vt:lpstr>Quelle est l'importance du harcèlement en Federation Wallonie-Bruxelles ?</vt:lpstr>
      <vt:lpstr>Enquête auprès de 6452 élèves (2011-2013) :</vt:lpstr>
      <vt:lpstr>Présentation PowerPoint</vt:lpstr>
      <vt:lpstr>Présentation PowerPoint</vt:lpstr>
      <vt:lpstr>Présentation PowerPoint</vt:lpstr>
      <vt:lpstr>Présentation PowerPoint</vt:lpstr>
      <vt:lpstr>Oublier les clichés </vt:lpstr>
      <vt:lpstr>4. Conséquences potentielles du harcèlement </vt:lpstr>
      <vt:lpstr>Est-ce grave ?</vt:lpstr>
      <vt:lpstr>5. Que risque l'auteur du harcèlement à l'école ?</vt:lpstr>
      <vt:lpstr>Décret "Missions"</vt:lpstr>
      <vt:lpstr>Décret anti-discrimination : harcèlement discriminatoire</vt:lpstr>
      <vt:lpstr>Code civil et Code Pénal </vt:lpstr>
      <vt:lpstr>6. Où trouver de l'aide ?</vt:lpstr>
      <vt:lpstr>Où trouver de l'aide ?</vt:lpstr>
      <vt:lpstr>Dans les phénomènes de School Bullying</vt:lpstr>
      <vt:lpstr>Mais il y a d'autres conseils à suivre :</vt:lpstr>
      <vt:lpstr>Mais il y a d'autres conseils à suivre :</vt:lpstr>
      <vt:lpstr>Et du côté des parents ?</vt:lpstr>
      <vt:lpstr>CONCLUSION</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Harcèlement scolaire</dc:title>
  <cp:lastModifiedBy>carine duray</cp:lastModifiedBy>
  <cp:revision>22</cp:revision>
  <dcterms:modified xsi:type="dcterms:W3CDTF">2020-05-29T11:57:51Z</dcterms:modified>
</cp:coreProperties>
</file>