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7"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RDUI AMALIA" initials="FA" lastIdx="1" clrIdx="0">
    <p:extLst>
      <p:ext uri="{19B8F6BF-5375-455C-9EA6-DF929625EA0E}">
        <p15:presenceInfo xmlns:p15="http://schemas.microsoft.com/office/powerpoint/2012/main" userId="bd078a5fd19fdc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1T17:02:25.862"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11T17:02:25.862" idx="1">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11T17:02:25.862" idx="1">
    <p:pos x="10" y="10"/>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11T17:02:25.862" idx="1">
    <p:pos x="10" y="10"/>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7-11T17:02:25.862" idx="1">
    <p:pos x="10" y="10"/>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7-11T17:02:25.862"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081" y="376518"/>
            <a:ext cx="8791575" cy="1640541"/>
          </a:xfrm>
        </p:spPr>
        <p:txBody>
          <a:bodyPr>
            <a:normAutofit fontScale="90000"/>
          </a:bodyPr>
          <a:lstStyle/>
          <a:p>
            <a:pPr algn="ctr"/>
            <a:r>
              <a:rPr lang="en-US" sz="2800" dirty="0"/>
              <a:t>Communication </a:t>
            </a:r>
            <a:br>
              <a:rPr lang="en-US" sz="2800" dirty="0"/>
            </a:br>
            <a:r>
              <a:rPr lang="en-US" sz="2800" dirty="0">
                <a:latin typeface="Calibri" panose="020F0502020204030204" pitchFamily="34" charset="0"/>
              </a:rPr>
              <a:t>Do we appreciate what we have?</a:t>
            </a:r>
            <a:br>
              <a:rPr lang="en-US" sz="2800" dirty="0">
                <a:latin typeface="Calibri" panose="020F0502020204030204" pitchFamily="34" charset="0"/>
              </a:rPr>
            </a:br>
            <a:br>
              <a:rPr lang="en-US" sz="2800" dirty="0">
                <a:latin typeface="Calibri" panose="020F0502020204030204" pitchFamily="34" charset="0"/>
              </a:rPr>
            </a:br>
            <a:br>
              <a:rPr lang="en-US" sz="2800" dirty="0">
                <a:latin typeface="Calibri" panose="020F0502020204030204" pitchFamily="34" charset="0"/>
              </a:rPr>
            </a:br>
            <a:br>
              <a:rPr lang="en-US" sz="1200" dirty="0">
                <a:latin typeface="Calibri" panose="020F0502020204030204" pitchFamily="34" charset="0"/>
              </a:rPr>
            </a:br>
            <a:endParaRPr lang="ro-RO" sz="1200" dirty="0">
              <a:latin typeface="Calibri" panose="020F0502020204030204" pitchFamily="34" charset="0"/>
            </a:endParaRPr>
          </a:p>
        </p:txBody>
      </p:sp>
      <p:sp>
        <p:nvSpPr>
          <p:cNvPr id="4" name="TextBox 3"/>
          <p:cNvSpPr txBox="1"/>
          <p:nvPr/>
        </p:nvSpPr>
        <p:spPr>
          <a:xfrm>
            <a:off x="1775012" y="2017059"/>
            <a:ext cx="9049870" cy="3139321"/>
          </a:xfrm>
          <a:prstGeom prst="rect">
            <a:avLst/>
          </a:prstGeom>
          <a:noFill/>
        </p:spPr>
        <p:txBody>
          <a:bodyPr wrap="square" rtlCol="0">
            <a:spAutoFit/>
          </a:bodyPr>
          <a:lstStyle/>
          <a:p>
            <a:pPr algn="just"/>
            <a:r>
              <a:rPr lang="en-US" dirty="0"/>
              <a:t>Aims: - to identify positive and negative aspects of their personalities </a:t>
            </a:r>
          </a:p>
          <a:p>
            <a:pPr algn="just"/>
            <a:r>
              <a:rPr lang="en-US" dirty="0"/>
              <a:t>         - to learn how to improve the negative aspects and diminish the negative ones</a:t>
            </a:r>
          </a:p>
          <a:p>
            <a:pPr algn="just"/>
            <a:r>
              <a:rPr lang="en-US" dirty="0"/>
              <a:t>         - to become aware of how each one’s personality influences the decisions taken in life </a:t>
            </a:r>
          </a:p>
          <a:p>
            <a:pPr algn="just"/>
            <a:r>
              <a:rPr lang="en-US" dirty="0"/>
              <a:t>         - to analyze and solve a  real life situation</a:t>
            </a:r>
            <a:r>
              <a:rPr lang="ro-RO" dirty="0"/>
              <a:t>.</a:t>
            </a:r>
            <a:r>
              <a:rPr lang="en-US" dirty="0"/>
              <a:t> </a:t>
            </a:r>
            <a:endParaRPr lang="ro-RO" dirty="0"/>
          </a:p>
          <a:p>
            <a:endParaRPr lang="ro-RO" dirty="0"/>
          </a:p>
          <a:p>
            <a:endParaRPr lang="ro-RO" dirty="0"/>
          </a:p>
          <a:p>
            <a:r>
              <a:rPr lang="en-US" dirty="0"/>
              <a:t>Students work individually and then in groups</a:t>
            </a:r>
          </a:p>
          <a:p>
            <a:r>
              <a:rPr lang="en-US" dirty="0"/>
              <a:t>They present their work in the class to their colleagues and then work on the case study individually.</a:t>
            </a:r>
          </a:p>
          <a:p>
            <a:r>
              <a:rPr lang="en-US" dirty="0"/>
              <a:t>Their opinions are supported by arguments.</a:t>
            </a:r>
          </a:p>
          <a:p>
            <a:endParaRPr lang="ro-RO" dirty="0"/>
          </a:p>
        </p:txBody>
      </p:sp>
    </p:spTree>
    <p:extLst>
      <p:ext uri="{BB962C8B-B14F-4D97-AF65-F5344CB8AC3E}">
        <p14:creationId xmlns:p14="http://schemas.microsoft.com/office/powerpoint/2010/main" val="75109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00848B-8960-4B78-808E-3D04186E61C4}"/>
              </a:ext>
            </a:extLst>
          </p:cNvPr>
          <p:cNvPicPr>
            <a:picLocks noChangeAspect="1"/>
          </p:cNvPicPr>
          <p:nvPr/>
        </p:nvPicPr>
        <p:blipFill rotWithShape="1">
          <a:blip r:embed="rId2">
            <a:extLst>
              <a:ext uri="{28A0092B-C50C-407E-A947-70E740481C1C}">
                <a14:useLocalDpi xmlns:a14="http://schemas.microsoft.com/office/drawing/2010/main" val="0"/>
              </a:ext>
            </a:extLst>
          </a:blip>
          <a:srcRect t="15873" b="40106"/>
          <a:stretch/>
        </p:blipFill>
        <p:spPr>
          <a:xfrm>
            <a:off x="1156668" y="116527"/>
            <a:ext cx="4939332" cy="4644571"/>
          </a:xfrm>
          <a:prstGeom prst="rect">
            <a:avLst/>
          </a:prstGeom>
        </p:spPr>
      </p:pic>
      <p:pic>
        <p:nvPicPr>
          <p:cNvPr id="5" name="Picture 4">
            <a:extLst>
              <a:ext uri="{FF2B5EF4-FFF2-40B4-BE49-F238E27FC236}">
                <a16:creationId xmlns:a16="http://schemas.microsoft.com/office/drawing/2014/main" id="{8051F86E-4C76-4D37-8245-379AC0137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452" y="2360937"/>
            <a:ext cx="5425440" cy="3534229"/>
          </a:xfrm>
          <a:prstGeom prst="rect">
            <a:avLst/>
          </a:prstGeom>
        </p:spPr>
      </p:pic>
    </p:spTree>
    <p:extLst>
      <p:ext uri="{BB962C8B-B14F-4D97-AF65-F5344CB8AC3E}">
        <p14:creationId xmlns:p14="http://schemas.microsoft.com/office/powerpoint/2010/main" val="361634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80B2B-75E7-4A6F-86EF-DFD80EC39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66" y="102270"/>
            <a:ext cx="5902834" cy="3048894"/>
          </a:xfrm>
          <a:prstGeom prst="rect">
            <a:avLst/>
          </a:prstGeom>
        </p:spPr>
      </p:pic>
      <p:pic>
        <p:nvPicPr>
          <p:cNvPr id="3" name="Picture 2">
            <a:extLst>
              <a:ext uri="{FF2B5EF4-FFF2-40B4-BE49-F238E27FC236}">
                <a16:creationId xmlns:a16="http://schemas.microsoft.com/office/drawing/2014/main" id="{3CA8A477-DE3D-4864-B8E6-2EDA95428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021" y="3340520"/>
            <a:ext cx="6103650" cy="3415210"/>
          </a:xfrm>
          <a:prstGeom prst="rect">
            <a:avLst/>
          </a:prstGeom>
        </p:spPr>
      </p:pic>
    </p:spTree>
    <p:extLst>
      <p:ext uri="{BB962C8B-B14F-4D97-AF65-F5344CB8AC3E}">
        <p14:creationId xmlns:p14="http://schemas.microsoft.com/office/powerpoint/2010/main" val="102640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CD3F6-0B8E-4CA4-9C68-0185C4FECDB2}"/>
              </a:ext>
            </a:extLst>
          </p:cNvPr>
          <p:cNvPicPr>
            <a:picLocks noChangeAspect="1"/>
          </p:cNvPicPr>
          <p:nvPr/>
        </p:nvPicPr>
        <p:blipFill rotWithShape="1">
          <a:blip r:embed="rId2">
            <a:extLst>
              <a:ext uri="{28A0092B-C50C-407E-A947-70E740481C1C}">
                <a14:useLocalDpi xmlns:a14="http://schemas.microsoft.com/office/drawing/2010/main" val="0"/>
              </a:ext>
            </a:extLst>
          </a:blip>
          <a:srcRect l="4567" t="13547" r="1464" b="5819"/>
          <a:stretch/>
        </p:blipFill>
        <p:spPr>
          <a:xfrm>
            <a:off x="1322363" y="381509"/>
            <a:ext cx="5007429" cy="5729221"/>
          </a:xfrm>
          <a:prstGeom prst="rect">
            <a:avLst/>
          </a:prstGeom>
        </p:spPr>
      </p:pic>
      <p:pic>
        <p:nvPicPr>
          <p:cNvPr id="5" name="Picture 4">
            <a:extLst>
              <a:ext uri="{FF2B5EF4-FFF2-40B4-BE49-F238E27FC236}">
                <a16:creationId xmlns:a16="http://schemas.microsoft.com/office/drawing/2014/main" id="{90A5E7AF-B49C-4EC2-8144-885197F04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077" y="956602"/>
            <a:ext cx="4376456" cy="4192173"/>
          </a:xfrm>
          <a:prstGeom prst="rect">
            <a:avLst/>
          </a:prstGeom>
        </p:spPr>
      </p:pic>
    </p:spTree>
    <p:extLst>
      <p:ext uri="{BB962C8B-B14F-4D97-AF65-F5344CB8AC3E}">
        <p14:creationId xmlns:p14="http://schemas.microsoft.com/office/powerpoint/2010/main" val="201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F52ED-4302-4918-8C43-B7F3ACFDB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218" y="492369"/>
            <a:ext cx="4376456" cy="4304714"/>
          </a:xfrm>
          <a:prstGeom prst="rect">
            <a:avLst/>
          </a:prstGeom>
        </p:spPr>
      </p:pic>
      <p:pic>
        <p:nvPicPr>
          <p:cNvPr id="7" name="Picture 6">
            <a:extLst>
              <a:ext uri="{FF2B5EF4-FFF2-40B4-BE49-F238E27FC236}">
                <a16:creationId xmlns:a16="http://schemas.microsoft.com/office/drawing/2014/main" id="{C8A86850-8F10-4DB1-8EAE-D90BB200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28" y="1329248"/>
            <a:ext cx="4527329" cy="4846469"/>
          </a:xfrm>
          <a:prstGeom prst="rect">
            <a:avLst/>
          </a:prstGeom>
        </p:spPr>
      </p:pic>
    </p:spTree>
    <p:extLst>
      <p:ext uri="{BB962C8B-B14F-4D97-AF65-F5344CB8AC3E}">
        <p14:creationId xmlns:p14="http://schemas.microsoft.com/office/powerpoint/2010/main" val="84375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85" y="1000665"/>
            <a:ext cx="4173074" cy="563365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173" y="311552"/>
            <a:ext cx="3933264" cy="5479648"/>
          </a:xfrm>
          <a:prstGeom prst="rect">
            <a:avLst/>
          </a:prstGeom>
        </p:spPr>
      </p:pic>
    </p:spTree>
    <p:extLst>
      <p:ext uri="{BB962C8B-B14F-4D97-AF65-F5344CB8AC3E}">
        <p14:creationId xmlns:p14="http://schemas.microsoft.com/office/powerpoint/2010/main" val="60771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18" y="633280"/>
            <a:ext cx="3818964" cy="51556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087" y="1029350"/>
            <a:ext cx="3818963" cy="5155600"/>
          </a:xfrm>
          <a:prstGeom prst="rect">
            <a:avLst/>
          </a:prstGeom>
        </p:spPr>
      </p:pic>
    </p:spTree>
    <p:extLst>
      <p:ext uri="{BB962C8B-B14F-4D97-AF65-F5344CB8AC3E}">
        <p14:creationId xmlns:p14="http://schemas.microsoft.com/office/powerpoint/2010/main" val="23380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804" b="32353"/>
          <a:stretch/>
        </p:blipFill>
        <p:spPr>
          <a:xfrm>
            <a:off x="1669773" y="242047"/>
            <a:ext cx="3843130" cy="279270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43" r="2928"/>
          <a:stretch/>
        </p:blipFill>
        <p:spPr>
          <a:xfrm>
            <a:off x="861391" y="3233530"/>
            <a:ext cx="5234609" cy="338242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712" t="3120" r="14171"/>
          <a:stretch/>
        </p:blipFill>
        <p:spPr>
          <a:xfrm>
            <a:off x="6201366" y="242047"/>
            <a:ext cx="5392502" cy="3779271"/>
          </a:xfrm>
          <a:prstGeom prst="rect">
            <a:avLst/>
          </a:prstGeom>
        </p:spPr>
      </p:pic>
    </p:spTree>
    <p:extLst>
      <p:ext uri="{BB962C8B-B14F-4D97-AF65-F5344CB8AC3E}">
        <p14:creationId xmlns:p14="http://schemas.microsoft.com/office/powerpoint/2010/main" val="29577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752" t="18322" r="7421" b="11884"/>
          <a:stretch/>
        </p:blipFill>
        <p:spPr>
          <a:xfrm>
            <a:off x="6911788" y="596348"/>
            <a:ext cx="4630855" cy="526657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495" y="98371"/>
            <a:ext cx="4800600" cy="314061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043" y="3429000"/>
            <a:ext cx="4914901" cy="3140616"/>
          </a:xfrm>
          <a:prstGeom prst="rect">
            <a:avLst/>
          </a:prstGeom>
        </p:spPr>
      </p:pic>
    </p:spTree>
    <p:extLst>
      <p:ext uri="{BB962C8B-B14F-4D97-AF65-F5344CB8AC3E}">
        <p14:creationId xmlns:p14="http://schemas.microsoft.com/office/powerpoint/2010/main" val="224671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9378"/>
          <a:stretch/>
        </p:blipFill>
        <p:spPr>
          <a:xfrm>
            <a:off x="1770053" y="72838"/>
            <a:ext cx="3653399" cy="29089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470" y="3255359"/>
            <a:ext cx="4479234" cy="32912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426" y="211231"/>
            <a:ext cx="6004773" cy="3694618"/>
          </a:xfrm>
          <a:prstGeom prst="rect">
            <a:avLst/>
          </a:prstGeom>
        </p:spPr>
      </p:pic>
    </p:spTree>
    <p:extLst>
      <p:ext uri="{BB962C8B-B14F-4D97-AF65-F5344CB8AC3E}">
        <p14:creationId xmlns:p14="http://schemas.microsoft.com/office/powerpoint/2010/main" val="298524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93" t="2724" r="1150" b="15782"/>
          <a:stretch/>
        </p:blipFill>
        <p:spPr>
          <a:xfrm>
            <a:off x="323068" y="274995"/>
            <a:ext cx="3417113" cy="465268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40" r="2269" b="8544"/>
          <a:stretch/>
        </p:blipFill>
        <p:spPr>
          <a:xfrm>
            <a:off x="3834480" y="1121975"/>
            <a:ext cx="4016189" cy="519284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958" t="8917" r="7311"/>
          <a:stretch/>
        </p:blipFill>
        <p:spPr>
          <a:xfrm>
            <a:off x="8130499" y="274995"/>
            <a:ext cx="3923963" cy="5629008"/>
          </a:xfrm>
          <a:prstGeom prst="rect">
            <a:avLst/>
          </a:prstGeom>
        </p:spPr>
      </p:pic>
    </p:spTree>
    <p:extLst>
      <p:ext uri="{BB962C8B-B14F-4D97-AF65-F5344CB8AC3E}">
        <p14:creationId xmlns:p14="http://schemas.microsoft.com/office/powerpoint/2010/main" val="8086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470EE2-D456-4141-B942-281E4F163568}"/>
              </a:ext>
            </a:extLst>
          </p:cNvPr>
          <p:cNvSpPr txBox="1"/>
          <p:nvPr/>
        </p:nvSpPr>
        <p:spPr>
          <a:xfrm>
            <a:off x="1457740" y="1239078"/>
            <a:ext cx="7335078" cy="830997"/>
          </a:xfrm>
          <a:prstGeom prst="rect">
            <a:avLst/>
          </a:prstGeom>
          <a:noFill/>
        </p:spPr>
        <p:txBody>
          <a:bodyPr wrap="square" rtlCol="0">
            <a:spAutoFit/>
          </a:bodyPr>
          <a:lstStyle/>
          <a:p>
            <a:r>
              <a:rPr lang="en-US" sz="4800" dirty="0"/>
              <a:t>Case study</a:t>
            </a:r>
          </a:p>
        </p:txBody>
      </p:sp>
      <p:sp>
        <p:nvSpPr>
          <p:cNvPr id="3" name="TextBox 2">
            <a:extLst>
              <a:ext uri="{FF2B5EF4-FFF2-40B4-BE49-F238E27FC236}">
                <a16:creationId xmlns:a16="http://schemas.microsoft.com/office/drawing/2014/main" id="{0D5C46CA-830D-4593-A933-4B0F53009CFC}"/>
              </a:ext>
            </a:extLst>
          </p:cNvPr>
          <p:cNvSpPr txBox="1"/>
          <p:nvPr/>
        </p:nvSpPr>
        <p:spPr>
          <a:xfrm>
            <a:off x="2027582" y="2941983"/>
            <a:ext cx="8627165" cy="2246769"/>
          </a:xfrm>
          <a:prstGeom prst="rect">
            <a:avLst/>
          </a:prstGeom>
          <a:noFill/>
        </p:spPr>
        <p:txBody>
          <a:bodyPr wrap="square" rtlCol="0">
            <a:spAutoFit/>
          </a:bodyPr>
          <a:lstStyle/>
          <a:p>
            <a:pPr algn="just"/>
            <a:r>
              <a:rPr lang="en-US" sz="2800" dirty="0"/>
              <a:t>Nowadays in Romania, more and more students decide to drop off studies just before they are one step away from graduation. And they can’t be convinced to change their minds. What do you think this is the case and what advice would you give to such a student? </a:t>
            </a:r>
            <a:endParaRPr lang="ro-RO" sz="2800" dirty="0"/>
          </a:p>
        </p:txBody>
      </p:sp>
    </p:spTree>
    <p:extLst>
      <p:ext uri="{BB962C8B-B14F-4D97-AF65-F5344CB8AC3E}">
        <p14:creationId xmlns:p14="http://schemas.microsoft.com/office/powerpoint/2010/main" val="281852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518C8-30E0-4D68-A2F2-D70615852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41" y="-144702"/>
            <a:ext cx="5635005" cy="3573702"/>
          </a:xfrm>
          <a:prstGeom prst="rect">
            <a:avLst/>
          </a:prstGeom>
        </p:spPr>
      </p:pic>
      <p:pic>
        <p:nvPicPr>
          <p:cNvPr id="3" name="Picture 2">
            <a:extLst>
              <a:ext uri="{FF2B5EF4-FFF2-40B4-BE49-F238E27FC236}">
                <a16:creationId xmlns:a16="http://schemas.microsoft.com/office/drawing/2014/main" id="{CF97AB89-496D-4E6F-9F19-85E9B927FE99}"/>
              </a:ext>
            </a:extLst>
          </p:cNvPr>
          <p:cNvPicPr>
            <a:picLocks noChangeAspect="1"/>
          </p:cNvPicPr>
          <p:nvPr/>
        </p:nvPicPr>
        <p:blipFill rotWithShape="1">
          <a:blip r:embed="rId3">
            <a:extLst>
              <a:ext uri="{28A0092B-C50C-407E-A947-70E740481C1C}">
                <a14:useLocalDpi xmlns:a14="http://schemas.microsoft.com/office/drawing/2010/main" val="0"/>
              </a:ext>
            </a:extLst>
          </a:blip>
          <a:srcRect t="15873" b="40106"/>
          <a:stretch/>
        </p:blipFill>
        <p:spPr>
          <a:xfrm>
            <a:off x="7030321" y="2040835"/>
            <a:ext cx="4790619" cy="4068417"/>
          </a:xfrm>
          <a:prstGeom prst="rect">
            <a:avLst/>
          </a:prstGeom>
        </p:spPr>
      </p:pic>
    </p:spTree>
    <p:extLst>
      <p:ext uri="{BB962C8B-B14F-4D97-AF65-F5344CB8AC3E}">
        <p14:creationId xmlns:p14="http://schemas.microsoft.com/office/powerpoint/2010/main" val="2778981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67</TotalTime>
  <Words>142</Words>
  <Application>Microsoft Office PowerPoint</Application>
  <PresentationFormat>Widescreen</PresentationFormat>
  <Paragraphs>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Tw Cen MT</vt:lpstr>
      <vt:lpstr>Circuit</vt:lpstr>
      <vt:lpstr>Communication  Do we appreciate what we have?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dc:creator>
  <cp:lastModifiedBy>FURDUI AMALIA</cp:lastModifiedBy>
  <cp:revision>13</cp:revision>
  <dcterms:created xsi:type="dcterms:W3CDTF">2019-07-10T15:51:11Z</dcterms:created>
  <dcterms:modified xsi:type="dcterms:W3CDTF">2019-07-14T20:01:13Z</dcterms:modified>
</cp:coreProperties>
</file>