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1"/>
  </p:notesMasterIdLst>
  <p:sldIdLst>
    <p:sldId id="262" r:id="rId4"/>
    <p:sldId id="263" r:id="rId5"/>
    <p:sldId id="259" r:id="rId6"/>
    <p:sldId id="260" r:id="rId7"/>
    <p:sldId id="261" r:id="rId8"/>
    <p:sldId id="257" r:id="rId9"/>
    <p:sldId id="25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0EDAF-9637-48A3-8F28-8F06B041BD8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BD280-FBF5-4B93-8CE5-2A5985B8B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19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400" dirty="0"/>
              <a:t>MCM //</a:t>
            </a:r>
          </a:p>
          <a:p>
            <a:pPr marL="152385" algn="just">
              <a:spcBef>
                <a:spcPts val="600"/>
              </a:spcBef>
            </a:pPr>
            <a:endParaRPr lang="fr-FR" sz="1400" b="1" dirty="0"/>
          </a:p>
          <a:p>
            <a:pPr marL="152385" algn="just">
              <a:spcBef>
                <a:spcPts val="600"/>
              </a:spcBef>
            </a:pPr>
            <a:r>
              <a:rPr lang="fr-FR" sz="1400" b="1" dirty="0"/>
              <a:t>Le label Terre de Jeux 2024</a:t>
            </a:r>
            <a:r>
              <a:rPr lang="fr-FR" sz="1400" dirty="0"/>
              <a:t> permet à toutes les collectivités territoriales qui partagent la conviction que le sport change les vies de bénéficier de cette énergie unique.</a:t>
            </a:r>
          </a:p>
          <a:p>
            <a:pPr marL="152385" algn="just">
              <a:spcBef>
                <a:spcPts val="600"/>
              </a:spcBef>
            </a:pPr>
            <a:endParaRPr lang="fr-FR" sz="1400" dirty="0"/>
          </a:p>
          <a:p>
            <a:pPr marL="152385" algn="just">
              <a:spcBef>
                <a:spcPts val="600"/>
              </a:spcBef>
            </a:pPr>
            <a:r>
              <a:rPr lang="fr-FR" sz="1400" b="1" dirty="0"/>
              <a:t>Devenir Terre de Jeux 2024</a:t>
            </a:r>
            <a:r>
              <a:rPr lang="fr-FR" sz="1400" dirty="0"/>
              <a:t>, c’est s’engager à contribuer à faire vivre à tous les émotions des Jeux, changer le quotidien des gens grâce au sport et permettre au plus grand nombre de vivre l’aventure olympique et paralympique dès maintenant.</a:t>
            </a:r>
          </a:p>
          <a:p>
            <a:pPr marL="152385" algn="just">
              <a:spcBef>
                <a:spcPts val="600"/>
              </a:spcBef>
            </a:pPr>
            <a:endParaRPr lang="fr-FR" sz="1400" dirty="0"/>
          </a:p>
          <a:p>
            <a:pPr marL="152385" algn="just">
              <a:spcBef>
                <a:spcPts val="600"/>
              </a:spcBef>
            </a:pPr>
            <a:r>
              <a:rPr lang="fr-FR" sz="1400" b="1" dirty="0"/>
              <a:t>Devenir Terre de Jeux 2024</a:t>
            </a:r>
            <a:r>
              <a:rPr lang="fr-FR" sz="1400" dirty="0"/>
              <a:t>, c’est contribuer à faire des Jeux un projet national.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75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13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161 équipements, c’est 17 % du patrimoine CPJ soit</a:t>
            </a:r>
            <a:r>
              <a:rPr lang="fr-FR" baseline="0" dirty="0"/>
              <a:t> la 2</a:t>
            </a:r>
            <a:r>
              <a:rPr lang="fr-FR" baseline="30000" dirty="0"/>
              <a:t>e</a:t>
            </a:r>
            <a:r>
              <a:rPr lang="fr-FR" baseline="0" dirty="0"/>
              <a:t> région après l’Ile de France.</a:t>
            </a:r>
            <a:endParaRPr lang="fr-FR" dirty="0"/>
          </a:p>
          <a:p>
            <a:endParaRPr lang="fr-FR" dirty="0"/>
          </a:p>
          <a:p>
            <a:r>
              <a:rPr lang="fr-FR" dirty="0"/>
              <a:t>938 équipements labellisés</a:t>
            </a:r>
            <a:r>
              <a:rPr lang="fr-FR" baseline="0" dirty="0"/>
              <a:t> en France métropolitaine, et 11 équipements en territoires ultra-marin</a:t>
            </a:r>
          </a:p>
          <a:p>
            <a:endParaRPr lang="fr-FR" baseline="0" dirty="0"/>
          </a:p>
          <a:p>
            <a:r>
              <a:rPr lang="fr-FR" baseline="0" dirty="0"/>
              <a:t>Soit </a:t>
            </a:r>
            <a:r>
              <a:rPr lang="fr-FR" b="1" baseline="0" dirty="0"/>
              <a:t>949 équipements labellisés CPJ sur le territoire national (métropole &amp; ultra-marin)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95A44-A684-4621-A494-C2B17896D05B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Région Hauts-de-France | MC MULET</a:t>
            </a:r>
          </a:p>
        </p:txBody>
      </p:sp>
    </p:spTree>
    <p:extLst>
      <p:ext uri="{BB962C8B-B14F-4D97-AF65-F5344CB8AC3E}">
        <p14:creationId xmlns:p14="http://schemas.microsoft.com/office/powerpoint/2010/main" val="50422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Mise </a:t>
            </a:r>
            <a:r>
              <a:rPr lang="fr-FR" b="1"/>
              <a:t>à jour le 02/12/21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93A38-F8AD-486A-936F-BBB8A495F682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2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07EC-65EB-44C2-B22A-8AA8FA48FF0D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B8D2-8660-4A23-B4A5-18C00C829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47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07EC-65EB-44C2-B22A-8AA8FA48FF0D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B8D2-8660-4A23-B4A5-18C00C829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98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07EC-65EB-44C2-B22A-8AA8FA48FF0D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B8D2-8660-4A23-B4A5-18C00C829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8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54865" y="790226"/>
            <a:ext cx="10243804" cy="686740"/>
          </a:xfrm>
        </p:spPr>
        <p:txBody>
          <a:bodyPr anchor="t">
            <a:normAutofit/>
          </a:bodyPr>
          <a:lstStyle>
            <a:lvl1pPr algn="l">
              <a:defRPr sz="4267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SLIDE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016" y="3"/>
            <a:ext cx="1283984" cy="1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4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396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AF2-D5CD-4CB2-9923-8E3FC40B0DD1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1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AEC7-FAB0-46F3-80A4-ABD15CFD6A6F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99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BEAE-6F9F-4EFE-AA46-9FB3128336EC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9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1F70-F52F-4718-8E11-B74A7497DC04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29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B876-F76E-4B2B-ADCA-9B16C8A69470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0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C21-30D7-4603-BB53-2D46E8BCDDA9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07EC-65EB-44C2-B22A-8AA8FA48FF0D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B8D2-8660-4A23-B4A5-18C00C829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598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2E97-D2A0-45F3-A708-9074FAD26C30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3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47A-A22D-4D46-A19D-5C88B873ED34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96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F97-2F15-4141-8B9E-010EE513B258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9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8400-008B-4FE1-A00C-CF0370BE8965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14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CB01-5B9C-4CBC-BF3E-90E9F379329C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07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54F-897B-4497-8F1C-478386F86E39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3530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3E79-5B6F-4552-B822-75F6710403BF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55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4B00-D9F1-4613-9652-454B94A931A1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13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B179-507E-458D-8407-EBCFE0BC44DE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49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8164-4818-4C52-8876-BE7974DF1BC8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8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07EC-65EB-44C2-B22A-8AA8FA48FF0D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B8D2-8660-4A23-B4A5-18C00C829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52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5AEF-0169-4E26-9830-016C4E9FD48F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27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12802" y="2800016"/>
            <a:ext cx="11427991" cy="1678384"/>
          </a:xfrm>
        </p:spPr>
        <p:txBody>
          <a:bodyPr anchor="b">
            <a:normAutofit/>
          </a:bodyPr>
          <a:lstStyle>
            <a:lvl1pPr algn="ctr">
              <a:defRPr sz="7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PPT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9012" y="4830235"/>
            <a:ext cx="11426864" cy="1054100"/>
          </a:xfrm>
        </p:spPr>
        <p:txBody>
          <a:bodyPr>
            <a:normAutofit/>
          </a:bodyPr>
          <a:lstStyle>
            <a:lvl1pPr marL="0" indent="0" algn="ctr">
              <a:buNone/>
              <a:defRPr sz="5689" baseline="0">
                <a:solidFill>
                  <a:srgbClr val="81B7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760" indent="0" algn="ctr">
              <a:buNone/>
              <a:defRPr sz="3556"/>
            </a:lvl2pPr>
            <a:lvl3pPr marL="1625519" indent="0" algn="ctr">
              <a:buNone/>
              <a:defRPr sz="3200"/>
            </a:lvl3pPr>
            <a:lvl4pPr marL="2438278" indent="0" algn="ctr">
              <a:buNone/>
              <a:defRPr sz="2844"/>
            </a:lvl4pPr>
            <a:lvl5pPr marL="3251037" indent="0" algn="ctr">
              <a:buNone/>
              <a:defRPr sz="2844"/>
            </a:lvl5pPr>
            <a:lvl6pPr marL="4063797" indent="0" algn="ctr">
              <a:buNone/>
              <a:defRPr sz="2844"/>
            </a:lvl6pPr>
            <a:lvl7pPr marL="4876557" indent="0" algn="ctr">
              <a:buNone/>
              <a:defRPr sz="2844"/>
            </a:lvl7pPr>
            <a:lvl8pPr marL="5689315" indent="0" algn="ctr">
              <a:buNone/>
              <a:defRPr sz="2844"/>
            </a:lvl8pPr>
            <a:lvl9pPr marL="6502075" indent="0" algn="ctr">
              <a:buNone/>
              <a:defRPr sz="2844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6" name="Image 5" descr="Logo Région HD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9" y="482445"/>
            <a:ext cx="2097232" cy="204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61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409" y="1646297"/>
            <a:ext cx="11640099" cy="4694297"/>
          </a:xfrm>
        </p:spPr>
        <p:txBody>
          <a:bodyPr/>
          <a:lstStyle>
            <a:lvl1pPr marL="406379" indent="-406379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39" indent="-406379">
              <a:buClr>
                <a:srgbClr val="81B719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31899" indent="-406379">
              <a:buClr>
                <a:srgbClr val="81B719"/>
              </a:buClr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844658" indent="-406379">
              <a:buClr>
                <a:srgbClr val="81B719"/>
              </a:buClr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57417" indent="-406379">
              <a:buClr>
                <a:srgbClr val="81B719"/>
              </a:buClr>
              <a:buFont typeface="Wingdings" panose="05000000000000000000" pitchFamily="2" charset="2"/>
              <a:buChar char="v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38322" y="6457246"/>
            <a:ext cx="11677729" cy="22201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76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RAPPEL TITRE PRINCIPAL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016" y="3"/>
            <a:ext cx="1283984" cy="126212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54865" y="790226"/>
            <a:ext cx="10193631" cy="686740"/>
          </a:xfrm>
        </p:spPr>
        <p:txBody>
          <a:bodyPr anchor="t">
            <a:normAutofit/>
          </a:bodyPr>
          <a:lstStyle>
            <a:lvl1pPr algn="l">
              <a:defRPr sz="4267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SLIDE</a:t>
            </a:r>
          </a:p>
        </p:txBody>
      </p:sp>
    </p:spTree>
    <p:extLst>
      <p:ext uri="{BB962C8B-B14F-4D97-AF65-F5344CB8AC3E}">
        <p14:creationId xmlns:p14="http://schemas.microsoft.com/office/powerpoint/2010/main" val="1456227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1851" y="1712149"/>
            <a:ext cx="10515600" cy="856075"/>
          </a:xfrm>
        </p:spPr>
        <p:txBody>
          <a:bodyPr anchor="t">
            <a:normAutofit/>
          </a:bodyPr>
          <a:lstStyle>
            <a:lvl1pPr algn="ctr">
              <a:defRPr sz="711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SOUS PARTIE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1" y="2662299"/>
            <a:ext cx="10515600" cy="893704"/>
          </a:xfrm>
        </p:spPr>
        <p:txBody>
          <a:bodyPr/>
          <a:lstStyle>
            <a:lvl1pPr marL="0" indent="0" algn="ctr">
              <a:buNone/>
              <a:defRPr sz="4267" baseline="0">
                <a:solidFill>
                  <a:srgbClr val="81B719"/>
                </a:solidFill>
                <a:latin typeface="Arial"/>
              </a:defRPr>
            </a:lvl1pPr>
            <a:lvl2pPr marL="81276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4007" y="5314252"/>
            <a:ext cx="1283984" cy="1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10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0864" y="1683927"/>
            <a:ext cx="5743536" cy="4667016"/>
          </a:xfrm>
        </p:spPr>
        <p:txBody>
          <a:bodyPr/>
          <a:lstStyle>
            <a:lvl1pPr marL="406379" indent="-406379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/>
              </a:defRPr>
            </a:lvl1pPr>
            <a:lvl2pPr marL="1219139" indent="-406379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2031899" indent="-406379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844658" indent="-406379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3657417" indent="-406379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2" y="1693334"/>
            <a:ext cx="5768623" cy="4667015"/>
          </a:xfrm>
        </p:spPr>
        <p:txBody>
          <a:bodyPr/>
          <a:lstStyle>
            <a:lvl1pPr marL="406379" indent="-406379">
              <a:buClr>
                <a:srgbClr val="81B719"/>
              </a:buClr>
              <a:buFont typeface="Wingdings" panose="05000000000000000000" pitchFamily="2" charset="2"/>
              <a:buChar char=""/>
              <a:defRPr/>
            </a:lvl1pPr>
            <a:lvl2pPr marL="1219139" indent="-406379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2031899" indent="-406379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844658" indent="-406379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3657417" indent="-406379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38322" y="6457246"/>
            <a:ext cx="11727903" cy="231423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76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RAPPEL TITRE PRINCIPAL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54865" y="790226"/>
            <a:ext cx="10243804" cy="686740"/>
          </a:xfrm>
        </p:spPr>
        <p:txBody>
          <a:bodyPr anchor="t">
            <a:normAutofit/>
          </a:bodyPr>
          <a:lstStyle>
            <a:lvl1pPr algn="l">
              <a:defRPr sz="4267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SLIDE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016" y="3"/>
            <a:ext cx="1283984" cy="1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34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54865" y="790226"/>
            <a:ext cx="10243804" cy="686740"/>
          </a:xfrm>
        </p:spPr>
        <p:txBody>
          <a:bodyPr anchor="t">
            <a:normAutofit/>
          </a:bodyPr>
          <a:lstStyle>
            <a:lvl1pPr algn="l">
              <a:defRPr sz="4267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SLIDE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016" y="3"/>
            <a:ext cx="1283984" cy="1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3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19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07EC-65EB-44C2-B22A-8AA8FA48FF0D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B8D2-8660-4A23-B4A5-18C00C829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97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07EC-65EB-44C2-B22A-8AA8FA48FF0D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B8D2-8660-4A23-B4A5-18C00C829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52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07EC-65EB-44C2-B22A-8AA8FA48FF0D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B8D2-8660-4A23-B4A5-18C00C829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10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07EC-65EB-44C2-B22A-8AA8FA48FF0D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B8D2-8660-4A23-B4A5-18C00C829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71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07EC-65EB-44C2-B22A-8AA8FA48FF0D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B8D2-8660-4A23-B4A5-18C00C829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83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07EC-65EB-44C2-B22A-8AA8FA48FF0D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B8D2-8660-4A23-B4A5-18C00C829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07EC-65EB-44C2-B22A-8AA8FA48FF0D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B8D2-8660-4A23-B4A5-18C00C829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6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C66D4E-9EBD-46CB-8AC0-961F868A41FD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fr-FR"/>
              <a:t>DOCUMENT INTERNE DE TRAVAIL                                 Coordination REGION-CROS HDF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02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990E-08B4-4197-B787-B650FB9932D5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726E-BC45-40B3-9A4F-3E86F9E5B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7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705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18693" y="1408091"/>
            <a:ext cx="1485363" cy="6439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8340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49"/>
            <a:ext cx="12192000" cy="68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1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92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0833" y="5038653"/>
            <a:ext cx="12330496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67" b="1" dirty="0">
                <a:solidFill>
                  <a:schemeClr val="bg1"/>
                </a:solidFill>
              </a:rPr>
              <a:t>Convention de labellisation - signée le 15 octobre 2019 lors de la Plénière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24377" y="1476965"/>
            <a:ext cx="3149161" cy="369332"/>
          </a:xfrm>
          <a:prstGeom prst="rect">
            <a:avLst/>
          </a:prstGeom>
          <a:solidFill>
            <a:srgbClr val="1F5266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067177" y="523876"/>
            <a:ext cx="3606361" cy="3607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6" y="373735"/>
            <a:ext cx="3625411" cy="39073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8669" y="5572133"/>
            <a:ext cx="1110044" cy="11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5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11509" cy="69137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992534" y="2686546"/>
            <a:ext cx="2181649" cy="20313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31" y="1923558"/>
            <a:ext cx="3178148" cy="34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3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9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0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8648" y="1281953"/>
            <a:ext cx="4962112" cy="2719882"/>
          </a:xfrm>
        </p:spPr>
        <p:txBody>
          <a:bodyPr/>
          <a:lstStyle/>
          <a:p>
            <a:r>
              <a:rPr lang="fr-FR" dirty="0"/>
              <a:t>Des équipements sportifs structurants à l’échelle régionale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08648" y="4192626"/>
            <a:ext cx="6787517" cy="860400"/>
          </a:xfrm>
        </p:spPr>
        <p:txBody>
          <a:bodyPr/>
          <a:lstStyle/>
          <a:p>
            <a:r>
              <a:rPr lang="fr-FR" dirty="0"/>
              <a:t>Hauts-de-France, La 2</a:t>
            </a:r>
            <a:r>
              <a:rPr lang="fr-FR" baseline="30000" dirty="0"/>
              <a:t>eme</a:t>
            </a:r>
            <a:r>
              <a:rPr lang="fr-FR" dirty="0"/>
              <a:t> région avec 161 équipements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46364" y="5023620"/>
            <a:ext cx="33986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Aisne – 12 équipements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Nord – 49 équipements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Oise – 40 équipements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Pas-de-Calais – 47 équipements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Somme – 12 équipements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831644" cy="6876408"/>
          </a:xfrm>
          <a:prstGeom prst="rect">
            <a:avLst/>
          </a:prstGeom>
        </p:spPr>
      </p:pic>
      <p:pic>
        <p:nvPicPr>
          <p:cNvPr id="9" name="Image 8" descr="Gambar vektor gratis: Podium, Medali, Olimpiade, Olahraga - Gambar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565" y="5449420"/>
            <a:ext cx="2322134" cy="13243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8276006">
            <a:off x="10093132" y="5151426"/>
            <a:ext cx="10281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 w="12700">
                  <a:solidFill>
                    <a:srgbClr val="E6B72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729"/>
                  </a:fgClr>
                  <a:bgClr>
                    <a:srgbClr val="E6B72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729">
                      <a:lumMod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59-Nord</a:t>
            </a:r>
          </a:p>
        </p:txBody>
      </p:sp>
      <p:sp>
        <p:nvSpPr>
          <p:cNvPr id="12" name="Rectangle 11"/>
          <p:cNvSpPr/>
          <p:nvPr/>
        </p:nvSpPr>
        <p:spPr>
          <a:xfrm rot="18109479">
            <a:off x="10998680" y="5892998"/>
            <a:ext cx="84991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 w="12700">
                  <a:solidFill>
                    <a:srgbClr val="B01513"/>
                  </a:solidFill>
                  <a:prstDash val="solid"/>
                </a:ln>
                <a:pattFill prst="pct50">
                  <a:fgClr>
                    <a:srgbClr val="B01513"/>
                  </a:fgClr>
                  <a:bgClr>
                    <a:srgbClr val="B0151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B01513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60-Oise</a:t>
            </a:r>
          </a:p>
        </p:txBody>
      </p:sp>
      <p:sp>
        <p:nvSpPr>
          <p:cNvPr id="13" name="Rectangle 12"/>
          <p:cNvSpPr/>
          <p:nvPr/>
        </p:nvSpPr>
        <p:spPr>
          <a:xfrm rot="18319448">
            <a:off x="9189870" y="5276728"/>
            <a:ext cx="176202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 w="0"/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62 – Pas-de-Calais</a:t>
            </a:r>
          </a:p>
        </p:txBody>
      </p: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 rot="5400000">
            <a:off x="9122566" y="3168925"/>
            <a:ext cx="3859795" cy="30480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DOCUMENT INTERNE DE TRAVAIL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Groupe technique régional animé par la Région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46364" y="6639346"/>
            <a:ext cx="5625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Région Hauts-de-France | MC MULET</a:t>
            </a:r>
          </a:p>
        </p:txBody>
      </p:sp>
    </p:spTree>
    <p:extLst>
      <p:ext uri="{BB962C8B-B14F-4D97-AF65-F5344CB8AC3E}">
        <p14:creationId xmlns:p14="http://schemas.microsoft.com/office/powerpoint/2010/main" val="408608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77" y="182880"/>
            <a:ext cx="1831305" cy="17475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573" y="182880"/>
            <a:ext cx="1880483" cy="174752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014955"/>
            <a:ext cx="13628500" cy="484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41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218</Words>
  <Application>Microsoft Office PowerPoint</Application>
  <PresentationFormat>Grand écran</PresentationFormat>
  <Paragraphs>40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Courier New</vt:lpstr>
      <vt:lpstr>Wingdings</vt:lpstr>
      <vt:lpstr>Wingdings 3</vt:lpstr>
      <vt:lpstr>Thème Office</vt:lpstr>
      <vt:lpstr>Ion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équipements sportifs structurants à l’échelle régionale</vt:lpstr>
      <vt:lpstr>Présentation PowerPoint</vt:lpstr>
    </vt:vector>
  </TitlesOfParts>
  <Company>Région Hauts-de-France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MULET Marie-Christine</dc:creator>
  <cp:lastModifiedBy>jean-pierre pakula</cp:lastModifiedBy>
  <cp:revision>2</cp:revision>
  <dcterms:created xsi:type="dcterms:W3CDTF">2023-10-04T13:14:31Z</dcterms:created>
  <dcterms:modified xsi:type="dcterms:W3CDTF">2023-10-04T19:26:59Z</dcterms:modified>
</cp:coreProperties>
</file>