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17.wmf" ContentType="image/x-wmf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8.png" ContentType="image/png"/>
  <Override PartName="/ppt/media/image20.png" ContentType="image/png"/>
  <Override PartName="/ppt/media/image2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9F9162E-FE1B-4AD8-B637-6282F34120DA}" type="datetime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17/04/2019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B9BF29A-F510-4717-8A22-8062E0F4D436}" type="slidenum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C176D2F-0AF9-4DBA-837F-CDB7B4F1A7D8}" type="datetime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17/04/2019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1AE7E52-A2C0-46FF-B32B-1116F501D4ED}" type="slidenum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475A2F9-0958-45F4-A3EC-31AA698F3496}" type="datetime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17/04/2019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489D132-FA57-485D-9794-1581384C3B17}" type="slidenum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eduscol.education.fr/cid126665/vers-le-bac-2021.html" TargetMode="External"/><Relationship Id="rId2" Type="http://schemas.openxmlformats.org/officeDocument/2006/relationships/hyperlink" Target="http://www.horizons2021.fr/?gclid=Cj0KCQiA7briBRD7ARIsABhX8aAln_Z4wDLELilCOTWBpOYG4XySRE6ge9zWKYl20eyZ-TFahs-NBtsaAjWYEALw_wcB&amp;gclsrc=aw.ds" TargetMode="External"/><Relationship Id="rId3" Type="http://schemas.openxmlformats.org/officeDocument/2006/relationships/hyperlink" Target="https://fcpe93.fr/" TargetMode="External"/><Relationship Id="rId4" Type="http://schemas.openxmlformats.org/officeDocument/2006/relationships/hyperlink" Target="https://fcpe93.fr/" TargetMode="External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hyperlink" Target="http://petitionpublique.fr/Default.aspx?pi=FCPE93" TargetMode="External"/><Relationship Id="rId3" Type="http://schemas.openxmlformats.org/officeDocument/2006/relationships/hyperlink" Target="http://petitionpublique.fr/Default.aspx?pi=FCPE93" TargetMode="External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43080" y="1463400"/>
            <a:ext cx="11848680" cy="1341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réforme du lycée, c’est déjà maintenant….</a:t>
            </a:r>
            <a:br/>
            <a:r>
              <a:rPr b="1" lang="fr-FR" sz="4000" spc="-1" strike="noStrike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Présentation à l’initiative de la FCPE 93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523880" y="4222800"/>
            <a:ext cx="9143640" cy="101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Samedi 13 avril 2019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0" y="135720"/>
            <a:ext cx="1717200" cy="174528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-47520" y="3163320"/>
            <a:ext cx="12286800" cy="8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Réforme du lycée, général, technologique, professionnel,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nouveau baccalauréat et Parcoursup.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4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77640" y="642240"/>
            <a:ext cx="11658240" cy="599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Arts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Humanités, littérature et philosophie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Littérature et langues et cultures de l’Antiquité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Langues, littératures et cultures étrangères et régionales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Histoire-géographie, géopolitique et sciences politiques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Sciences économiques et sociales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Mathématiques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Physique-chimie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Sciences de la vie et de la Terre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Numérique et sciences informatiques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Sciences de l’ingénieur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Biologie-écologie (lycées agricoles)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0" y="0"/>
            <a:ext cx="10239120" cy="699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spcBef>
                <a:spcPts val="799"/>
              </a:spcBef>
            </a:pPr>
            <a:r>
              <a:rPr b="1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Spécialités Générales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11387520" y="610380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2328840" y="1476360"/>
            <a:ext cx="788148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F894D30-6F5E-44D6-BBAB-54CDC44A6397}" type="slidenum">
              <a:rPr b="0" lang="fr-FR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95400" y="68400"/>
            <a:ext cx="12000960" cy="6721200"/>
          </a:xfrm>
          <a:prstGeom prst="rect">
            <a:avLst/>
          </a:prstGeom>
          <a:ln>
            <a:noFill/>
          </a:ln>
        </p:spPr>
      </p:pic>
      <p:sp>
        <p:nvSpPr>
          <p:cNvPr id="166" name="CustomShape 4"/>
          <p:cNvSpPr/>
          <p:nvPr/>
        </p:nvSpPr>
        <p:spPr>
          <a:xfrm>
            <a:off x="9591480" y="6214680"/>
            <a:ext cx="2185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 : Eduscol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Picture 2" descr=""/>
          <p:cNvPicPr/>
          <p:nvPr/>
        </p:nvPicPr>
        <p:blipFill>
          <a:blip r:embed="rId2"/>
          <a:stretch/>
        </p:blipFill>
        <p:spPr>
          <a:xfrm>
            <a:off x="488520" y="610380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0" y="0"/>
            <a:ext cx="7881480" cy="78372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Les épreuves du baccalauréat GT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2328840" y="1476360"/>
            <a:ext cx="788148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1232640" y="828360"/>
            <a:ext cx="9726480" cy="5893560"/>
          </a:xfrm>
          <a:prstGeom prst="rect">
            <a:avLst/>
          </a:prstGeom>
          <a:ln>
            <a:noFill/>
          </a:ln>
        </p:spPr>
      </p:pic>
      <p:pic>
        <p:nvPicPr>
          <p:cNvPr id="171" name="Picture 2" descr=""/>
          <p:cNvPicPr/>
          <p:nvPr/>
        </p:nvPicPr>
        <p:blipFill>
          <a:blip r:embed="rId2"/>
          <a:stretch/>
        </p:blipFill>
        <p:spPr>
          <a:xfrm>
            <a:off x="324000" y="605196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111960"/>
            <a:ext cx="351720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Dispositifs internationaux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41200" y="867600"/>
            <a:ext cx="1842120" cy="913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Rentrée 2019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 LIEP ouverture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 Bachibac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195840" y="1996920"/>
            <a:ext cx="1855800" cy="2833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Double bac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Franco-espagnol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2</a:t>
            </a:r>
            <a:r>
              <a:rPr b="0" lang="fr-FR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nd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 h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langue + litt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h hist/géo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1</a:t>
            </a:r>
            <a:r>
              <a:rPr b="0" lang="fr-FR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ère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Term 8 h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- 4 langue + litt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h hist/géo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Line 4"/>
          <p:cNvSpPr/>
          <p:nvPr/>
        </p:nvSpPr>
        <p:spPr>
          <a:xfrm>
            <a:off x="1031760" y="690120"/>
            <a:ext cx="87840" cy="406836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2019240" y="-177840"/>
            <a:ext cx="9931320" cy="70232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Table 1"/>
          <p:cNvGraphicFramePr/>
          <p:nvPr/>
        </p:nvGraphicFramePr>
        <p:xfrm>
          <a:off x="2017800" y="278280"/>
          <a:ext cx="9581040" cy="6579360"/>
        </p:xfrm>
        <a:graphic>
          <a:graphicData uri="http://schemas.openxmlformats.org/drawingml/2006/table">
            <a:tbl>
              <a:tblPr/>
              <a:tblGrid>
                <a:gridCol w="1351440"/>
                <a:gridCol w="191160"/>
                <a:gridCol w="556200"/>
                <a:gridCol w="520200"/>
                <a:gridCol w="520200"/>
                <a:gridCol w="777240"/>
                <a:gridCol w="191160"/>
                <a:gridCol w="520200"/>
                <a:gridCol w="520200"/>
                <a:gridCol w="520200"/>
                <a:gridCol w="777240"/>
                <a:gridCol w="191160"/>
                <a:gridCol w="897120"/>
                <a:gridCol w="897120"/>
                <a:gridCol w="298800"/>
                <a:gridCol w="851400"/>
              </a:tblGrid>
              <a:tr h="156240">
                <a:tc>
                  <a:tcPr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gridSpan="3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première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Epreuves anticipées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gridSpan="3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terminale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Épreuves finales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gridSpan="2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contrôle continu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 rowSpan="2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récapitulatif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120">
                <a:tc>
                  <a:tcPr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1er trimestre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2e trimestre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3e trimestre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1er trimestre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2e trimestre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3e trimestre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 : épreuves communes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livret scolaire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37320"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3121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Philosophie (Term)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coeff 8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1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Français écrit (1ère)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coeff 5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1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Français oral (1ère)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coeff 5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1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Hist.-Géo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rowSpan="7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coeff 30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7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coeff 10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</a:tr>
              <a:tr h="322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Enseignement moral et civique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</a:tr>
              <a:tr h="322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Langue Vivante A et LV B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</a:tr>
              <a:tr h="322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Éducation physique et sportive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40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22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Enseignement scientifique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538dd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</a:tr>
              <a:tr h="337320"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</a:tr>
              <a:tr h="322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Enseignement de spécialité 3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</a:tr>
              <a:tr h="322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Enseignement de spécialité 1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coeff 16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22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Enseignement de spécialité 2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coeff 16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37320"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44964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8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projet adossé à 1 ou 2 ens de spécialité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 gridSpan="3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8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réalisé sur le cycle terminal 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rgbClr val="d8e4bc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 gridSpan="3"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8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r>
                        <a:rPr b="1" lang="fr-FR" sz="900" spc="-1" strike="noStrike">
                          <a:solidFill>
                            <a:srgbClr val="008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soutenance 20 mn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R w="6480">
                      <a:solidFill>
                        <a:srgbClr val="000000"/>
                      </a:solidFill>
                    </a:lnR>
                    <a:solidFill>
                      <a:srgbClr val="d8e4bc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8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coeff 10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37320"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322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Enseignement optionnel 1ère+Term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2292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Enseignement optionnel Term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?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7320"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100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78" name="CustomShape 2"/>
          <p:cNvSpPr/>
          <p:nvPr/>
        </p:nvSpPr>
        <p:spPr>
          <a:xfrm>
            <a:off x="13735800" y="3280320"/>
            <a:ext cx="139680" cy="1722240"/>
          </a:xfrm>
          <a:prstGeom prst="rightBrace">
            <a:avLst>
              <a:gd name="adj1" fmla="val 8333"/>
              <a:gd name="adj2" fmla="val 50000"/>
            </a:avLst>
          </a:prstGeom>
          <a:noFill/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0" y="-16200"/>
            <a:ext cx="2583360" cy="58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 bac GT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488520" y="6103800"/>
            <a:ext cx="659160" cy="66996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 rot="20281800">
            <a:off x="822600" y="644400"/>
            <a:ext cx="2113560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cours de réflexion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7881480" cy="783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Ressources en ligne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247320" y="1411200"/>
            <a:ext cx="11696760" cy="246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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Eduscol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(site du ministère) : </a:t>
            </a:r>
            <a:r>
              <a:rPr b="1" lang="fr-FR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Vers le bac 2021</a:t>
            </a:r>
            <a:br/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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Site de l’ONISEP : </a:t>
            </a:r>
            <a:r>
              <a:rPr b="1" lang="fr-FR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Horizons 2021</a:t>
            </a:r>
            <a:br/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"/>
            </a:pPr>
            <a:r>
              <a:rPr b="1" lang="fr-FR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FCPE</a:t>
            </a:r>
            <a:r>
              <a:rPr b="1" lang="fr-FR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 93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(liens hypertexte – mettre en mode diaporama pour les rendre actifs)</a:t>
            </a:r>
            <a:endParaRPr b="0"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2" descr=""/>
          <p:cNvPicPr/>
          <p:nvPr/>
        </p:nvPicPr>
        <p:blipFill>
          <a:blip r:embed="rId5"/>
          <a:stretch/>
        </p:blipFill>
        <p:spPr>
          <a:xfrm>
            <a:off x="488520" y="610380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0"/>
            <a:ext cx="10239120" cy="7711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Nouveau lycée : les points d’attention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01120" y="972720"/>
            <a:ext cx="10239120" cy="550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mirage des spécialités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offre différente suivant les lycées,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décloisonnement qui n’en est pas un : « les menus »,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difficulté pour suivre une spé. hors de son lycée.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articulation avec le supérieur qui n’existe pas encore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d’évolution des prérequis universitaire,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évolution nécessaire de Parcoursup.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génération 2003 de nouveau en expérimentation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Déjà confrontée à la réforme du collège,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réforme partiellement mise en place en 2nde.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11405520" y="610380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406440" y="72720"/>
            <a:ext cx="1717200" cy="174528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1113120" y="2244960"/>
            <a:ext cx="996516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fr-F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Nos enfants valent bien le temps d’un pause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F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Rejoignez notre pétition pour un report de la réforme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36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Une pause s’impose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709200" y="4338720"/>
            <a:ext cx="3293280" cy="960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3585600" y="5115240"/>
            <a:ext cx="4869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http://petitionpublique.fr/Default.aspx?pi=FCPE93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880200" y="4634640"/>
            <a:ext cx="281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Cliquer en mode diaporama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0329840" y="6488640"/>
            <a:ext cx="1850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 Source : Eduscol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488520" y="6103800"/>
            <a:ext cx="659160" cy="669960"/>
          </a:xfrm>
          <a:prstGeom prst="rect">
            <a:avLst/>
          </a:prstGeom>
          <a:ln>
            <a:noFill/>
          </a:ln>
        </p:spPr>
      </p:pic>
      <p:pic>
        <p:nvPicPr>
          <p:cNvPr id="130" name="Picture 2" descr=""/>
          <p:cNvPicPr/>
          <p:nvPr/>
        </p:nvPicPr>
        <p:blipFill>
          <a:blip r:embed="rId2"/>
          <a:srcRect l="50000" t="56061" r="0" b="4467"/>
          <a:stretch/>
        </p:blipFill>
        <p:spPr>
          <a:xfrm>
            <a:off x="1298160" y="388800"/>
            <a:ext cx="9595440" cy="608004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0" y="0"/>
            <a:ext cx="8810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Lycée*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0" y="0"/>
            <a:ext cx="10239120" cy="77112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Enseignement professionnel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14280" y="1022400"/>
            <a:ext cx="11562840" cy="481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fr-FR" sz="3200" spc="-1" strike="noStrike" u="sng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 diplômes avec possibilité d’insertion ou de poursuite d'études :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CAP, en 2 ans ;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baccalauréat professionnel, en 3 ans ;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algn="just">
              <a:lnSpc>
                <a:spcPct val="100000"/>
              </a:lnSpc>
              <a:spcBef>
                <a:spcPts val="499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fr-FR" sz="3200" spc="-1" strike="noStrike" u="sng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 statuts possibles :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Statut scolaire dans un lycée, avec des périodes de stage en entreprise chaque année ;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apprentissage dans un lycée ou dans un CFA, avec un contrat de travail auprès d’un employeur.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488520" y="610380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0" y="0"/>
            <a:ext cx="10239120" cy="77112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 Bac «  pro »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69080" y="1305000"/>
            <a:ext cx="11253240" cy="513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fr-FR" sz="3200" spc="-1" strike="noStrike" u="sng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Organisation :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seconde : des enseignements communs et choix d’un secteur d’activité ;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1</a:t>
            </a:r>
            <a:r>
              <a:rPr b="0" lang="fr-FR" sz="3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ère</a:t>
            </a: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spécialisation dans un métier.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algn="just">
              <a:lnSpc>
                <a:spcPct val="100000"/>
              </a:lnSpc>
              <a:spcBef>
                <a:spcPts val="4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fr-FR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Point d’attention :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spécialisation est plus tardive = moins d’acquisition des gestes techniques…,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Sans réflexion quant aux métiers de demain...,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Sans vrai renforcement des enseignements fondamentaux.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488520" y="610380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0" y="0"/>
            <a:ext cx="10239120" cy="771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L’enseignement général et technologique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00080" y="771480"/>
            <a:ext cx="11991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année de seconde commune 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21560" y="1290600"/>
            <a:ext cx="11348640" cy="564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Français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Histoire – géographie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Langue vivante A et langue vivante B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Sciences économiques et sociales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Mathématiques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Physique – chimie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Sciences de la vie et de la Terre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Education physique et sportive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Enseignement moral et civique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Sciences numériques et technologie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+ l’aide personnalisée (math / français)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63680" indent="-285480">
              <a:lnSpc>
                <a:spcPct val="100000"/>
              </a:lnSpc>
              <a:spcBef>
                <a:spcPts val="479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+ l’accompagnement à l’orientation.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11126520" y="604944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0"/>
            <a:ext cx="10239120" cy="771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L’enseignement général et technologique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00080" y="771120"/>
            <a:ext cx="11991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1</a:t>
            </a:r>
            <a:r>
              <a:rPr b="1" lang="fr-FR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ère</a:t>
            </a: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terminale 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421560" y="1575360"/>
            <a:ext cx="11348640" cy="447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Des enseignements communs +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41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En 1</a:t>
            </a:r>
            <a:r>
              <a:rPr b="1" lang="fr-FR" sz="3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ère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: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20880" indent="-456840">
              <a:lnSpc>
                <a:spcPct val="100000"/>
              </a:lnSpc>
              <a:spcBef>
                <a:spcPts val="641"/>
              </a:spcBef>
              <a:buClr>
                <a:srgbClr val="00b0f0"/>
              </a:buClr>
              <a:buFont typeface="Wingdings" charset="2"/>
              <a:buChar char="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</a:t>
            </a: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3 spécialités et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20880" indent="-456840">
              <a:lnSpc>
                <a:spcPct val="100000"/>
              </a:lnSpc>
              <a:spcBef>
                <a:spcPts val="641"/>
              </a:spcBef>
              <a:buClr>
                <a:srgbClr val="00b0f0"/>
              </a:buClr>
              <a:buFont typeface="Wingdings" charset="2"/>
              <a:buChar char="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</a:t>
            </a: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possibilité d’une option (+ une langue ancienne)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41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En terminale :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20880" indent="-456840">
              <a:lnSpc>
                <a:spcPct val="100000"/>
              </a:lnSpc>
              <a:spcBef>
                <a:spcPts val="641"/>
              </a:spcBef>
              <a:buClr>
                <a:srgbClr val="00b0f0"/>
              </a:buClr>
              <a:buFont typeface="Wingdings" charset="2"/>
              <a:buChar char="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2 spécialités (parmi les 3 de 1</a:t>
            </a:r>
            <a:r>
              <a:rPr b="0" lang="fr-FR" sz="3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ère</a:t>
            </a: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) +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20880" indent="-456840">
              <a:lnSpc>
                <a:spcPct val="100000"/>
              </a:lnSpc>
              <a:spcBef>
                <a:spcPts val="641"/>
              </a:spcBef>
              <a:buClr>
                <a:srgbClr val="00b0f0"/>
              </a:buClr>
              <a:buFont typeface="Wingdings" charset="2"/>
              <a:buChar char="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Possibilité d’une option de supplémentaire en plus de celle(s) de 1</a:t>
            </a:r>
            <a:r>
              <a:rPr b="0" lang="fr-FR" sz="3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ère</a:t>
            </a: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10960920" y="600876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0"/>
            <a:ext cx="10239120" cy="771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L’enseignement général et technologique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295200" y="1032480"/>
            <a:ext cx="11315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Enseignements communs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295200" y="1940040"/>
            <a:ext cx="5541480" cy="3349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 algn="ctr">
              <a:lnSpc>
                <a:spcPct val="100000"/>
              </a:lnSpc>
              <a:spcBef>
                <a:spcPts val="641"/>
              </a:spcBef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Voie Technologique: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Français (1</a:t>
            </a:r>
            <a:r>
              <a:rPr b="0" lang="fr-FR" sz="2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ère</a:t>
            </a: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) Philosophie (Ter).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Histoire – géographie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Enseignement moral et civique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Langue vivante A et langue vivante B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Education physique et sportive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Mathématiques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6068880" y="1940040"/>
            <a:ext cx="5541480" cy="3349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 algn="ctr">
              <a:lnSpc>
                <a:spcPct val="100000"/>
              </a:lnSpc>
              <a:spcBef>
                <a:spcPts val="641"/>
              </a:spcBef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Voie Générale: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Français / Philosophie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Histoire – géographie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Enseignement moral et civique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Langue vivante A et langue vivante B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Education physique et sportive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19"/>
              </a:spcBef>
              <a:buClr>
                <a:srgbClr val="ee7444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Enseignement scientifique</a:t>
            </a:r>
            <a:endParaRPr b="0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488520" y="610380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0"/>
            <a:ext cx="10239120" cy="760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spcBef>
                <a:spcPts val="879"/>
              </a:spcBef>
            </a:pPr>
            <a:r>
              <a:rPr b="1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Spécialités technologiques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46600" y="1142280"/>
            <a:ext cx="11698200" cy="442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9dc3e6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ST2S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: Sciences et technologies de la santé et du social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9dc3e6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STL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: Sciences et technologies de laboratoire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9dc3e6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STD2A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: Sciences et technologies du design et des arts appliqués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9dc3e6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STI2D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: Sciences et technologies de l’industrie et du développement durable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9dc3e6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STMG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: Sciences et technologies du management et de la gestion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9dc3e6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STHR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: Sciences et technologies de l’hôtellerie et de la restauration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9dc3e6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TMD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: Techniques de la musique et de la danse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-177480">
              <a:lnSpc>
                <a:spcPct val="100000"/>
              </a:lnSpc>
              <a:spcBef>
                <a:spcPts val="561"/>
              </a:spcBef>
              <a:buClr>
                <a:srgbClr val="9dc3e6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STAV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Roboto"/>
              </a:rPr>
              <a:t> : Sciences et technologies de l’agronomie et du vivant (dans les lycées agricoles uniquement)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10917720" y="596232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2328840" y="1476360"/>
            <a:ext cx="788148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FDCCBFA-C3FC-42AB-8FA7-02AEF94F01AE}" type="slidenum">
              <a:rPr b="0" lang="fr-FR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763560" y="132840"/>
            <a:ext cx="10664280" cy="659196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1569600" y="6158160"/>
            <a:ext cx="2185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 : Eduscol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2"/>
          <a:stretch/>
        </p:blipFill>
        <p:spPr>
          <a:xfrm>
            <a:off x="11116440" y="6002280"/>
            <a:ext cx="659160" cy="6699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Application>LibreOffice/5.3.6.1$Windows_x86 LibreOffice_project/686f202eff87ef707079aeb7f485847613344eb7</Application>
  <Words>779</Words>
  <Paragraphs>251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2019-01-26T12:13:25Z</dcterms:created>
  <dc:creator>Famille Pieter</dc:creator>
  <dc:description/>
  <dc:language>fr-FR</dc:language>
  <cp:lastModifiedBy>a.pieter-picard@wanadoo.fr</cp:lastModifiedBy>
  <cp:lastPrinted>2019-04-13T06:02:48Z</cp:lastPrinted>
  <dcterms:modified xsi:type="dcterms:W3CDTF">2019-04-13T07:10:24Z</dcterms:modified>
  <cp:revision>57</cp:revision>
  <dc:subject/>
  <dc:title>Réforme du lycée Présentation à l’initiative de la FCPE 93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