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81"/>
  </p:normalViewPr>
  <p:slideViewPr>
    <p:cSldViewPr snapToGrid="0" snapToObjects="1">
      <p:cViewPr varScale="1">
        <p:scale>
          <a:sx n="95" d="100"/>
          <a:sy n="95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18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27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59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95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39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0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1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33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5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30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1664E-30A1-464D-A469-9B9620AF33BF}" type="datetimeFigureOut">
              <a:rPr lang="it-IT" smtClean="0"/>
              <a:t>09/12/17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C813-C184-1846-9C0F-8A996871412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6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Perché studiare il francese?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it-IT" dirty="0" smtClean="0"/>
              <a:t>Ecco alcune buone ragioni!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2101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Stimolante per: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295806"/>
            <a:ext cx="10577868" cy="353943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Scoprire le destinazioni turistiche più note al mondo. Nel 2003, </a:t>
            </a:r>
            <a:r>
              <a:rPr kumimoji="0" lang="it-IT" altLang="it-IT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 </a:t>
            </a:r>
            <a: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75 milioni di stranieri che hanno </a:t>
            </a:r>
            <a:r>
              <a:rPr kumimoji="0" lang="it-IT" altLang="it-IT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visitato </a:t>
            </a:r>
            <a: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 Francia, ben 7 </a:t>
            </a:r>
            <a:r>
              <a:rPr kumimoji="0" lang="it-IT" altLang="it-IT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milioni </a:t>
            </a:r>
            <a: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erano Italiani. Versailles, Parigi, la Provenza, l’isola </a:t>
            </a:r>
            <a:r>
              <a:rPr kumimoji="0" lang="it-IT" altLang="it-IT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della </a:t>
            </a:r>
            <a: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Réunion, </a:t>
            </a:r>
            <a:r>
              <a:rPr kumimoji="0" lang="it-IT" altLang="it-IT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Tahiti</a:t>
            </a:r>
            <a: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ti offrono i tesori della storia </a:t>
            </a:r>
            <a:r>
              <a:rPr kumimoji="0" lang="it-IT" altLang="it-IT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francese</a:t>
            </a:r>
            <a: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... e i paesaggi più straordinari. </a:t>
            </a:r>
            <a:b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altLang="it-IT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it-IT" altLang="it-IT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01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Stimolante per: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528453"/>
            <a:ext cx="10488176" cy="48320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Conoscere i grandi momenti della cultura di ieri e di oggi, con 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Molière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Hugo, </a:t>
            </a:r>
            <a:r>
              <a:rPr kumimoji="0" lang="it-IT" altLang="it-IT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Rodin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Matisse, Sartre, 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Duras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ma anche spaziare in tutti 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 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campi della creazione contemporanea: il cinema (Jean </a:t>
            </a:r>
            <a:r>
              <a:rPr kumimoji="0" lang="it-IT" altLang="it-IT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Réno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Isabelle 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Adjani, Gérard Depardieu, Sophie Marceau), la musica </a:t>
            </a:r>
            <a:r>
              <a:rPr lang="it-IT" altLang="it-IT" dirty="0" smtClean="0">
                <a:latin typeface="Arial" charset="0"/>
              </a:rPr>
              <a:t>di 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Alizée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gli Air, gli </a:t>
            </a:r>
            <a:r>
              <a:rPr kumimoji="0" lang="it-IT" altLang="it-IT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lam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), 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 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moda (Dior, Lacroix, </a:t>
            </a:r>
            <a:r>
              <a:rPr kumimoji="0" lang="it-IT" altLang="it-IT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Gaultier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 e la gastronomia... Il francese è </a:t>
            </a:r>
            <a:r>
              <a:rPr lang="it-IT" altLang="it-IT" dirty="0">
                <a:latin typeface="Arial" charset="0"/>
              </a:rPr>
              <a:t>c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hic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!  </a:t>
            </a:r>
            <a:endParaRPr kumimoji="0" lang="it-IT" altLang="it-IT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 smtClean="0"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latin typeface="Arial" charset="0"/>
            </a:endParaRPr>
          </a:p>
          <a:p>
            <a:pPr mar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Italia e Francia possiedono, insieme, il 70% del patrimonio artistico mondiale! </a:t>
            </a:r>
            <a:endPara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41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576918"/>
            <a:ext cx="10515600" cy="260004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4000" b="1" dirty="0"/>
              <a:t>56 </a:t>
            </a:r>
            <a:r>
              <a:rPr lang="it-IT" sz="4000" b="1" dirty="0" smtClean="0"/>
              <a:t>paesi</a:t>
            </a:r>
            <a:r>
              <a:rPr lang="it-IT" sz="4000" dirty="0" smtClean="0"/>
              <a:t> </a:t>
            </a:r>
            <a:r>
              <a:rPr lang="it-IT" sz="4000" dirty="0"/>
              <a:t>sono membri dell’Organizzazione Internazionale della </a:t>
            </a:r>
            <a:r>
              <a:rPr lang="it-IT" sz="4000" dirty="0" err="1"/>
              <a:t>F</a:t>
            </a:r>
            <a:r>
              <a:rPr lang="it-IT" sz="4000" dirty="0" err="1" smtClean="0"/>
              <a:t>rancofonia</a:t>
            </a:r>
            <a:r>
              <a:rPr lang="it-IT" sz="4000" dirty="0" smtClean="0"/>
              <a:t> </a:t>
            </a:r>
            <a:r>
              <a:rPr lang="it-IT" sz="4000" dirty="0"/>
              <a:t>e promuovono la diversità culturale e i diritti </a:t>
            </a:r>
            <a:r>
              <a:rPr lang="it-IT" sz="4000" dirty="0" smtClean="0"/>
              <a:t>umani</a:t>
            </a:r>
            <a:r>
              <a:rPr lang="it-IT" sz="4000" dirty="0" smtClean="0">
                <a:effectLst/>
              </a:rPr>
              <a:t> </a:t>
            </a:r>
            <a:endParaRPr lang="it-IT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43187"/>
            <a:ext cx="972734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Aperto sul mondo... 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della </a:t>
            </a:r>
            <a:r>
              <a:rPr kumimoji="0" lang="it-IT" altLang="it-IT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Francofonia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0379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87855"/>
            <a:ext cx="10515600" cy="1325563"/>
          </a:xfrm>
        </p:spPr>
        <p:txBody>
          <a:bodyPr/>
          <a:lstStyle/>
          <a:p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Aperto sul mondo... della </a:t>
            </a:r>
            <a:r>
              <a:rPr kumimoji="0" lang="it-IT" altLang="it-IT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Francofonia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</a:t>
            </a:r>
            <a:endParaRPr lang="it-IT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996976"/>
            <a:ext cx="10029950" cy="286232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83 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milioni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di giovani imparano il francese nelle scuole, </a:t>
            </a:r>
            <a:endParaRPr kumimoji="0" lang="it-IT" alt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nelle università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di tutti i Paesi, nei 151 Istituti culturali 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francesi e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nelle 283 </a:t>
            </a:r>
            <a:r>
              <a:rPr kumimoji="0" lang="it-IT" altLang="it-IT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Alliances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kumimoji="0" lang="it-IT" altLang="it-IT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françaises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che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offrono corsi 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di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formazione e 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certificazioni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linguistiche (il DELF e il 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DALF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) riconosciute in tutto 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il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mondo.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 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69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Grazie </a:t>
            </a:r>
            <a:r>
              <a:rPr lang="it-IT" b="1" dirty="0" smtClean="0">
                <a:solidFill>
                  <a:srgbClr val="FF0000"/>
                </a:solidFill>
              </a:rPr>
              <a:t>alla </a:t>
            </a:r>
            <a:r>
              <a:rPr lang="it-IT" b="1" dirty="0">
                <a:solidFill>
                  <a:srgbClr val="FF0000"/>
                </a:solidFill>
              </a:rPr>
              <a:t>tua conoscenza della lingua francese potrai 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215282" cy="480131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Visitare e conoscere il Canada, il </a:t>
            </a:r>
            <a:r>
              <a:rPr kumimoji="0" lang="it-IT" altLang="it-IT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Sénégal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,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la Polinesia, la Martinica...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 </a:t>
            </a:r>
            <a:b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</a:b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Studiare a Parigi come a Alessandria d’Egitto, a Montreal come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nella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Nuova Caledonia...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</a:t>
            </a:r>
            <a:b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</a:b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Inserirti nella vita professionale stando vicino all’Italia in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Tunisia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, in Marocco... e scoprire l’incredibile diversità delle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Culture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francofone, </a:t>
            </a: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it-IT" altLang="it-IT" sz="2400" b="1" dirty="0">
                <a:latin typeface="Arial" charset="0"/>
                <a:ea typeface="Times New Roman" charset="0"/>
              </a:rPr>
              <a:t>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vivacemente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illustrata dai grandi scrittori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della </a:t>
            </a:r>
            <a:r>
              <a:rPr lang="it-IT" altLang="it-IT" sz="2400" b="1" dirty="0" err="1" smtClean="0">
                <a:latin typeface="Arial" charset="0"/>
                <a:ea typeface="Times New Roman" charset="0"/>
              </a:rPr>
              <a:t>F</a:t>
            </a:r>
            <a:r>
              <a:rPr kumimoji="0" lang="it-IT" altLang="it-IT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rancofonia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(</a:t>
            </a:r>
            <a:r>
              <a:rPr kumimoji="0" lang="it-IT" altLang="it-IT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Léopold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Sedar </a:t>
            </a:r>
            <a:r>
              <a:rPr kumimoji="0" lang="it-IT" altLang="it-IT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Senghor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, </a:t>
            </a:r>
            <a:r>
              <a:rPr kumimoji="0" lang="it-IT" altLang="it-IT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Amadou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kumimoji="0" lang="it-IT" altLang="it-IT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Khourouma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, </a:t>
            </a:r>
            <a:r>
              <a:rPr kumimoji="0" lang="it-IT" altLang="it-IT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Tahar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Ben Jelloun), nonché dai ritmi dell’Africa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che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hanno fatto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il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giro del mondo.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5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Prima ragione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29036" y="2601446"/>
            <a:ext cx="11533927" cy="181588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Utile per il tuo futuro nel mondo del lavoro: </a:t>
            </a:r>
            <a:endParaRPr kumimoji="0" lang="it-IT" alt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Francia è il più </a:t>
            </a: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grande </a:t>
            </a: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partner economico dell’Italia in Europa.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 </a:t>
            </a:r>
            <a:b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7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Seconda ragione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877577"/>
            <a:ext cx="10663497" cy="320087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La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Francia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è la prima destinazione degli investimenti Italiani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all’estero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; </a:t>
            </a: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l’Italia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è la terza destinazione degli investimenti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francesi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all’estero. </a:t>
            </a: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Ci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sono 800 filiali di aziende francesi in Italia.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 </a:t>
            </a:r>
            <a:b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</a:b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/>
            </a:r>
            <a:b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</a:b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/>
            </a:r>
            <a:b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</a:b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4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Terza ragione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97309" y="2239609"/>
            <a:ext cx="10397382" cy="19389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L’Italia e la Francia collaborano in ambito industriale e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finanziario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nella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gestione di imprese e banche. </a:t>
            </a: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Molti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imprenditori Italiani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sono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francofoni e alcuni dirigono aziende francesi.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  </a:t>
            </a:r>
          </a:p>
        </p:txBody>
      </p:sp>
    </p:spTree>
    <p:extLst>
      <p:ext uri="{BB962C8B-B14F-4D97-AF65-F5344CB8AC3E}">
        <p14:creationId xmlns:p14="http://schemas.microsoft.com/office/powerpoint/2010/main" val="18770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Quarta ragione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02601"/>
            <a:ext cx="10515600" cy="4351338"/>
          </a:xfrm>
          <a:solidFill>
            <a:srgbClr val="FFFF00"/>
          </a:solidFill>
        </p:spPr>
        <p:txBody>
          <a:bodyPr/>
          <a:lstStyle/>
          <a:p>
            <a:pPr lvl="0"/>
            <a:r>
              <a:rPr lang="it-IT" b="1" dirty="0"/>
              <a:t>Il </a:t>
            </a:r>
            <a:r>
              <a:rPr lang="it-IT" b="1" dirty="0" smtClean="0"/>
              <a:t>francese </a:t>
            </a:r>
            <a:r>
              <a:rPr lang="it-IT" b="1" dirty="0"/>
              <a:t>è una delle lingue ufficiali</a:t>
            </a:r>
            <a:r>
              <a:rPr lang="it-IT" dirty="0"/>
              <a:t> dell’U.E., </a:t>
            </a:r>
            <a:endParaRPr lang="it-IT" dirty="0" smtClean="0"/>
          </a:p>
          <a:p>
            <a:pPr marL="0" lvl="0" indent="0">
              <a:buNone/>
            </a:pPr>
            <a:endParaRPr lang="it-IT" dirty="0" smtClean="0"/>
          </a:p>
          <a:p>
            <a:pPr lvl="0"/>
            <a:r>
              <a:rPr lang="it-IT" dirty="0" smtClean="0"/>
              <a:t>degli </a:t>
            </a:r>
            <a:r>
              <a:rPr lang="it-IT" dirty="0"/>
              <a:t>organismi internazionali (ONU, UNESCO, FAO), </a:t>
            </a:r>
            <a:endParaRPr lang="it-IT" dirty="0" smtClean="0"/>
          </a:p>
          <a:p>
            <a:pPr marL="0" lvl="0" indent="0">
              <a:buNone/>
            </a:pPr>
            <a:endParaRPr lang="it-IT" dirty="0" smtClean="0"/>
          </a:p>
          <a:p>
            <a:pPr lvl="0"/>
            <a:r>
              <a:rPr lang="it-IT" dirty="0" smtClean="0"/>
              <a:t>delle </a:t>
            </a:r>
            <a:r>
              <a:rPr lang="it-IT" dirty="0"/>
              <a:t>grandi ONG =</a:t>
            </a:r>
            <a:r>
              <a:rPr lang="it-IT" dirty="0" err="1"/>
              <a:t>Médecins</a:t>
            </a:r>
            <a:r>
              <a:rPr lang="it-IT" dirty="0"/>
              <a:t> sans </a:t>
            </a:r>
            <a:r>
              <a:rPr lang="it-IT" dirty="0" err="1"/>
              <a:t>frontières</a:t>
            </a:r>
            <a:r>
              <a:rPr lang="it-IT" dirty="0"/>
              <a:t>, Emergency</a:t>
            </a:r>
            <a:r>
              <a:rPr lang="it-IT" dirty="0" smtClean="0"/>
              <a:t>).  </a:t>
            </a:r>
          </a:p>
          <a:p>
            <a:pPr marL="0" lvl="0" indent="0">
              <a:buNone/>
            </a:pPr>
            <a:endParaRPr lang="it-IT" dirty="0" smtClean="0"/>
          </a:p>
          <a:p>
            <a:pPr lvl="0"/>
            <a:r>
              <a:rPr lang="it-IT" dirty="0" smtClean="0"/>
              <a:t>È la </a:t>
            </a:r>
            <a:r>
              <a:rPr lang="it-IT" dirty="0"/>
              <a:t>prima lingua ufficiale </a:t>
            </a:r>
            <a:r>
              <a:rPr lang="it-IT" dirty="0" smtClean="0"/>
              <a:t>dei </a:t>
            </a:r>
            <a:r>
              <a:rPr lang="it-IT" dirty="0"/>
              <a:t>GIOCHI OLIMPICI (in memoria del fondatore delle Olimpiadi </a:t>
            </a:r>
            <a:r>
              <a:rPr lang="it-IT" dirty="0" smtClean="0"/>
              <a:t>moderne</a:t>
            </a:r>
            <a:r>
              <a:rPr lang="it-IT" dirty="0"/>
              <a:t>: Pierre de </a:t>
            </a:r>
            <a:r>
              <a:rPr lang="it-IT" dirty="0" err="1"/>
              <a:t>Coubertin</a:t>
            </a:r>
            <a:r>
              <a:rPr lang="it-IT" dirty="0"/>
              <a:t>). 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96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Quinta ragione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003647"/>
            <a:ext cx="11037849" cy="34163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Il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francese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è lingua ufficiale o di utilizzo in 35 paesi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ed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è comunque parlato in 47 stati del mondo,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totale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 circa 400 milioni di persone. </a:t>
            </a: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Inoltre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è una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lingua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che va conosciuta se si sceglie la carriera diplomatica.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 </a:t>
            </a:r>
            <a:b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7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43186"/>
            <a:ext cx="731001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Indispensabile se </a:t>
            </a:r>
            <a:r>
              <a:rPr kumimoji="0" lang="it-IT" altLang="it-IT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desideri</a:t>
            </a:r>
            <a:r>
              <a:rPr kumimoji="0" lang="it-IT" altLang="it-IT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...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1888150"/>
            <a:ext cx="10869025" cy="387798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Arricchire le tue conoscenze facendo ricerca grazie al programma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GALILEO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con progetti sull’ambiente,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sullo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spazio e discipline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affini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in questi ambiti l’Italia e la Francia sono i due grandi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leader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europei. </a:t>
            </a: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it-IT" altLang="it-IT" sz="2400" b="1" dirty="0">
              <a:latin typeface="Arial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it-IT" alt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Il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sostegno agli scambi e all’innovazione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professionale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(programmi LEONARDO e VINCI) investe anche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il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settore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delle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scienze umanistiche, sociali e politiche, per le quali il </a:t>
            </a:r>
            <a:r>
              <a:rPr kumimoji="0" lang="it-IT" alt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francese </a:t>
            </a: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è necessario.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 </a:t>
            </a:r>
            <a:b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7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Indispensabile se desideri…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527580"/>
            <a:ext cx="11127492" cy="48320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Operare nei campo dell’alta tecnologia: l’industria chimica e agroalimentare,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b="1" dirty="0">
                <a:latin typeface="Arial" charset="0"/>
              </a:rPr>
              <a:t> </a:t>
            </a:r>
            <a:r>
              <a:rPr lang="it-IT" altLang="it-IT" sz="2000" b="1" dirty="0" smtClean="0">
                <a:latin typeface="Arial" charset="0"/>
              </a:rPr>
              <a:t>  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 trasporti ferroviari, </a:t>
            </a:r>
            <a:r>
              <a:rPr lang="it-IT" altLang="it-IT" sz="2000" b="1" dirty="0" smtClean="0">
                <a:latin typeface="Arial" charset="0"/>
              </a:rPr>
              <a:t>l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 </a:t>
            </a:r>
            <a:r>
              <a:rPr lang="it-IT" altLang="it-IT" sz="2000" b="1" dirty="0" smtClean="0">
                <a:latin typeface="Arial" charset="0"/>
              </a:rPr>
              <a:t>t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elecomunicazioni e l’aeronautica europea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b="1" dirty="0">
                <a:latin typeface="Arial" charset="0"/>
              </a:rPr>
              <a:t> </a:t>
            </a:r>
            <a:r>
              <a:rPr lang="it-IT" altLang="it-IT" sz="2000" b="1" dirty="0" smtClean="0">
                <a:latin typeface="Arial" charset="0"/>
              </a:rPr>
              <a:t>  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(Airbus, Ariane, </a:t>
            </a:r>
            <a:r>
              <a:rPr kumimoji="0" lang="it-IT" alt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Eurocopter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).</a:t>
            </a:r>
            <a:r>
              <a:rPr kumimoji="0" lang="it-IT" alt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Studiare in Francia grazie al programma di scambio universitario ERASMUS.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   La Francia è la seconda destinazione degli studenti italiani ed europei,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b="1" dirty="0">
                <a:latin typeface="Arial" charset="0"/>
                <a:ea typeface="Times New Roman" charset="0"/>
              </a:rPr>
              <a:t> </a:t>
            </a:r>
            <a:r>
              <a:rPr lang="it-IT" altLang="it-IT" sz="2000" b="1" dirty="0" smtClean="0">
                <a:latin typeface="Arial" charset="0"/>
                <a:ea typeface="Times New Roman" charset="0"/>
              </a:rPr>
              <a:t>   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nonché il primo partner universitario </a:t>
            </a:r>
            <a:r>
              <a:rPr lang="it-IT" altLang="it-IT" sz="2000" b="1" dirty="0" smtClean="0">
                <a:latin typeface="Arial" charset="0"/>
                <a:ea typeface="Times New Roman" charset="0"/>
              </a:rPr>
              <a:t>d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ell’Italia, con oltre 230 accordi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b="1" dirty="0">
                <a:latin typeface="Arial" charset="0"/>
                <a:ea typeface="Times New Roman" charset="0"/>
              </a:rPr>
              <a:t> </a:t>
            </a:r>
            <a:r>
              <a:rPr lang="it-IT" altLang="it-IT" sz="2000" b="1" dirty="0" smtClean="0">
                <a:latin typeface="Arial" charset="0"/>
                <a:ea typeface="Times New Roman" charset="0"/>
              </a:rPr>
              <a:t>  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di cooperazione tra atenei.</a:t>
            </a:r>
            <a:r>
              <a:rPr kumimoji="0" lang="it-IT" alt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 </a:t>
            </a:r>
            <a:endParaRPr lang="it-IT" altLang="it-IT" sz="2000" dirty="0">
              <a:latin typeface="Arial" charset="0"/>
              <a:ea typeface="Times New Roman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t-IT" alt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 lingua francese è il tuo passaporto per l’Europa! </a:t>
            </a: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/>
            </a:r>
            <a:b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</a:b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7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Stimolante per…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861048"/>
            <a:ext cx="10515600" cy="25715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t-IT" sz="3200" dirty="0"/>
              <a:t>Praticare tutti gli sport in svariati ambiti naturali: dallo sci al </a:t>
            </a:r>
            <a:r>
              <a:rPr lang="it-IT" sz="3200" dirty="0" smtClean="0"/>
              <a:t>surf</a:t>
            </a:r>
            <a:r>
              <a:rPr lang="it-IT" sz="3200" dirty="0"/>
              <a:t>, dal calcio all’equitazione, dal rugby alla vela e, chissà, </a:t>
            </a:r>
            <a:r>
              <a:rPr lang="it-IT" sz="3200" dirty="0" smtClean="0"/>
              <a:t>incontrare </a:t>
            </a:r>
            <a:r>
              <a:rPr lang="it-IT" sz="3200" dirty="0"/>
              <a:t>grandi campioni come Zidane e Henry, o assistere a grandi competizioni internazionali: il Tour de France, il Torneo </a:t>
            </a:r>
            <a:r>
              <a:rPr lang="it-IT" sz="3200" dirty="0" smtClean="0"/>
              <a:t>delle </a:t>
            </a:r>
            <a:r>
              <a:rPr lang="it-IT" sz="3200" dirty="0"/>
              <a:t>6 Nazioni, Roland </a:t>
            </a:r>
            <a:r>
              <a:rPr lang="it-IT" sz="3200" dirty="0" smtClean="0"/>
              <a:t>Garros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2403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656</Words>
  <Application>Microsoft Macintosh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Calibri Light</vt:lpstr>
      <vt:lpstr>Times New Roman</vt:lpstr>
      <vt:lpstr>Arial</vt:lpstr>
      <vt:lpstr>Calibri</vt:lpstr>
      <vt:lpstr>Tema di Office</vt:lpstr>
      <vt:lpstr>Perché studiare il francese?</vt:lpstr>
      <vt:lpstr>Prima ragione</vt:lpstr>
      <vt:lpstr>Seconda ragione</vt:lpstr>
      <vt:lpstr>Terza ragione</vt:lpstr>
      <vt:lpstr>Quarta ragione</vt:lpstr>
      <vt:lpstr>Quinta ragione</vt:lpstr>
      <vt:lpstr>Indispensabile se desideri... </vt:lpstr>
      <vt:lpstr>Indispensabile se desideri…</vt:lpstr>
      <vt:lpstr>Stimolante per…</vt:lpstr>
      <vt:lpstr>Stimolante per:</vt:lpstr>
      <vt:lpstr>Stimolante per:</vt:lpstr>
      <vt:lpstr>Aperto sul mondo... della Francofonia </vt:lpstr>
      <vt:lpstr>Aperto sul mondo... della Francofonia </vt:lpstr>
      <vt:lpstr>Grazie alla tua conoscenza della lingua francese potrai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Perché studiare il francese?</dc:title>
  <dc:creator>Utente di Microsoft Office</dc:creator>
  <cp:lastModifiedBy>Utente di Microsoft Office</cp:lastModifiedBy>
  <cp:revision>9</cp:revision>
  <dcterms:created xsi:type="dcterms:W3CDTF">2017-12-09T17:04:22Z</dcterms:created>
  <dcterms:modified xsi:type="dcterms:W3CDTF">2017-12-11T16:07:22Z</dcterms:modified>
</cp:coreProperties>
</file>