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1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3.png"/><Relationship Id="rId4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a Banque"/>
          <p:cNvSpPr txBox="1"/>
          <p:nvPr>
            <p:ph type="ctrTitle"/>
          </p:nvPr>
        </p:nvSpPr>
        <p:spPr>
          <a:xfrm>
            <a:off x="1270000" y="-11811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La Banque</a:t>
            </a:r>
          </a:p>
        </p:txBody>
      </p:sp>
      <p:sp>
        <p:nvSpPr>
          <p:cNvPr id="120" name="Modifier : 2 clic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banques-precc82t-immobilier-500x500.jpg" descr="banques-precc82t-immobilier-500x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635" y="2494781"/>
            <a:ext cx="5987530" cy="5987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es différents comp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différents comptes</a:t>
            </a:r>
          </a:p>
        </p:txBody>
      </p:sp>
      <p:sp>
        <p:nvSpPr>
          <p:cNvPr id="156" name="Le livret 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Le livret A</a:t>
            </a:r>
            <a:br/>
            <a:br/>
            <a:br/>
            <a:br/>
          </a:p>
          <a:p>
            <a:pPr>
              <a:defRPr b="1"/>
            </a:pPr>
            <a:r>
              <a:t>Le compte bancaire</a:t>
            </a:r>
          </a:p>
        </p:txBody>
      </p:sp>
      <p:pic>
        <p:nvPicPr>
          <p:cNvPr id="157" name="cochon_tirelire-2.jpg" descr="cochon_tirelir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9337" y="2499501"/>
            <a:ext cx="3632756" cy="2376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redit-card-2439141_1280-300x225.jpg" descr="credit-card-2439141_1280-300x22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0396" y="6156198"/>
            <a:ext cx="38100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ompte banca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Compte bancaire</a:t>
            </a:r>
          </a:p>
        </p:txBody>
      </p:sp>
      <p:sp>
        <p:nvSpPr>
          <p:cNvPr id="161" name="Compte de paiement (non rémunéré).…"/>
          <p:cNvSpPr txBox="1"/>
          <p:nvPr>
            <p:ph type="body" idx="1"/>
          </p:nvPr>
        </p:nvSpPr>
        <p:spPr>
          <a:xfrm>
            <a:off x="13716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59999" indent="-359999" defTabSz="473142">
              <a:spcBef>
                <a:spcPts val="3300"/>
              </a:spcBef>
              <a:defRPr sz="2548"/>
            </a:pPr>
          </a:p>
          <a:p>
            <a:pPr marL="359999" indent="-359999" defTabSz="473142">
              <a:spcBef>
                <a:spcPts val="3300"/>
              </a:spcBef>
              <a:defRPr sz="2548"/>
            </a:pPr>
            <a:r>
              <a:t>Compte de </a:t>
            </a:r>
            <a:r>
              <a:rPr b="1">
                <a:solidFill>
                  <a:srgbClr val="1EB001"/>
                </a:solidFill>
              </a:rPr>
              <a:t>paiement</a:t>
            </a:r>
            <a:r>
              <a:t> </a:t>
            </a:r>
            <a:r>
              <a:rPr sz="2002"/>
              <a:t>(non rémunéré)</a:t>
            </a:r>
            <a:r>
              <a:t>. </a:t>
            </a:r>
          </a:p>
          <a:p>
            <a:pPr marL="359999" indent="-359999" defTabSz="473142">
              <a:spcBef>
                <a:spcPts val="3300"/>
              </a:spcBef>
              <a:defRPr sz="2548"/>
            </a:pPr>
            <a:r>
              <a:t>Carte de retrait et/ou carte de paiement </a:t>
            </a:r>
            <a:r>
              <a:rPr b="1"/>
              <a:t>payante</a:t>
            </a:r>
            <a:r>
              <a:t>. </a:t>
            </a:r>
          </a:p>
          <a:p>
            <a:pPr marL="359999" indent="-359999" defTabSz="473142">
              <a:spcBef>
                <a:spcPts val="3300"/>
              </a:spcBef>
              <a:defRPr sz="2548"/>
            </a:pPr>
            <a:r>
              <a:t>Pour </a:t>
            </a:r>
            <a:r>
              <a:rPr b="1">
                <a:solidFill>
                  <a:srgbClr val="1EB001"/>
                </a:solidFill>
              </a:rPr>
              <a:t>tout le monde</a:t>
            </a:r>
            <a:r>
              <a:t>, à partir de 16 ans. </a:t>
            </a:r>
            <a:r>
              <a:rPr sz="2002"/>
              <a:t>(si revenus réguliers)</a:t>
            </a:r>
            <a:endParaRPr sz="2002"/>
          </a:p>
          <a:p>
            <a:pPr marL="359999" indent="-359999" defTabSz="473142">
              <a:spcBef>
                <a:spcPts val="3300"/>
              </a:spcBef>
              <a:defRPr sz="2548"/>
            </a:pPr>
            <a:r>
              <a:t>Virements </a:t>
            </a:r>
            <a:r>
              <a:rPr b="1">
                <a:solidFill>
                  <a:srgbClr val="1EB001"/>
                </a:solidFill>
              </a:rPr>
              <a:t>autorisés</a:t>
            </a:r>
            <a:r>
              <a:t> </a:t>
            </a:r>
            <a:r>
              <a:rPr sz="2002"/>
              <a:t>(salaire, CAF, remboursements Sécurité Sociale…)</a:t>
            </a:r>
            <a:r>
              <a:t>.</a:t>
            </a:r>
          </a:p>
          <a:p>
            <a:pPr marL="359999" indent="-359999" defTabSz="473142">
              <a:spcBef>
                <a:spcPts val="3300"/>
              </a:spcBef>
              <a:defRPr sz="2548"/>
            </a:pPr>
            <a:r>
              <a:t>Prélèvements </a:t>
            </a:r>
            <a:r>
              <a:rPr b="1">
                <a:solidFill>
                  <a:srgbClr val="1EB001"/>
                </a:solidFill>
              </a:rPr>
              <a:t>autorisés</a:t>
            </a:r>
            <a:r>
              <a:rPr sz="2002"/>
              <a:t> (loyer, prêts bancaires, téléphone, électricité, eau…)</a:t>
            </a:r>
            <a:r>
              <a:t>. </a:t>
            </a:r>
          </a:p>
          <a:p>
            <a:pPr marL="359999" indent="-359999" defTabSz="473142">
              <a:spcBef>
                <a:spcPts val="3300"/>
              </a:spcBef>
              <a:defRPr sz="2548"/>
            </a:pPr>
            <a:r>
              <a:t>Chèques disponibles à partir de 5 jours. </a:t>
            </a:r>
          </a:p>
          <a:p>
            <a:pPr marL="359999" indent="-359999" defTabSz="473142">
              <a:spcBef>
                <a:spcPts val="3300"/>
              </a:spcBef>
              <a:defRPr sz="2548"/>
            </a:pPr>
            <a:r>
              <a:t>Un relevé de compte tous les mois.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bb3c3eebfd221431334b95a1f090aaee.png" descr="bb3c3eebfd221431334b95a1f090aae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7501" y="-1"/>
            <a:ext cx="7551175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ivret 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Livret A</a:t>
            </a:r>
          </a:p>
        </p:txBody>
      </p:sp>
      <p:sp>
        <p:nvSpPr>
          <p:cNvPr id="166" name="Compte d’épargne (rémunéré) : Pour mettre de l’argent de côté. Intérêts versés le 1er janvier.…"/>
          <p:cNvSpPr txBox="1"/>
          <p:nvPr>
            <p:ph type="body" idx="1"/>
          </p:nvPr>
        </p:nvSpPr>
        <p:spPr>
          <a:xfrm>
            <a:off x="952500" y="20066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Compte </a:t>
            </a:r>
            <a:r>
              <a:rPr b="1">
                <a:solidFill>
                  <a:srgbClr val="1EB001"/>
                </a:solidFill>
              </a:rPr>
              <a:t>d’épargne</a:t>
            </a:r>
            <a:r>
              <a:t> </a:t>
            </a:r>
            <a:r>
              <a:rPr sz="2500"/>
              <a:t>(rémunéré)</a:t>
            </a:r>
            <a:r>
              <a:t> : Pour mettre de l’argent de côté. Intérêts versés le 1er janvier. </a:t>
            </a:r>
          </a:p>
          <a:p>
            <a:pPr/>
            <a:r>
              <a:t>Carte de retrait </a:t>
            </a:r>
            <a:r>
              <a:rPr b="1">
                <a:solidFill>
                  <a:srgbClr val="1EB001"/>
                </a:solidFill>
              </a:rPr>
              <a:t>gratuite</a:t>
            </a:r>
            <a:r>
              <a:t>.</a:t>
            </a:r>
          </a:p>
          <a:p>
            <a:pPr/>
            <a:r>
              <a:t>Pour </a:t>
            </a:r>
            <a:r>
              <a:rPr b="1">
                <a:solidFill>
                  <a:srgbClr val="1EB001"/>
                </a:solidFill>
              </a:rPr>
              <a:t>tout le monde</a:t>
            </a:r>
            <a:r>
              <a:t> </a:t>
            </a:r>
            <a:r>
              <a:rPr sz="2500"/>
              <a:t>(1 par personne)</a:t>
            </a:r>
            <a:r>
              <a:t>. </a:t>
            </a:r>
          </a:p>
          <a:p>
            <a:pPr/>
            <a:r>
              <a:t>Virement : </a:t>
            </a:r>
            <a:r>
              <a:rPr b="1">
                <a:solidFill>
                  <a:srgbClr val="1EB001"/>
                </a:solidFill>
              </a:rPr>
              <a:t>seulement la CAF</a:t>
            </a:r>
            <a:r>
              <a:t> </a:t>
            </a:r>
            <a:r>
              <a:rPr sz="2500"/>
              <a:t>(Caisse d’Allocations Familiales )</a:t>
            </a:r>
            <a:endParaRPr sz="2600"/>
          </a:p>
          <a:p>
            <a:pPr/>
            <a:r>
              <a:t>Prélèvements </a:t>
            </a:r>
            <a:r>
              <a:rPr b="1">
                <a:solidFill>
                  <a:srgbClr val="B51600"/>
                </a:solidFill>
              </a:rPr>
              <a:t>interdits</a:t>
            </a:r>
            <a:r>
              <a:t>. </a:t>
            </a:r>
          </a:p>
          <a:p>
            <a:pPr/>
            <a:r>
              <a:t>Chèque déposé : bloqué pendant 15 jours. </a:t>
            </a:r>
          </a:p>
        </p:txBody>
      </p:sp>
      <p:pic>
        <p:nvPicPr>
          <p:cNvPr id="167" name="cochon_tirelire-2.jpg" descr="cochon_tirelir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6680" y="158411"/>
            <a:ext cx="2874537" cy="188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e budget"/>
          <p:cNvSpPr txBox="1"/>
          <p:nvPr>
            <p:ph type="title"/>
          </p:nvPr>
        </p:nvSpPr>
        <p:spPr>
          <a:xfrm>
            <a:off x="1068098" y="2883859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Le budget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e budg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budget</a:t>
            </a:r>
          </a:p>
        </p:txBody>
      </p:sp>
      <p:sp>
        <p:nvSpPr>
          <p:cNvPr id="172" name="La famille Ali a trois enfants. Les parents ne travaillent pas."/>
          <p:cNvSpPr txBox="1"/>
          <p:nvPr>
            <p:ph type="body" idx="1"/>
          </p:nvPr>
        </p:nvSpPr>
        <p:spPr>
          <a:xfrm>
            <a:off x="1079500" y="-965200"/>
            <a:ext cx="11099800" cy="6286500"/>
          </a:xfrm>
          <a:prstGeom prst="rect">
            <a:avLst/>
          </a:prstGeom>
        </p:spPr>
        <p:txBody>
          <a:bodyPr/>
          <a:lstStyle>
            <a:lvl1pPr marL="444498" indent="-444498">
              <a:defRPr sz="2500"/>
            </a:lvl1pPr>
          </a:lstStyle>
          <a:p>
            <a:pPr/>
            <a:r>
              <a:t>La famille Ali a trois enfants. Les parents ne travaillent pas.</a:t>
            </a:r>
          </a:p>
        </p:txBody>
      </p:sp>
      <p:graphicFrame>
        <p:nvGraphicFramePr>
          <p:cNvPr id="173" name="Tableau"/>
          <p:cNvGraphicFramePr/>
          <p:nvPr/>
        </p:nvGraphicFramePr>
        <p:xfrm>
          <a:off x="1698662" y="2762918"/>
          <a:ext cx="9607477" cy="595496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803738"/>
                <a:gridCol w="4803738"/>
              </a:tblGrid>
              <a:tr h="59549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Revenus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Dépenses obligatoires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CAF : +1750€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Loyer : - 650€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defTabSz="914400">
                        <a:defRPr sz="1700">
                          <a:sym typeface="Helvetica Neue Medium"/>
                        </a:defRPr>
                      </a:pPr>
                      <a:r>
                        <a:t>Aides au logement : + 250€ </a:t>
                      </a:r>
                    </a:p>
                    <a:p>
                      <a:pPr defTabSz="914400">
                        <a:defRPr sz="1700">
                          <a:sym typeface="Helvetica Neue Medium"/>
                        </a:defRPr>
                      </a:pPr>
                      <a:r>
                        <a:t>(versées directement au propriétaire)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EDF (électricité) : - 60€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defTabSz="914400">
                        <a:defRPr sz="17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Gaz : - 40€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defTabSz="914400">
                        <a:defRPr sz="17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Assurances (habitation, voiture…) : - 100€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defTabSz="914400">
                        <a:defRPr sz="17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Assurance santé (CSS) : 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defTabSz="914400">
                        <a:defRPr sz="17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Cantine : - 50€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defTabSz="914400">
                        <a:defRPr sz="17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Téléphone et internet : - 100€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Total : + 2000€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Total : - 1000€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95496">
                <a:tc gridSpan="2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Reste à vivre : 1000€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74" name="50756234-casual-jeune-famille-mixte-sur-fond-blanc-isolé.jpg" descr="50756234-casual-jeune-famille-mixte-sur-fond-blanc-isolé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5398" y="-72083"/>
            <a:ext cx="2608459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e budget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budget </a:t>
            </a:r>
          </a:p>
          <a:p>
            <a:pPr>
              <a:defRPr sz="4500"/>
            </a:pPr>
            <a:r>
              <a:t>Reste à vivre : 1000€</a:t>
            </a:r>
          </a:p>
        </p:txBody>
      </p:sp>
      <p:sp>
        <p:nvSpPr>
          <p:cNvPr id="177" name="Les cours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courses. </a:t>
            </a:r>
          </a:p>
          <a:p>
            <a:pPr/>
            <a:r>
              <a:t>L’essence.</a:t>
            </a:r>
          </a:p>
          <a:p>
            <a:pPr/>
            <a:r>
              <a:t>Les vêtements. </a:t>
            </a:r>
          </a:p>
          <a:p>
            <a:pPr/>
            <a:r>
              <a:t>Les loisirs. </a:t>
            </a:r>
          </a:p>
          <a:p>
            <a:pPr/>
            <a:r>
              <a:t>L'épargne sur le livret A.</a:t>
            </a:r>
          </a:p>
        </p:txBody>
      </p:sp>
      <p:pic>
        <p:nvPicPr>
          <p:cNvPr id="178" name="piggy-bank-970340_1280.jpg" descr="piggy-bank-970340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7732" y="8108595"/>
            <a:ext cx="3057130" cy="1732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unnamed-9.jpg" descr="unnamed-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5321" y="6012541"/>
            <a:ext cx="2748559" cy="151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depositphotos_38215121-stock-illustration-cartoon-female-clothing.jpg" descr="depositphotos_38215121-stock-illustration-cartoon-female-clothing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65405" y="4062045"/>
            <a:ext cx="3057130" cy="1846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ompe-a-essence-19773.jpg" descr="pompe-a-essence-1977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01447" y="3916486"/>
            <a:ext cx="1076958" cy="1519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nier-supermarche-pictogramme-epicerie_1284-11697.jpg" descr="panier-supermarche-pictogramme-epicerie_1284-11697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26557" y="2324525"/>
            <a:ext cx="1846830" cy="1846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5"/>
      <p:bldP build="whole" bldLvl="1" animBg="1" rev="0" advAuto="0" spid="180" grpId="4"/>
      <p:bldP build="p" bldLvl="5" animBg="1" rev="0" advAuto="0" spid="177" grpId="1"/>
      <p:bldP build="whole" bldLvl="1" animBg="1" rev="0" advAuto="0" spid="182" grpId="2"/>
      <p:bldP build="whole" bldLvl="1" animBg="1" rev="0" advAuto="0" spid="181" grpId="3"/>
      <p:bldP build="whole" bldLvl="1" animBg="1" rev="0" advAuto="0" spid="178" grpId="6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e budget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budget</a:t>
            </a:r>
          </a:p>
          <a:p>
            <a:pPr>
              <a:defRPr sz="4500"/>
            </a:pPr>
            <a:r>
              <a:t>Que se passe t-il si je dépense plus ?</a:t>
            </a:r>
          </a:p>
        </p:txBody>
      </p:sp>
      <p:sp>
        <p:nvSpPr>
          <p:cNvPr id="185" name="Rejets de prélèvements : environ 15€ + remboursement…"/>
          <p:cNvSpPr txBox="1"/>
          <p:nvPr>
            <p:ph type="body" idx="1"/>
          </p:nvPr>
        </p:nvSpPr>
        <p:spPr>
          <a:xfrm>
            <a:off x="816853" y="1319219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Rejets de prélèvements : environ 15€ + remboursement </a:t>
            </a:r>
          </a:p>
          <a:p>
            <a:pPr/>
            <a:r>
              <a:t>Chèque rejeté  : environ 15€ +  </a:t>
            </a:r>
            <a:r>
              <a:rPr b="1" sz="3500">
                <a:solidFill>
                  <a:srgbClr val="EE230C"/>
                </a:solidFill>
              </a:rPr>
              <a:t>interdit bancaire !</a:t>
            </a:r>
            <a:r>
              <a:t> + démarches administratives pour rembourser la dette. </a:t>
            </a:r>
          </a:p>
          <a:p>
            <a:pPr/>
            <a:r>
              <a:t>Moins d’argent pour le mois suivant car il faut rembourser. </a:t>
            </a:r>
          </a:p>
        </p:txBody>
      </p:sp>
      <p:pic>
        <p:nvPicPr>
          <p:cNvPr id="186" name="88151890-homme-sans-argent-homme-d-affaires-détenant-un-portefeuille-vide-homme-montrant-portefeuille-vide-e.jpg" descr="88151890-homme-sans-argent-homme-d-affaires-détenant-un-portefeuille-vide-homme-montrant-portefeuille-vide-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9026" y="6315137"/>
            <a:ext cx="4715456" cy="3130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e budg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budget</a:t>
            </a:r>
          </a:p>
        </p:txBody>
      </p:sp>
      <p:sp>
        <p:nvSpPr>
          <p:cNvPr id="189" name="La famille Ali a trois enfants. Un parent seulement travaille."/>
          <p:cNvSpPr txBox="1"/>
          <p:nvPr>
            <p:ph type="body" idx="1"/>
          </p:nvPr>
        </p:nvSpPr>
        <p:spPr>
          <a:xfrm>
            <a:off x="1079500" y="-990600"/>
            <a:ext cx="11099800" cy="6286500"/>
          </a:xfrm>
          <a:prstGeom prst="rect">
            <a:avLst/>
          </a:prstGeom>
        </p:spPr>
        <p:txBody>
          <a:bodyPr/>
          <a:lstStyle>
            <a:lvl1pPr marL="444498" indent="-444498">
              <a:defRPr sz="2500"/>
            </a:lvl1pPr>
          </a:lstStyle>
          <a:p>
            <a:pPr/>
            <a:r>
              <a:t>La famille Ali a trois enfants. Un parent seulement travaille.</a:t>
            </a:r>
          </a:p>
        </p:txBody>
      </p:sp>
      <p:graphicFrame>
        <p:nvGraphicFramePr>
          <p:cNvPr id="190" name="Tableau"/>
          <p:cNvGraphicFramePr/>
          <p:nvPr/>
        </p:nvGraphicFramePr>
        <p:xfrm>
          <a:off x="1825662" y="2762918"/>
          <a:ext cx="9607477" cy="595495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803738"/>
                <a:gridCol w="4803738"/>
              </a:tblGrid>
              <a:tr h="49624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Revenus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Dépenses obligatoires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CAF : +1100€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Loyer : - 650€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Salaire : +1200€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EDF (électricité) : - 60€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 Medium"/>
                        </a:defRPr>
                      </a:pPr>
                      <a:r>
                        <a:t>Aides au logement : + 250€ </a:t>
                      </a:r>
                    </a:p>
                    <a:p>
                      <a:pPr defTabSz="914400">
                        <a:defRPr>
                          <a:sym typeface="Helvetica Neue Medium"/>
                        </a:defRPr>
                      </a:pPr>
                      <a:r>
                        <a:t>(versé directement au propriétaire)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Gaz : - 40€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Assurances (habitation, voiture…) : - 100€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Assurance santé (CSS) : 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Cantine : - 50€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Téléphone et internet : - 100€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Essence : - 100€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Crédit consommation : - 100€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9624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Total : + 2550€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600">
                          <a:sym typeface="Helvetica Neue Medium"/>
                        </a:rPr>
                        <a:t>Total : - 1200€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96246">
                <a:tc gridSpan="2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Reste à vivre : 1350€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91" name="50756234-casual-jeune-famille-mixte-sur-fond-blanc-isolé.jpg" descr="50756234-casual-jeune-famille-mixte-sur-fond-blanc-isolé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8365" y="228600"/>
            <a:ext cx="2381459" cy="1971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e budg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budget</a:t>
            </a:r>
          </a:p>
        </p:txBody>
      </p:sp>
      <p:sp>
        <p:nvSpPr>
          <p:cNvPr id="194" name="La famille Ali a trois enfants. Les parents travaillent tous les deux."/>
          <p:cNvSpPr txBox="1"/>
          <p:nvPr>
            <p:ph type="body" idx="1"/>
          </p:nvPr>
        </p:nvSpPr>
        <p:spPr>
          <a:xfrm>
            <a:off x="1079500" y="-838200"/>
            <a:ext cx="11099800" cy="6286500"/>
          </a:xfrm>
          <a:prstGeom prst="rect">
            <a:avLst/>
          </a:prstGeom>
        </p:spPr>
        <p:txBody>
          <a:bodyPr/>
          <a:lstStyle>
            <a:lvl1pPr marL="444498" indent="-444498">
              <a:defRPr sz="2500"/>
            </a:lvl1pPr>
          </a:lstStyle>
          <a:p>
            <a:pPr/>
            <a:r>
              <a:t>La famille Ali a trois enfants. Les parents travaillent tous les deux.</a:t>
            </a:r>
          </a:p>
        </p:txBody>
      </p:sp>
      <p:graphicFrame>
        <p:nvGraphicFramePr>
          <p:cNvPr id="195" name="Tableau"/>
          <p:cNvGraphicFramePr/>
          <p:nvPr/>
        </p:nvGraphicFramePr>
        <p:xfrm>
          <a:off x="1825662" y="2762918"/>
          <a:ext cx="9607477" cy="595495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803738"/>
                <a:gridCol w="4803738"/>
              </a:tblGrid>
              <a:tr h="425353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Revenus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Dépenses obligatoires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CAF : +450€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Crédit immobilier : - 600€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Salaire : +1200€ (impôts déjà payés)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EDF (électricité) : - 60€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Salaire : + 1300€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Gaz : - 40€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1504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Aides au logement : 0 €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Assurances (habitation, voiture…) : - 100€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335660">
                <a:tc>
                  <a:txBody>
                    <a:bodyPr/>
                    <a:lstStyle/>
                    <a:p>
                      <a:pPr defTabSz="914400">
                        <a:defRPr sz="15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Assurance santé : 50€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5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Cantine : - 50€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5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Téléphone et internet : - 100€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5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Essence : - 150€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5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Crédit consommation : - 150€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5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Impôts : - 50€ (taxe foncière…)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5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Crèche : - 100€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2535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Total : + 2950€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500">
                          <a:sym typeface="Helvetica Neue Medium"/>
                        </a:rPr>
                        <a:t>Total : - 1500€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25353">
                <a:tc gridSpan="2"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700">
                          <a:sym typeface="Helvetica Neue Medium"/>
                        </a:rPr>
                        <a:t>Reste à vivre : 1500€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96" name="50756234-casual-jeune-famille-mixte-sur-fond-blanc-isolé.jpg" descr="50756234-casual-jeune-famille-mixte-sur-fond-blanc-isolé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10333" y="118416"/>
            <a:ext cx="2157324" cy="178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ommaire…"/>
          <p:cNvSpPr txBox="1"/>
          <p:nvPr>
            <p:ph type="subTitle" idx="1"/>
          </p:nvPr>
        </p:nvSpPr>
        <p:spPr>
          <a:xfrm>
            <a:off x="1154401" y="952612"/>
            <a:ext cx="10464801" cy="6546879"/>
          </a:xfrm>
          <a:prstGeom prst="rect">
            <a:avLst/>
          </a:prstGeom>
        </p:spPr>
        <p:txBody>
          <a:bodyPr/>
          <a:lstStyle/>
          <a:p>
            <a:pPr/>
            <a:r>
              <a:t>Sommaire</a:t>
            </a:r>
          </a:p>
          <a:p>
            <a:pPr/>
          </a:p>
          <a:p>
            <a:pPr/>
          </a:p>
          <a:p>
            <a:pPr marL="370973" indent="-370973" algn="l">
              <a:lnSpc>
                <a:spcPct val="150000"/>
              </a:lnSpc>
              <a:buSzPct val="100000"/>
              <a:buChar char="•"/>
            </a:pPr>
            <a:r>
              <a:t>Les moyens de paiement</a:t>
            </a:r>
          </a:p>
          <a:p>
            <a:pPr marL="370973" indent="-370973" algn="l">
              <a:lnSpc>
                <a:spcPct val="150000"/>
              </a:lnSpc>
              <a:buSzPct val="100000"/>
              <a:buChar char="•"/>
            </a:pPr>
            <a:r>
              <a:t>Les différents comptes bancaires</a:t>
            </a:r>
          </a:p>
          <a:p>
            <a:pPr marL="370973" indent="-370973" algn="l">
              <a:lnSpc>
                <a:spcPct val="150000"/>
              </a:lnSpc>
              <a:buSzPct val="100000"/>
              <a:buChar char="•"/>
            </a:pPr>
            <a:r>
              <a:t>Le budget</a:t>
            </a:r>
          </a:p>
          <a:p>
            <a:pPr marL="370973" indent="-370973" algn="l">
              <a:lnSpc>
                <a:spcPct val="150000"/>
              </a:lnSpc>
              <a:buSzPct val="100000"/>
              <a:buChar char="•"/>
            </a:pPr>
            <a:r>
              <a:t>Les assurances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es assurances"/>
          <p:cNvSpPr txBox="1"/>
          <p:nvPr>
            <p:ph type="title"/>
          </p:nvPr>
        </p:nvSpPr>
        <p:spPr>
          <a:xfrm>
            <a:off x="952499" y="3447400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Les assurances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es assurances obligatoires A quoi ça sert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00"/>
            </a:pPr>
            <a:r>
              <a:t>Les assurances obligatoires</a:t>
            </a:r>
            <a:br/>
            <a:r>
              <a:rPr sz="3700"/>
              <a:t>A quoi ça sert ? </a:t>
            </a:r>
          </a:p>
        </p:txBody>
      </p:sp>
      <p:sp>
        <p:nvSpPr>
          <p:cNvPr id="201" name="Habitation : Je suis protégé contre les incendies, dégâts des eaux, accidents de météo, responsabilité civile.…"/>
          <p:cNvSpPr txBox="1"/>
          <p:nvPr>
            <p:ph type="body" sz="half" idx="1"/>
          </p:nvPr>
        </p:nvSpPr>
        <p:spPr>
          <a:xfrm>
            <a:off x="952500" y="2229555"/>
            <a:ext cx="11099801" cy="352964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Habitation</a:t>
            </a:r>
            <a:r>
              <a:rPr b="0"/>
              <a:t> : Je suis protégé contre les incendies, dégâts des eaux, accidents de météo, responsabilité civile. </a:t>
            </a:r>
            <a:endParaRPr b="0"/>
          </a:p>
          <a:p>
            <a:pPr>
              <a:defRPr b="1"/>
            </a:pPr>
            <a:r>
              <a:t>Voiture</a:t>
            </a:r>
            <a:r>
              <a:rPr b="0"/>
              <a:t> : 3 niveaux d’assurance.</a:t>
            </a:r>
            <a:br>
              <a:rPr b="0"/>
            </a:br>
            <a:r>
              <a:rPr b="0"/>
              <a:t>.  </a:t>
            </a:r>
          </a:p>
        </p:txBody>
      </p:sp>
      <p:pic>
        <p:nvPicPr>
          <p:cNvPr id="202" name="11002783.jpg" descr="1100278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5552" y="1442967"/>
            <a:ext cx="1990896" cy="125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rotection-Auto-Opel-Assurance-table.png" descr="Protection-Auto-Opel-Assurance-tab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4151" y="4795002"/>
            <a:ext cx="10765422" cy="4830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es assurances non obligatoi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Les assurances non obligatoires</a:t>
            </a:r>
          </a:p>
        </p:txBody>
      </p:sp>
      <p:sp>
        <p:nvSpPr>
          <p:cNvPr id="206" name="Voiture : Tiers + et Tout risqu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Voiture</a:t>
            </a:r>
            <a:r>
              <a:rPr b="0"/>
              <a:t> : Tiers + et Tous risques. </a:t>
            </a:r>
            <a:endParaRPr b="0"/>
          </a:p>
          <a:p>
            <a:pPr>
              <a:defRPr b="1"/>
            </a:pPr>
            <a:r>
              <a:t>Les options </a:t>
            </a:r>
            <a:br/>
            <a:r>
              <a:rPr b="0"/>
              <a:t>-&gt; vol et dommages électriques pour l’assurance habitation. </a:t>
            </a:r>
            <a:endParaRPr b="0"/>
          </a:p>
          <a:p>
            <a:pPr>
              <a:defRPr b="1"/>
            </a:pPr>
            <a:r>
              <a:t>Les autres assurances </a:t>
            </a:r>
            <a:br/>
            <a:r>
              <a:rPr b="0"/>
              <a:t>-&gt; téléphone</a:t>
            </a:r>
            <a:br>
              <a:rPr b="0"/>
            </a:br>
            <a:r>
              <a:rPr b="0"/>
              <a:t>-&gt; décès</a:t>
            </a:r>
            <a:br>
              <a:rPr b="0"/>
            </a:br>
            <a:r>
              <a:rPr b="0"/>
              <a:t>-&gt; accident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Merci pour votre écoute…"/>
          <p:cNvSpPr txBox="1"/>
          <p:nvPr/>
        </p:nvSpPr>
        <p:spPr>
          <a:xfrm>
            <a:off x="1313592" y="992537"/>
            <a:ext cx="9498687" cy="7768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  <a:r>
              <a:t>Merci pour votre écoute</a:t>
            </a: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4500">
                <a:latin typeface="+mj-lt"/>
                <a:ea typeface="+mj-ea"/>
                <a:cs typeface="+mj-cs"/>
                <a:sym typeface="Helvetica Neue"/>
              </a:defRPr>
            </a:pPr>
            <a:r>
              <a:t>Avez-vous des questions ? </a:t>
            </a:r>
          </a:p>
        </p:txBody>
      </p:sp>
      <p:pic>
        <p:nvPicPr>
          <p:cNvPr id="209" name="banques-precc82t-immobilier-500x500.jpg" descr="banques-precc82t-immobilier-500x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4635" y="1883035"/>
            <a:ext cx="5987530" cy="5987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es moyens de paiement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moyens de paiements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omment je fais pour payer quelqu’un ?"/>
          <p:cNvSpPr txBox="1"/>
          <p:nvPr>
            <p:ph type="ctrTitle"/>
          </p:nvPr>
        </p:nvSpPr>
        <p:spPr>
          <a:xfrm>
            <a:off x="1474921" y="771313"/>
            <a:ext cx="10054958" cy="767984"/>
          </a:xfrm>
          <a:prstGeom prst="rect">
            <a:avLst/>
          </a:prstGeom>
        </p:spPr>
        <p:txBody>
          <a:bodyPr/>
          <a:lstStyle>
            <a:lvl1pPr defTabSz="303783">
              <a:defRPr sz="4160"/>
            </a:lvl1pPr>
          </a:lstStyle>
          <a:p>
            <a:pPr/>
            <a:r>
              <a:t>Comment je fais pour payer quelqu’un ? </a:t>
            </a:r>
          </a:p>
        </p:txBody>
      </p:sp>
      <p:sp>
        <p:nvSpPr>
          <p:cNvPr id="128" name="Texte"/>
          <p:cNvSpPr txBox="1"/>
          <p:nvPr/>
        </p:nvSpPr>
        <p:spPr>
          <a:xfrm>
            <a:off x="1854013" y="2068170"/>
            <a:ext cx="8015259" cy="561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0631" indent="-240631" algn="l">
              <a:buSzPct val="100000"/>
              <a:buChar char="•"/>
            </a:pPr>
          </a:p>
          <a:p>
            <a:pPr algn="l"/>
          </a:p>
          <a:p>
            <a:pPr algn="l"/>
          </a:p>
          <a:p>
            <a:pPr algn="l"/>
          </a:p>
          <a:p>
            <a:pPr algn="l"/>
          </a:p>
          <a:p>
            <a:pPr marL="240631" indent="-240631" algn="l">
              <a:buSzPct val="100000"/>
              <a:buChar char="•"/>
            </a:pP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mment je fais pour payer quelqu’un ?"/>
          <p:cNvSpPr txBox="1"/>
          <p:nvPr>
            <p:ph type="ctrTitle"/>
          </p:nvPr>
        </p:nvSpPr>
        <p:spPr>
          <a:xfrm>
            <a:off x="1474921" y="554566"/>
            <a:ext cx="10054958" cy="767984"/>
          </a:xfrm>
          <a:prstGeom prst="rect">
            <a:avLst/>
          </a:prstGeom>
        </p:spPr>
        <p:txBody>
          <a:bodyPr/>
          <a:lstStyle>
            <a:lvl1pPr defTabSz="303783">
              <a:defRPr sz="4160"/>
            </a:lvl1pPr>
          </a:lstStyle>
          <a:p>
            <a:pPr/>
            <a:r>
              <a:t>Comment je fais pour payer quelqu’un ? </a:t>
            </a:r>
          </a:p>
        </p:txBody>
      </p:sp>
      <p:pic>
        <p:nvPicPr>
          <p:cNvPr id="131" name="870x489_billets-pieces-euro.jpg" descr="870x489_billets-pieces-eur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3484" y="2055486"/>
            <a:ext cx="2373503" cy="1333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004815ibcd.jpg" descr="004815ibc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9963" y="3755443"/>
            <a:ext cx="2403626" cy="135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ans-titre6-1080x675.jpg" descr="Sans-titre6-1080x67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5024" y="7465011"/>
            <a:ext cx="2373504" cy="1483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Le-chequier-en-voie-de-disparition.jpg" descr="Le-chequier-en-voie-de-disparitio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56814" y="5610227"/>
            <a:ext cx="2026843" cy="135122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Espèces (liquide)…"/>
          <p:cNvSpPr txBox="1"/>
          <p:nvPr/>
        </p:nvSpPr>
        <p:spPr>
          <a:xfrm>
            <a:off x="638516" y="1851762"/>
            <a:ext cx="2508810" cy="7090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Espèces (liquide)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Cartes bancaires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Chèques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Virements</a:t>
            </a:r>
          </a:p>
          <a:p>
            <a:pPr/>
            <a:r>
              <a:t>/</a:t>
            </a:r>
          </a:p>
          <a:p>
            <a:pPr/>
            <a:r>
              <a:t>Prélèvement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es cartes bancai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Les cartes bancaires</a:t>
            </a:r>
          </a:p>
        </p:txBody>
      </p:sp>
      <p:sp>
        <p:nvSpPr>
          <p:cNvPr id="138" name="La carte de retrait : Sur le livret A ou sur le compte bancaire. Retraits seulement au distributeur de la banque.…"/>
          <p:cNvSpPr txBox="1"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La carte de retrait</a:t>
            </a:r>
            <a:r>
              <a:rPr b="0"/>
              <a:t> : Sur le livret A ou sur le compte bancaire. Retraits seulement au distributeur de la banque. </a:t>
            </a:r>
            <a:endParaRPr b="0"/>
          </a:p>
          <a:p>
            <a:pPr>
              <a:defRPr b="1"/>
            </a:pPr>
            <a:r>
              <a:t>La carte de paiement</a:t>
            </a:r>
            <a:r>
              <a:rPr b="0"/>
              <a:t> : Retraits ou paiements en magasin possible. </a:t>
            </a:r>
          </a:p>
        </p:txBody>
      </p:sp>
      <p:pic>
        <p:nvPicPr>
          <p:cNvPr id="139" name="carte-bancaire-à-16-ans3-300x200.jpg" descr="carte-bancaire-à-16-ans3-300x2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191" y="7152678"/>
            <a:ext cx="2963708" cy="1975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VC---Max.png" descr="VC---Ma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0882" y="7182025"/>
            <a:ext cx="3136197" cy="1975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VG---800.png" descr="VG---8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8901" y="7123334"/>
            <a:ext cx="3229360" cy="2034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4"/>
      <p:bldP build="whole" bldLvl="1" animBg="1" rev="0" advAuto="0" spid="140" grpId="3"/>
      <p:bldP build="whole" bldLvl="1" animBg="1" rev="0" advAuto="0" spid="139" grpId="2"/>
      <p:bldP build="p" bldLvl="5" animBg="1" rev="0" advAuto="0" spid="1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nner un chèque.   Bien avoir l’argent sur le compte !…"/>
          <p:cNvSpPr txBox="1"/>
          <p:nvPr>
            <p:ph type="body" idx="1"/>
          </p:nvPr>
        </p:nvSpPr>
        <p:spPr>
          <a:xfrm>
            <a:off x="952500" y="21717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Donner un chèque. </a:t>
            </a:r>
            <a:br/>
            <a:br/>
            <a:r>
              <a:t>Bien avoir l’argent sur le compte ! </a:t>
            </a:r>
          </a:p>
          <a:p>
            <a:pPr/>
          </a:p>
          <a:p>
            <a:pPr/>
          </a:p>
          <a:p>
            <a:pPr/>
            <a:r>
              <a:t>Recevoir un chèque ( il faut remplir une remise de chèque) </a:t>
            </a:r>
            <a:br/>
            <a:br/>
            <a:r>
              <a:t>À la provenance du chèque ! </a:t>
            </a:r>
          </a:p>
        </p:txBody>
      </p:sp>
      <p:pic>
        <p:nvPicPr>
          <p:cNvPr id="144" name="Fotolia-danger.jpg" descr="Fotolia-dang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370" y="3467274"/>
            <a:ext cx="696368" cy="69636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Les chèques"/>
          <p:cNvSpPr txBox="1"/>
          <p:nvPr>
            <p:ph type="title"/>
          </p:nvPr>
        </p:nvSpPr>
        <p:spPr>
          <a:xfrm>
            <a:off x="952500" y="4953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Les chèques</a:t>
            </a:r>
          </a:p>
        </p:txBody>
      </p:sp>
      <p:pic>
        <p:nvPicPr>
          <p:cNvPr id="146" name="Fotolia-danger.jpg" descr="Fotolia-dang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370" y="7385149"/>
            <a:ext cx="696368" cy="696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467499-remplir-remise-de-chèques-1-2-2-source-14132785.png" descr="467499-remplir-remise-de-chèques-1-2-2-source-1413278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5977" y="7606754"/>
            <a:ext cx="4665200" cy="1808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Chèque-de-banque-image-e1563012670719.jpg" descr="Chèque-de-banque-image-e156301267071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1601" y="4341088"/>
            <a:ext cx="4665199" cy="1947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whole" bldLvl="1" animBg="1" rev="0" advAuto="0" spid="147" grpId="5"/>
      <p:bldP build="whole" bldLvl="1" animBg="1" rev="0" advAuto="0" spid="148" grpId="3"/>
      <p:bldP build="whole" bldLvl="1" animBg="1" rev="0" advAuto="0" spid="146" grpId="4"/>
      <p:bldP build="p" bldLvl="5" animBg="1" rev="0" advAuto="0" spid="14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Vir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Virements</a:t>
            </a:r>
          </a:p>
        </p:txBody>
      </p:sp>
      <p:sp>
        <p:nvSpPr>
          <p:cNvPr id="151" name="Recevoir un virement. Revenus, CAF, remboursements Sécurité Sociale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Recevoir un virement.</a:t>
            </a:r>
            <a:br/>
            <a:r>
              <a:rPr b="0"/>
              <a:t>Revenus, CAF, remboursements Sécurité Sociale…</a:t>
            </a:r>
            <a:endParaRPr b="0"/>
          </a:p>
          <a:p>
            <a:pPr>
              <a:defRPr b="1"/>
            </a:pPr>
            <a:r>
              <a:t>Emettre un virement.</a:t>
            </a:r>
            <a:r>
              <a:rPr b="0"/>
              <a:t>  </a:t>
            </a:r>
            <a:br>
              <a:rPr b="0"/>
            </a:br>
            <a:r>
              <a:rPr b="0"/>
              <a:t>Loyer, épargne sur livret.</a:t>
            </a:r>
            <a:br>
              <a:rPr b="0"/>
            </a:br>
            <a:br>
              <a:rPr b="0"/>
            </a:br>
            <a:r>
              <a:rPr b="0"/>
              <a:t>-&gt; Le virement se fait d’un compte bancaire à un autre compte bancaire (parfois d’un livret).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es différents comptes"/>
          <p:cNvSpPr txBox="1"/>
          <p:nvPr>
            <p:ph type="title"/>
          </p:nvPr>
        </p:nvSpPr>
        <p:spPr>
          <a:xfrm>
            <a:off x="952499" y="2970558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Les différents comptes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