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0" r:id="rId4"/>
    <p:sldId id="267" r:id="rId5"/>
    <p:sldId id="265" r:id="rId6"/>
    <p:sldId id="266" r:id="rId7"/>
    <p:sldId id="257" r:id="rId8"/>
    <p:sldId id="259" r:id="rId9"/>
    <p:sldId id="260" r:id="rId10"/>
    <p:sldId id="261" r:id="rId11"/>
    <p:sldId id="264" r:id="rId12"/>
    <p:sldId id="272" r:id="rId13"/>
    <p:sldId id="273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5407" autoAdjust="0"/>
  </p:normalViewPr>
  <p:slideViewPr>
    <p:cSldViewPr snapToGrid="0">
      <p:cViewPr varScale="1">
        <p:scale>
          <a:sx n="116" d="100"/>
          <a:sy n="116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7655-77AF-414A-8BA3-86D20D920F66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39DA-220B-4AE4-8B48-3C919289B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4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39DA-220B-4AE4-8B48-3C919289B1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82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ED5E94-9058-4B5F-BD07-16ACF7D5A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258BFD1-E618-4DD8-B816-422C6877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FBCD47-9530-48DD-BE80-33153F1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3CE0333-CECA-4E45-A51D-0F65E09F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614AC0-A379-4D57-B6D9-CED82ABA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2047A7-0A40-4F27-9430-82C7360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D33B1AF-71B8-41F3-9944-9901B5C70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5362079-40E5-4CBD-AA14-B00FABBA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AA28E9-AC8B-4BC0-A701-DA0D441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62DD517-FDB4-4EEF-9103-562E14BE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0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7C463C8-92D7-4D80-87AA-C33CCE1F9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DF9DE2B-5D9C-4CF2-AB60-9F2619A8B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D6B14C-C13B-477E-80C6-408898B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BA0E95-82FA-4369-816D-4526F132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28591D-654F-464F-801C-7CE2B924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42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A7868B-3358-4C99-A392-AE415D73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C32284-7E83-4499-B00A-05406952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1EAAA5D-D59C-48EF-B894-17A66FCD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7ACE7E-F81B-4C94-826E-117C75F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241DDB-6290-41FE-A244-4DDAD56F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8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0D5CDD-46C7-475A-BCC4-B30A2682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84D34C-C399-450F-86FE-9C84B128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408A77-88EB-49FD-83D9-E6302B52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D6B74F-5C05-42C6-BFE4-E9FD8DB9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FD910B-8F71-407E-AD3D-E1A676D4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5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6C0198-CE77-4375-BC00-BC8B7B5C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B10B38B-49DB-4552-A951-01D38ADA4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AB44C68-50B4-4EDC-AE73-008CDC79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754F448-A304-4D39-BF4C-2196C119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3A3D6FD-ABED-4715-ACEF-C595C70A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2593109-F12C-4A4F-8BA9-49EB6125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8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3E9CF-4D9D-44AE-847D-F7FFF8E3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077864B-BC98-4067-A743-C8A2654A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E1579F7-3D55-40AD-A98B-4B97E81D5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5BFD2F2-6293-4386-98B7-B94F2ED85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E5DC72A-F44F-47F0-83C7-6ED529464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D3CFDF8-AC9A-4F32-83CB-8952039E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1BD3916-B009-45FB-8FA7-BAAF1110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9F564B9-B119-43EE-A018-5898BE42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7E4F52-B4F4-455C-9527-83D9E7F6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204DAF2-F0FD-4C44-BD4E-DFDCE81E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B1C852C-F92C-474A-B2E9-D7BDFFB1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99035E4-676F-48C0-B26E-75474D11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80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4E08FA6-B404-4C9E-AF3E-6E5E4D86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22AE078-58F3-4591-9100-3F356242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78403E5-71E2-43C0-8AA4-2BA40AB3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409BC5-EFE5-4A18-A361-7DF2C3AB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16D236-ACA2-423B-B1A8-DD5B9D04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FC7ABEF-1F10-47DA-81C8-A7302D09A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EB56F37-E5F8-4220-8D11-B96D6C3D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E7451DE-29FD-430D-956C-9957103C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E1B0114-FF60-4B37-94BF-DD925F1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8EB40D-C270-4372-A93F-98C9B66D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75CC698-E38A-4021-8962-FCA7B7ED1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E886D49-6DF9-48DC-A9CB-832EBD435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B7C4A61-BD67-4D0E-BDEF-78D11DC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F2B442C-F54E-4884-95D7-F2947F22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BBDD730-6085-42EB-8E08-FB23BB85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CF13C7A-C600-455A-ACE7-2971B041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A9A0FBF-7F99-4DCC-BA51-AAB01C71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6058DF-F680-46BA-AC13-803D94F2C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9009-8CC8-493A-B2FD-198A5B032FBC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29CB77-0540-4EA4-BBDE-1359AAD2E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8F6ECEE-8807-42E1-943D-A9BC9B193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24D-12EE-474C-AA2A-4954DA525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3156" TargetMode="External"/><Relationship Id="rId2" Type="http://schemas.openxmlformats.org/officeDocument/2006/relationships/hyperlink" Target="https://www.lemonde.fr/societe/article/2020/09/22/la-duree-du-conge-paternite-en-france-va-etre-doublee_6053210_3224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aducee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png"/><Relationship Id="rId3" Type="http://schemas.openxmlformats.org/officeDocument/2006/relationships/hyperlink" Target="https://www.choisirsacontraception.fr/" TargetMode="External"/><Relationship Id="rId7" Type="http://schemas.openxmlformats.org/officeDocument/2006/relationships/image" Target="../media/image16.jpg"/><Relationship Id="rId12" Type="http://schemas.openxmlformats.org/officeDocument/2006/relationships/hyperlink" Target="https://www.futura-sciences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hyperlink" Target="http://www.info-ist.fr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service-public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planning-familia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g.ne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ch-niort.fr/patients-visiteurs/nos-services/prises-en-charge-specifiques/centre-de-planification-et-deducation-famili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g.ne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ervice-public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reenceinte.com/article/les-missions-de-la-pmi-5-choses-a-savoi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ital.fr/votre-carriere/conge-maternite-duree-calcul-des-dates-indemnites-tout-ce-qu-il-faut-savoir-12380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2AE91C-4C27-44E8-88D3-F58CAF43E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428" y="1856008"/>
            <a:ext cx="9144000" cy="2822317"/>
          </a:xfrm>
        </p:spPr>
        <p:txBody>
          <a:bodyPr>
            <a:normAutofit/>
          </a:bodyPr>
          <a:lstStyle/>
          <a:p>
            <a:r>
              <a:rPr lang="fr-FR" b="1" dirty="0"/>
              <a:t>GROSSESSE </a:t>
            </a:r>
            <a:br>
              <a:rPr lang="fr-FR" b="1" dirty="0"/>
            </a:br>
            <a:r>
              <a:rPr lang="fr-FR" b="1" dirty="0"/>
              <a:t>ET </a:t>
            </a:r>
            <a:br>
              <a:rPr lang="fr-FR" b="1" dirty="0"/>
            </a:br>
            <a:r>
              <a:rPr lang="fr-FR" b="1" dirty="0"/>
              <a:t>MODES DE CONTRACEPTION</a:t>
            </a:r>
          </a:p>
        </p:txBody>
      </p:sp>
    </p:spTree>
    <p:extLst>
      <p:ext uri="{BB962C8B-B14F-4D97-AF65-F5344CB8AC3E}">
        <p14:creationId xmlns:p14="http://schemas.microsoft.com/office/powerpoint/2010/main" val="265646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786655-9D99-40D1-9AE9-06EDEB46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 CONGÉ PATERNITÉ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4BC23E-EDBA-46C6-9274-97B51C84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44" y="1552206"/>
            <a:ext cx="11518511" cy="2856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600" b="1" dirty="0"/>
          </a:p>
          <a:p>
            <a:r>
              <a:rPr lang="fr-FR" sz="1600" dirty="0"/>
              <a:t>Avertir son employeur au moins </a:t>
            </a:r>
            <a:r>
              <a:rPr lang="fr-FR" sz="1600" b="1" dirty="0"/>
              <a:t>1 mois</a:t>
            </a:r>
            <a:r>
              <a:rPr lang="fr-FR" sz="1600" dirty="0"/>
              <a:t> avant la date de début du congé</a:t>
            </a:r>
          </a:p>
          <a:p>
            <a:r>
              <a:rPr lang="fr-FR" sz="1600" dirty="0"/>
              <a:t>Préciser les dates de début et de fin du congé souhaité </a:t>
            </a:r>
          </a:p>
          <a:p>
            <a:r>
              <a:rPr lang="fr-FR" sz="1600" dirty="0"/>
              <a:t>Le congé de paternité et d'accueil est fixé à 14 jours maximum consécutifs</a:t>
            </a:r>
          </a:p>
          <a:p>
            <a:r>
              <a:rPr lang="fr-FR" altLang="fr-FR" sz="1600" dirty="0"/>
              <a:t>Prendre son congé paternité dans les 4 mois suivant la naissance pour être indemnisé par la CPAM </a:t>
            </a:r>
            <a:endParaRPr lang="fr-FR" sz="1600" dirty="0"/>
          </a:p>
          <a:p>
            <a:r>
              <a:rPr lang="fr-FR" sz="1600" dirty="0"/>
              <a:t>Avoir travaillé </a:t>
            </a:r>
            <a:r>
              <a:rPr lang="fr-FR" altLang="fr-FR" sz="1600" dirty="0"/>
              <a:t>au moins 150 heures au cours des 3 mois précédant le congé </a:t>
            </a:r>
          </a:p>
          <a:p>
            <a:r>
              <a:rPr lang="fr-FR" altLang="fr-FR" sz="1600" dirty="0"/>
              <a:t>Avoir un numéro de sécurité sociale depuis au moins 10 mois</a:t>
            </a:r>
            <a:endParaRPr lang="fr-FR" sz="1800" dirty="0"/>
          </a:p>
          <a:p>
            <a:pPr marL="0" indent="0" algn="just">
              <a:buNone/>
            </a:pPr>
            <a:endParaRPr lang="fr-FR" sz="1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D7F4731-15B5-47CF-B985-3DD29CE3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8758" y="-282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3017FC3E-27C1-499B-9C11-49C4E282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C1AA39D1-116A-4EE4-920F-1DE1EE8E681A}"/>
              </a:ext>
            </a:extLst>
          </p:cNvPr>
          <p:cNvSpPr/>
          <p:nvPr/>
        </p:nvSpPr>
        <p:spPr>
          <a:xfrm>
            <a:off x="648204" y="4827847"/>
            <a:ext cx="11090047" cy="61322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bg1"/>
                </a:solidFill>
              </a:rPr>
              <a:t>En juillet 2021 le congé paternité passera de 14 jours à 28 jours.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BDE63-DE1A-40BC-877C-1D1D6FF79053}"/>
              </a:ext>
            </a:extLst>
          </p:cNvPr>
          <p:cNvSpPr/>
          <p:nvPr/>
        </p:nvSpPr>
        <p:spPr>
          <a:xfrm>
            <a:off x="0" y="6536786"/>
            <a:ext cx="12857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https://www.lemonde.fr/societe/article/2020/09/22/la-duree-du-conge-paternite-en-france-va-etre-doublee_6053210_3224.html</a:t>
            </a:r>
            <a:r>
              <a:rPr lang="fr-FR" sz="14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7F97E2-7C53-4D45-A1AD-A26E30A12351}"/>
              </a:ext>
            </a:extLst>
          </p:cNvPr>
          <p:cNvSpPr/>
          <p:nvPr/>
        </p:nvSpPr>
        <p:spPr>
          <a:xfrm>
            <a:off x="0" y="6166049"/>
            <a:ext cx="4475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https://www.service-public.fr/particuliers/vosdroits/F3156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68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B33999-9761-40E9-BBA2-9E42444D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HANDICAP INFANTILE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8602C55-5BF9-4D9B-B61C-C9D995CA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Le diagnostic prénatal :</a:t>
            </a:r>
          </a:p>
          <a:p>
            <a:r>
              <a:rPr lang="fr-FR" sz="1600" dirty="0"/>
              <a:t>Les techniques obstétricales (L'amniocentèse, placentocentèse, etc ….) </a:t>
            </a:r>
          </a:p>
          <a:p>
            <a:r>
              <a:rPr lang="fr-FR" sz="1600" dirty="0"/>
              <a:t>L'échographie, radiographie et IRM </a:t>
            </a:r>
          </a:p>
          <a:p>
            <a:r>
              <a:rPr lang="fr-FR" sz="1600" dirty="0"/>
              <a:t>Les techniques biologiques (prise de sang, etc…)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Les aides : </a:t>
            </a:r>
          </a:p>
          <a:p>
            <a:r>
              <a:rPr lang="fr-FR" sz="1600" dirty="0"/>
              <a:t>L'allocation d'éducation de l'enfant handicapé (AEEH) est une aide financière pour compenser les dépenses liées au handicap de l’enfant de moins de 20 ans. L'AEEH est versée aux parents. </a:t>
            </a:r>
          </a:p>
          <a:p>
            <a:r>
              <a:rPr lang="fr-FR" sz="1600" dirty="0"/>
              <a:t>Les Accompagnants d’Élèves en Situation de Handicap (AESH) ont pour</a:t>
            </a:r>
            <a:r>
              <a:rPr lang="fr-FR" sz="1600" b="1" dirty="0"/>
              <a:t> mission de favoriser l’autonomie de l’élève en situation de handicap dans son école. </a:t>
            </a:r>
            <a:endParaRPr lang="fr-FR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41B488-1F88-4D58-B703-C119F666E21E}"/>
              </a:ext>
            </a:extLst>
          </p:cNvPr>
          <p:cNvSpPr/>
          <p:nvPr/>
        </p:nvSpPr>
        <p:spPr>
          <a:xfrm>
            <a:off x="0" y="6488668"/>
            <a:ext cx="2370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hlinkClick r:id="rId2"/>
              </a:rPr>
              <a:t>https://www.caducee.net</a:t>
            </a:r>
            <a:r>
              <a:rPr lang="fr-FR" sz="160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BA0FB9C-8476-4EE1-9A42-6C91E57B9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6541" r="21717" b="5607"/>
          <a:stretch/>
        </p:blipFill>
        <p:spPr>
          <a:xfrm>
            <a:off x="7766298" y="1274787"/>
            <a:ext cx="3876354" cy="29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BB39BC-2E0D-42A6-B064-91D5C9D6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LES MODES DE CONTRACEPTION :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4F9D4187-E08B-4FB1-BB9D-AADA55273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66" y="4780968"/>
            <a:ext cx="1664090" cy="94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9451E9-D1FA-416E-BD20-BF94CC6D6466}"/>
              </a:ext>
            </a:extLst>
          </p:cNvPr>
          <p:cNvSpPr/>
          <p:nvPr/>
        </p:nvSpPr>
        <p:spPr>
          <a:xfrm>
            <a:off x="0" y="6566016"/>
            <a:ext cx="30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https://www.choisirsacontraception.fr/</a:t>
            </a:r>
            <a:r>
              <a:rPr lang="fr-FR" sz="14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BB9EA2A-EC11-4A14-8442-C1CD4FACC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0" y="4673002"/>
            <a:ext cx="1500263" cy="10001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4EFFA33-5DA9-4850-8614-93169ECD4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2919298"/>
            <a:ext cx="1939165" cy="109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42F3D0B-1906-4213-BAC6-D1345D319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27" y="4643821"/>
            <a:ext cx="1798376" cy="10115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63D3698-C03B-4A4D-8DE3-6B025101F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64" y="2920123"/>
            <a:ext cx="1664090" cy="109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9D34ADB-89E9-486E-9DD7-D9FB6A586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10" y="2916567"/>
            <a:ext cx="1474015" cy="97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7B05DA5-176C-4F19-BA4B-94696862B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3" y="2970141"/>
            <a:ext cx="1461396" cy="99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F096917-1AA6-42DA-B042-1C4EAC1AF3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3" y="4615989"/>
            <a:ext cx="1500264" cy="112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668557CB-94CA-4447-8BCC-AE9B8D1F1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93" y="3007825"/>
            <a:ext cx="1266632" cy="96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7BD29E-9B4F-43C8-8A50-07B1B1185BE2}"/>
              </a:ext>
            </a:extLst>
          </p:cNvPr>
          <p:cNvSpPr/>
          <p:nvPr/>
        </p:nvSpPr>
        <p:spPr>
          <a:xfrm>
            <a:off x="667986" y="5670308"/>
            <a:ext cx="1280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Le diaphragme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FC1369-5BD3-45C7-B268-297594EAAF1C}"/>
              </a:ext>
            </a:extLst>
          </p:cNvPr>
          <p:cNvSpPr/>
          <p:nvPr/>
        </p:nvSpPr>
        <p:spPr>
          <a:xfrm>
            <a:off x="7326500" y="3854377"/>
            <a:ext cx="805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La pilule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CDD895-901E-4936-910A-24E2DCE1411B}"/>
              </a:ext>
            </a:extLst>
          </p:cNvPr>
          <p:cNvSpPr/>
          <p:nvPr/>
        </p:nvSpPr>
        <p:spPr>
          <a:xfrm>
            <a:off x="7186192" y="5681057"/>
            <a:ext cx="2703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Le préservatif masculin et féminin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9F48EC-C77C-4BD8-B95D-15B8BFCBA8AA}"/>
              </a:ext>
            </a:extLst>
          </p:cNvPr>
          <p:cNvSpPr/>
          <p:nvPr/>
        </p:nvSpPr>
        <p:spPr>
          <a:xfrm>
            <a:off x="9379116" y="3856922"/>
            <a:ext cx="89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Le patch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388237-A44D-451F-B264-D2CD57F9989C}"/>
              </a:ext>
            </a:extLst>
          </p:cNvPr>
          <p:cNvSpPr/>
          <p:nvPr/>
        </p:nvSpPr>
        <p:spPr>
          <a:xfrm>
            <a:off x="2053538" y="3878748"/>
            <a:ext cx="2185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Les progestatifs injectables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AF7F87-987D-4237-99A8-0DA316A341DE}"/>
              </a:ext>
            </a:extLst>
          </p:cNvPr>
          <p:cNvSpPr/>
          <p:nvPr/>
        </p:nvSpPr>
        <p:spPr>
          <a:xfrm>
            <a:off x="624217" y="3859220"/>
            <a:ext cx="1425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L'anneau</a:t>
            </a:r>
            <a:r>
              <a:rPr lang="fr-FR" sz="1400" b="1" dirty="0"/>
              <a:t> </a:t>
            </a:r>
            <a:r>
              <a:rPr lang="fr-FR" sz="1400" dirty="0"/>
              <a:t>vaginal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36618E-B609-45B5-8EEE-C03BD2495144}"/>
              </a:ext>
            </a:extLst>
          </p:cNvPr>
          <p:cNvSpPr/>
          <p:nvPr/>
        </p:nvSpPr>
        <p:spPr>
          <a:xfrm>
            <a:off x="2603766" y="5887038"/>
            <a:ext cx="141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La cape cervicale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8AE519-590B-47A4-AB9C-80C1B10A16D0}"/>
              </a:ext>
            </a:extLst>
          </p:cNvPr>
          <p:cNvSpPr/>
          <p:nvPr/>
        </p:nvSpPr>
        <p:spPr>
          <a:xfrm>
            <a:off x="2645108" y="5654508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Les spermicides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EDFB78-7051-400A-94CE-D2022905E3A2}"/>
              </a:ext>
            </a:extLst>
          </p:cNvPr>
          <p:cNvSpPr/>
          <p:nvPr/>
        </p:nvSpPr>
        <p:spPr>
          <a:xfrm>
            <a:off x="4255217" y="5650280"/>
            <a:ext cx="2428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Dispositif Intra Utérin (Stérilet)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31DBB3C-AD36-49CA-8F3F-640368E6E1A0}"/>
              </a:ext>
            </a:extLst>
          </p:cNvPr>
          <p:cNvSpPr/>
          <p:nvPr/>
        </p:nvSpPr>
        <p:spPr>
          <a:xfrm>
            <a:off x="4787411" y="3876357"/>
            <a:ext cx="878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L'implant</a:t>
            </a:r>
            <a:endParaRPr lang="fr-FR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xmlns="" id="{D6F3EAD3-2ED8-4ADA-BFC7-C1A148BB7E82}"/>
              </a:ext>
            </a:extLst>
          </p:cNvPr>
          <p:cNvSpPr txBox="1">
            <a:spLocks/>
          </p:cNvSpPr>
          <p:nvPr/>
        </p:nvSpPr>
        <p:spPr>
          <a:xfrm>
            <a:off x="712366" y="1547226"/>
            <a:ext cx="11144693" cy="495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2BF1A6-9926-4A44-B022-438478AAAD4C}"/>
              </a:ext>
            </a:extLst>
          </p:cNvPr>
          <p:cNvSpPr/>
          <p:nvPr/>
        </p:nvSpPr>
        <p:spPr>
          <a:xfrm>
            <a:off x="632950" y="1877955"/>
            <a:ext cx="10720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contraception est l'ensemble des moyens employés pour provoquer une infertilité temporaire chez la femme ou chez l'homme, elle a pour but d'éviter une grossesse grâce à des procédés chimiques ou mécaniques.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C02169-C37E-40E1-AC48-412A077D786A}"/>
              </a:ext>
            </a:extLst>
          </p:cNvPr>
          <p:cNvSpPr/>
          <p:nvPr/>
        </p:nvSpPr>
        <p:spPr>
          <a:xfrm>
            <a:off x="1643" y="6329118"/>
            <a:ext cx="2671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12"/>
              </a:rPr>
              <a:t>https://www.futura-sciences.com</a:t>
            </a:r>
            <a:r>
              <a:rPr lang="fr-FR" sz="1400" dirty="0"/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60854AB-450D-4120-B863-3B030A37B51F}"/>
              </a:ext>
            </a:extLst>
          </p:cNvPr>
          <p:cNvSpPr txBox="1"/>
          <p:nvPr/>
        </p:nvSpPr>
        <p:spPr>
          <a:xfrm>
            <a:off x="9415234" y="4683639"/>
            <a:ext cx="2529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Le préservatif est le seul qui protège contre les Infections Sexuellement Transmissibles </a:t>
            </a:r>
          </a:p>
        </p:txBody>
      </p:sp>
      <p:pic>
        <p:nvPicPr>
          <p:cNvPr id="29" name="Graphique 28" descr="Avertissement">
            <a:extLst>
              <a:ext uri="{FF2B5EF4-FFF2-40B4-BE49-F238E27FC236}">
                <a16:creationId xmlns:a16="http://schemas.microsoft.com/office/drawing/2014/main" xmlns="" id="{E43764E0-F0E4-4111-9B47-BF7BCD9382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340352" y="4384297"/>
            <a:ext cx="341387" cy="3413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121D2C6-D58F-4333-A556-7F3B8B36BC94}"/>
              </a:ext>
            </a:extLst>
          </p:cNvPr>
          <p:cNvSpPr/>
          <p:nvPr/>
        </p:nvSpPr>
        <p:spPr>
          <a:xfrm>
            <a:off x="37093" y="6087385"/>
            <a:ext cx="1801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15"/>
              </a:rPr>
              <a:t>http://www.info-ist.fr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1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C0C029-FD6F-47A7-9671-41BEFE1F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27571"/>
            <a:ext cx="121920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AVEZ-VOUS DES QUESTIONS ? </a:t>
            </a:r>
          </a:p>
        </p:txBody>
      </p:sp>
    </p:spTree>
    <p:extLst>
      <p:ext uri="{BB962C8B-B14F-4D97-AF65-F5344CB8AC3E}">
        <p14:creationId xmlns:p14="http://schemas.microsoft.com/office/powerpoint/2010/main" val="23933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5A94B2-1B34-4508-A350-3134024B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CAS PRATIQUE N°1: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2949D6F-1B0A-450A-B4FD-D8C81CA3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200" dirty="0"/>
              <a:t>SARAH </a:t>
            </a:r>
          </a:p>
          <a:p>
            <a:pPr marL="0" indent="0">
              <a:buNone/>
            </a:pPr>
            <a:r>
              <a:rPr lang="fr-FR" sz="2200" dirty="0"/>
              <a:t>28 ANS</a:t>
            </a:r>
          </a:p>
          <a:p>
            <a:pPr marL="0" indent="0">
              <a:buNone/>
            </a:pPr>
            <a:r>
              <a:rPr lang="fr-FR" sz="2200" dirty="0"/>
              <a:t>TRAVAILLE</a:t>
            </a:r>
          </a:p>
          <a:p>
            <a:pPr marL="0" indent="0">
              <a:buNone/>
            </a:pPr>
            <a:r>
              <a:rPr lang="fr-FR" sz="2200" dirty="0"/>
              <a:t>VEUT DES ENFANTS </a:t>
            </a:r>
          </a:p>
          <a:p>
            <a:pPr marL="0" indent="0">
              <a:buNone/>
            </a:pPr>
            <a:r>
              <a:rPr lang="fr-FR" sz="2200" dirty="0"/>
              <a:t>FUTURE MÈRE DANS 4 MOIS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xmlns="" id="{B6B4F10E-B86E-4FCB-BF4E-153330EFE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b="51511"/>
          <a:stretch/>
        </p:blipFill>
        <p:spPr>
          <a:xfrm>
            <a:off x="990324" y="4001294"/>
            <a:ext cx="10536806" cy="24986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FE13F1-FE40-4390-829C-37D10A1A2B80}"/>
              </a:ext>
            </a:extLst>
          </p:cNvPr>
          <p:cNvSpPr/>
          <p:nvPr/>
        </p:nvSpPr>
        <p:spPr>
          <a:xfrm>
            <a:off x="0" y="6499945"/>
            <a:ext cx="2374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https://www.service-public.fr</a:t>
            </a:r>
            <a:r>
              <a:rPr lang="fr-FR" sz="14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C3B4ADE-97A3-43E4-B265-7053320F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0"/>
          <a:stretch/>
        </p:blipFill>
        <p:spPr>
          <a:xfrm>
            <a:off x="9579935" y="444869"/>
            <a:ext cx="2307264" cy="2639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957" y="4226011"/>
            <a:ext cx="313038" cy="3789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8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05040A-5758-43C2-918C-D80B7DBB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CAS PRATIQUE N°2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98BEA3B-28DB-48BB-A221-0B4E73A5F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200" dirty="0"/>
              <a:t>JULIE</a:t>
            </a:r>
          </a:p>
          <a:p>
            <a:pPr marL="0" indent="0">
              <a:buNone/>
            </a:pPr>
            <a:r>
              <a:rPr lang="fr-FR" sz="2200" dirty="0"/>
              <a:t>27 ANS</a:t>
            </a:r>
          </a:p>
          <a:p>
            <a:pPr marL="0" indent="0">
              <a:buNone/>
            </a:pPr>
            <a:r>
              <a:rPr lang="fr-FR" sz="2200" dirty="0"/>
              <a:t>NE TRAVAILLE PAS</a:t>
            </a:r>
          </a:p>
          <a:p>
            <a:pPr marL="0" indent="0">
              <a:buNone/>
            </a:pPr>
            <a:r>
              <a:rPr lang="fr-FR" sz="2200" dirty="0"/>
              <a:t>VEUT DES ENFANTS </a:t>
            </a:r>
          </a:p>
          <a:p>
            <a:pPr marL="0" indent="0">
              <a:buNone/>
            </a:pPr>
            <a:r>
              <a:rPr lang="fr-FR" sz="2200" dirty="0"/>
              <a:t>FUTURE MÈRE DANS 4 MOIS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xmlns="" id="{4E66FB05-B662-4F05-8ABA-5A4E97E1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3" b="1497"/>
          <a:stretch/>
        </p:blipFill>
        <p:spPr>
          <a:xfrm>
            <a:off x="921738" y="3951694"/>
            <a:ext cx="10604163" cy="2541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453A53-B461-4302-A48C-C78CCBB4519E}"/>
              </a:ext>
            </a:extLst>
          </p:cNvPr>
          <p:cNvSpPr/>
          <p:nvPr/>
        </p:nvSpPr>
        <p:spPr>
          <a:xfrm>
            <a:off x="0" y="6492875"/>
            <a:ext cx="2374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4"/>
              </a:rPr>
              <a:t>https://www.service-public.fr</a:t>
            </a:r>
            <a:r>
              <a:rPr lang="fr-FR" sz="14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8ACF594-0CE3-437E-9F86-8775FDA03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-505" r="23467" b="505"/>
          <a:stretch/>
        </p:blipFill>
        <p:spPr>
          <a:xfrm>
            <a:off x="8881731" y="253207"/>
            <a:ext cx="304091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5440B8-2F27-4E53-BCF4-35C26F77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CAS PRATIQUE N°3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00AC61B-E588-4EEC-B1D9-B3D91BD68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VINCENT</a:t>
            </a:r>
          </a:p>
          <a:p>
            <a:pPr marL="0" indent="0">
              <a:buNone/>
            </a:pPr>
            <a:r>
              <a:rPr lang="fr-FR" sz="2200" dirty="0"/>
              <a:t>22 ANS </a:t>
            </a:r>
          </a:p>
          <a:p>
            <a:pPr marL="0" indent="0">
              <a:buNone/>
            </a:pPr>
            <a:r>
              <a:rPr lang="fr-FR" sz="2200" dirty="0"/>
              <a:t>NE VEUT PAS D’ENFANT POUR L’INSTANT</a:t>
            </a:r>
          </a:p>
          <a:p>
            <a:pPr marL="0" indent="0">
              <a:buNone/>
            </a:pPr>
            <a:r>
              <a:rPr lang="fr-FR" sz="2200" dirty="0"/>
              <a:t>UTILISE DES PRÉSERVATIFS MASCULINS</a:t>
            </a:r>
          </a:p>
          <a:p>
            <a:pPr marL="0" indent="0">
              <a:buNone/>
            </a:pPr>
            <a:endParaRPr lang="fr-FR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C00000"/>
                </a:solidFill>
              </a:rPr>
              <a:t>Vincent peut aller au Planning Familial pour avoir des préservatifs gratuits ou aller chez son médecin traitant pour une avoir une ordonnance de préservatifs.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528305-CDE4-46CC-9C67-8E93B9B57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11191"/>
          <a:stretch/>
        </p:blipFill>
        <p:spPr>
          <a:xfrm>
            <a:off x="3946636" y="1825625"/>
            <a:ext cx="1917313" cy="152045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3E998CE-79E4-4950-8949-FA7A29EFB29D}"/>
              </a:ext>
            </a:extLst>
          </p:cNvPr>
          <p:cNvSpPr/>
          <p:nvPr/>
        </p:nvSpPr>
        <p:spPr>
          <a:xfrm>
            <a:off x="7758270" y="1690688"/>
            <a:ext cx="4284920" cy="21690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F9D4A94-4A37-4CE9-A52B-022394CB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20" y="1825625"/>
            <a:ext cx="1616149" cy="1651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58FF7E-20C8-4A3B-A03B-E2ACDA288909}"/>
              </a:ext>
            </a:extLst>
          </p:cNvPr>
          <p:cNvSpPr/>
          <p:nvPr/>
        </p:nvSpPr>
        <p:spPr>
          <a:xfrm>
            <a:off x="9629599" y="2297568"/>
            <a:ext cx="2176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13 E, rue Louis Braille</a:t>
            </a:r>
            <a:br>
              <a:rPr lang="fr-FR" dirty="0">
                <a:solidFill>
                  <a:srgbClr val="C00000"/>
                </a:solidFill>
                <a:latin typeface="Bahnschrift SemiCondensed" panose="020B0502040204020203" pitchFamily="34" charset="0"/>
              </a:rPr>
            </a:br>
            <a:r>
              <a:rPr lang="fr-FR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79000 NIORT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05.49.26.95.08 06.40.29.19.23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B5B748-24C1-4F6B-9B46-3870D9963DA5}"/>
              </a:ext>
            </a:extLst>
          </p:cNvPr>
          <p:cNvSpPr/>
          <p:nvPr/>
        </p:nvSpPr>
        <p:spPr>
          <a:xfrm>
            <a:off x="0" y="6492875"/>
            <a:ext cx="2712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4"/>
              </a:rPr>
              <a:t>https://www.planning-familial.org</a:t>
            </a:r>
            <a:r>
              <a:rPr lang="fr-FR" sz="1400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22F6363-8C2A-4037-9314-7451AECCB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6"/>
            <a:ext cx="1994350" cy="27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DB7D08-5459-4CE9-8586-2D00508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CAS PRATIQUE N°4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AD9CA68-57DC-4FFE-B9A7-4AB1CFAE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44693" cy="4957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LUCIE</a:t>
            </a:r>
          </a:p>
          <a:p>
            <a:pPr marL="0" indent="0">
              <a:buNone/>
            </a:pPr>
            <a:r>
              <a:rPr lang="fr-FR" sz="2200" dirty="0"/>
              <a:t>23 ANS </a:t>
            </a:r>
          </a:p>
          <a:p>
            <a:pPr marL="0" indent="0">
              <a:buNone/>
            </a:pPr>
            <a:r>
              <a:rPr lang="fr-FR" sz="2200" dirty="0"/>
              <a:t>NE VEUT PAS D’ENFANT POUR L’INSTANT</a:t>
            </a:r>
          </a:p>
          <a:p>
            <a:pPr marL="0" indent="0">
              <a:buNone/>
            </a:pPr>
            <a:r>
              <a:rPr lang="fr-FR" sz="2200" dirty="0"/>
              <a:t>ENCEINTE DE 6 SEMAINES 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>
                <a:solidFill>
                  <a:srgbClr val="C00000"/>
                </a:solidFill>
              </a:rPr>
              <a:t>SOLUTION : </a:t>
            </a:r>
          </a:p>
          <a:p>
            <a:pPr marL="0" indent="0">
              <a:buNone/>
            </a:pPr>
            <a:r>
              <a:rPr lang="fr-FR" sz="2200" b="1" dirty="0">
                <a:solidFill>
                  <a:srgbClr val="C00000"/>
                </a:solidFill>
              </a:rPr>
              <a:t>Interruption Volontaire de Grossesse médicamenteuse : </a:t>
            </a:r>
            <a:r>
              <a:rPr lang="fr-FR" sz="2200" dirty="0">
                <a:solidFill>
                  <a:srgbClr val="C00000"/>
                </a:solidFill>
              </a:rPr>
              <a:t>jusqu’à la fin de la septième semaine de grossesse, au </a:t>
            </a:r>
            <a:r>
              <a:rPr lang="fr-FR" sz="2200" b="1" dirty="0">
                <a:solidFill>
                  <a:srgbClr val="C00000"/>
                </a:solidFill>
              </a:rPr>
              <a:t>Centre de Planification et d’Education Familiale de Niort.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22AFFE5-6DFF-4A49-96AB-13CDBA54F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7830"/>
          <a:stretch/>
        </p:blipFill>
        <p:spPr>
          <a:xfrm>
            <a:off x="6263553" y="1329125"/>
            <a:ext cx="5632424" cy="39020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F10FC6D-F5FD-4446-8707-A4FFAC6C0501}"/>
              </a:ext>
            </a:extLst>
          </p:cNvPr>
          <p:cNvSpPr txBox="1"/>
          <p:nvPr/>
        </p:nvSpPr>
        <p:spPr>
          <a:xfrm>
            <a:off x="9643730" y="2158409"/>
            <a:ext cx="178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C.P.E.F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4B14B2-975B-4A29-A1AC-AEED9E180683}"/>
              </a:ext>
            </a:extLst>
          </p:cNvPr>
          <p:cNvSpPr/>
          <p:nvPr/>
        </p:nvSpPr>
        <p:spPr>
          <a:xfrm>
            <a:off x="0" y="6250975"/>
            <a:ext cx="1770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https://www.ivg.net/</a:t>
            </a:r>
            <a:r>
              <a:rPr lang="fr-FR" sz="14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996864-D426-4AC5-AF3C-5B301E286E33}"/>
              </a:ext>
            </a:extLst>
          </p:cNvPr>
          <p:cNvSpPr/>
          <p:nvPr/>
        </p:nvSpPr>
        <p:spPr>
          <a:xfrm>
            <a:off x="0" y="6538255"/>
            <a:ext cx="11144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4"/>
              </a:rPr>
              <a:t>https://www.ch-niort.fr/patients-visiteurs/nos-services/prises-en-charge-specifiques/centre-de-planification-et-deducation-familiale</a:t>
            </a:r>
            <a:r>
              <a:rPr lang="fr-FR" sz="14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D2C8D31-C22D-452D-8508-BED6A6C55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/>
        </p:blipFill>
        <p:spPr>
          <a:xfrm>
            <a:off x="0" y="0"/>
            <a:ext cx="1989755" cy="26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6B90A5-77DF-4D4C-A3DA-DDC026B9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CAS PRATIQUE N°5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D7CB7A1-B178-4921-B644-7D13777A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755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SALOMÉ</a:t>
            </a:r>
          </a:p>
          <a:p>
            <a:pPr marL="0" indent="0">
              <a:buNone/>
            </a:pPr>
            <a:r>
              <a:rPr lang="fr-FR" sz="2200" dirty="0"/>
              <a:t>20 ANS </a:t>
            </a:r>
          </a:p>
          <a:p>
            <a:pPr marL="0" indent="0">
              <a:buNone/>
            </a:pPr>
            <a:r>
              <a:rPr lang="fr-FR" sz="2200" dirty="0"/>
              <a:t>NE VEUT PAS D’ENFANT POUR L’INSTANT</a:t>
            </a:r>
          </a:p>
          <a:p>
            <a:pPr marL="0" indent="0">
              <a:buNone/>
            </a:pPr>
            <a:r>
              <a:rPr lang="fr-FR" sz="2200" dirty="0"/>
              <a:t>ENCEINTE DE 10 SEMAINES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>
                <a:solidFill>
                  <a:srgbClr val="C00000"/>
                </a:solidFill>
              </a:rPr>
              <a:t>SOLUTION : </a:t>
            </a: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rgbClr val="C00000"/>
                </a:solidFill>
              </a:rPr>
              <a:t>Interruption Volontaire de Grossesse chirurgicale : </a:t>
            </a:r>
            <a:r>
              <a:rPr lang="fr-FR" sz="2200" dirty="0">
                <a:solidFill>
                  <a:srgbClr val="C00000"/>
                </a:solidFill>
              </a:rPr>
              <a:t>jusqu’à la fin de la douzième semaine de grossesse, au </a:t>
            </a:r>
            <a:r>
              <a:rPr lang="fr-FR" sz="2200" b="1" dirty="0">
                <a:solidFill>
                  <a:srgbClr val="C00000"/>
                </a:solidFill>
              </a:rPr>
              <a:t>Centre de Planification et d’Education Familiale de Niort. </a:t>
            </a:r>
            <a:endParaRPr lang="fr-FR" sz="2400" dirty="0"/>
          </a:p>
          <a:p>
            <a:pPr marL="0" indent="0">
              <a:buNone/>
            </a:pPr>
            <a:endParaRPr lang="fr-FR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F857601-C65B-4DCE-8EDE-690D4C83C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7830"/>
          <a:stretch/>
        </p:blipFill>
        <p:spPr>
          <a:xfrm>
            <a:off x="6254777" y="1318492"/>
            <a:ext cx="5632424" cy="39020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AA0C9B1-CA62-406B-A54A-E808668066BE}"/>
              </a:ext>
            </a:extLst>
          </p:cNvPr>
          <p:cNvSpPr txBox="1"/>
          <p:nvPr/>
        </p:nvSpPr>
        <p:spPr>
          <a:xfrm>
            <a:off x="9643730" y="2158409"/>
            <a:ext cx="178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C.P.E.F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6BEA25-4221-46A7-9F22-0A6DFF969AFB}"/>
              </a:ext>
            </a:extLst>
          </p:cNvPr>
          <p:cNvSpPr/>
          <p:nvPr/>
        </p:nvSpPr>
        <p:spPr>
          <a:xfrm>
            <a:off x="0" y="6492875"/>
            <a:ext cx="1770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https://www.ivg.net/</a:t>
            </a:r>
            <a:r>
              <a:rPr lang="fr-FR" sz="14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BFBB34F-B01B-4FF2-9940-83E20F97C7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5325" r="4936" b="14728"/>
          <a:stretch/>
        </p:blipFill>
        <p:spPr>
          <a:xfrm>
            <a:off x="0" y="0"/>
            <a:ext cx="2311522" cy="22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9AA7FF-E3A3-4164-BA06-3969AF317571}"/>
              </a:ext>
            </a:extLst>
          </p:cNvPr>
          <p:cNvSpPr/>
          <p:nvPr/>
        </p:nvSpPr>
        <p:spPr>
          <a:xfrm>
            <a:off x="708838" y="159488"/>
            <a:ext cx="588334" cy="669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A66B9E2B-1CBE-43D2-B88C-5A731728B9B3}"/>
              </a:ext>
            </a:extLst>
          </p:cNvPr>
          <p:cNvSpPr/>
          <p:nvPr/>
        </p:nvSpPr>
        <p:spPr>
          <a:xfrm>
            <a:off x="708838" y="606056"/>
            <a:ext cx="375683" cy="1063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5ACAF4F9-D00D-4B09-A602-3D01CAEC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48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LES ÉTAPES DE LA GROSSESSE : 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EED35C-CC04-4C35-9EA2-BA931FE1E5DF}"/>
              </a:ext>
            </a:extLst>
          </p:cNvPr>
          <p:cNvSpPr/>
          <p:nvPr/>
        </p:nvSpPr>
        <p:spPr>
          <a:xfrm>
            <a:off x="0" y="6544623"/>
            <a:ext cx="2374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2"/>
              </a:rPr>
              <a:t>https://www.service-public.fr</a:t>
            </a:r>
            <a:r>
              <a:rPr lang="fr-FR" sz="1400" dirty="0"/>
              <a:t> 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xmlns="" id="{34CBB0E0-3997-4B9F-B34D-8DB83A244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/>
          <a:stretch/>
        </p:blipFill>
        <p:spPr>
          <a:xfrm>
            <a:off x="1743833" y="1013255"/>
            <a:ext cx="8463424" cy="5600192"/>
          </a:xfrm>
        </p:spPr>
      </p:pic>
    </p:spTree>
    <p:extLst>
      <p:ext uri="{BB962C8B-B14F-4D97-AF65-F5344CB8AC3E}">
        <p14:creationId xmlns:p14="http://schemas.microsoft.com/office/powerpoint/2010/main" val="358600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44F0C5-502A-467F-A352-8BE27E11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LA PROTECTION MATERNELLE ET INFANTILE : 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1600" b="1" dirty="0"/>
              <a:t>Créée en 1945 pour faire baisser la mortalité infantile et protéger la santé des futures mamans.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F82B93-4CDC-47FD-9C88-DD5E8BE8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637"/>
            <a:ext cx="10515600" cy="4432693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fr-FR" sz="1400" b="1" dirty="0">
                <a:solidFill>
                  <a:srgbClr val="C00000"/>
                </a:solidFill>
              </a:rPr>
              <a:t>1. 	</a:t>
            </a:r>
            <a:r>
              <a:rPr lang="fr-FR" sz="1600" b="1" dirty="0">
                <a:solidFill>
                  <a:srgbClr val="C00000"/>
                </a:solidFill>
              </a:rPr>
              <a:t>Pour : femmes enceintes, jeunes mamans, enfants de moins de 6 ans :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Gratuit et ouverts à tous, même sans couverture sociale</a:t>
            </a:r>
          </a:p>
          <a:p>
            <a:pPr marL="0" indent="0">
              <a:lnSpc>
                <a:spcPct val="50000"/>
              </a:lnSpc>
              <a:buNone/>
            </a:pPr>
            <a:endParaRPr lang="fr-FR" sz="1600" dirty="0"/>
          </a:p>
          <a:p>
            <a:pPr marL="0" indent="0">
              <a:lnSpc>
                <a:spcPct val="50000"/>
              </a:lnSpc>
              <a:buNone/>
            </a:pP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C00000"/>
                </a:solidFill>
              </a:rPr>
              <a:t>2. 	Ses missions pendant la grossesse :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Suivre la grossesse et réaliser les échographies, prises de sang, analyses d'urines …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Préparer à l'accouchement 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Aider dans les démarches administratives et les aides financières  </a:t>
            </a:r>
          </a:p>
          <a:p>
            <a:pPr marL="0" indent="0">
              <a:lnSpc>
                <a:spcPct val="50000"/>
              </a:lnSpc>
              <a:buNone/>
            </a:pPr>
            <a:endParaRPr lang="fr-FR" sz="1600" dirty="0"/>
          </a:p>
          <a:p>
            <a:pPr marL="0" indent="0">
              <a:lnSpc>
                <a:spcPct val="50000"/>
              </a:lnSpc>
              <a:buNone/>
            </a:pPr>
            <a:r>
              <a:rPr lang="fr-FR" sz="1600" b="1" dirty="0">
                <a:solidFill>
                  <a:srgbClr val="C00000"/>
                </a:solidFill>
              </a:rPr>
              <a:t>3. 	Ses missions après la naissance du bébé :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Faire les examens médicaux de la jeune maman et répondre aux questions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Réaliser les vaccins obligatoires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Suivre les enfants jusqu’à 6 ans (vue, audition, langage, croissance, motricité...)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Détecter les violences dont peuvent être victimes les enfants </a:t>
            </a:r>
          </a:p>
          <a:p>
            <a:pPr marL="0" indent="0">
              <a:lnSpc>
                <a:spcPct val="50000"/>
              </a:lnSpc>
              <a:buNone/>
            </a:pPr>
            <a:endParaRPr lang="fr-FR" sz="1600" dirty="0"/>
          </a:p>
          <a:p>
            <a:pPr marL="0" indent="0">
              <a:lnSpc>
                <a:spcPct val="50000"/>
              </a:lnSpc>
              <a:buNone/>
            </a:pPr>
            <a:r>
              <a:rPr lang="fr-FR" sz="1600" b="1" dirty="0">
                <a:solidFill>
                  <a:srgbClr val="C00000"/>
                </a:solidFill>
              </a:rPr>
              <a:t>4. 	Les modes de garde :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Délivrer les agréments des assistantes maternelles </a:t>
            </a:r>
          </a:p>
          <a:p>
            <a:pPr>
              <a:lnSpc>
                <a:spcPct val="50000"/>
              </a:lnSpc>
            </a:pPr>
            <a:r>
              <a:rPr lang="fr-FR" sz="1600" dirty="0"/>
              <a:t>Contrôler la sécurité et l'hygiène des locaux dans les crèches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26B1F0-1CE2-4483-8B92-4B4507ECC5BC}"/>
              </a:ext>
            </a:extLst>
          </p:cNvPr>
          <p:cNvSpPr/>
          <p:nvPr/>
        </p:nvSpPr>
        <p:spPr>
          <a:xfrm>
            <a:off x="0" y="6574443"/>
            <a:ext cx="8977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https://www.etreenceinte.com/article/les-missions-de-la-pmi-5-choses-a-savoir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37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FC1D71-4789-4B0A-BC94-1C04D108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 CONGÉ</a:t>
            </a:r>
            <a:r>
              <a:rPr lang="fr-FR" b="1" dirty="0"/>
              <a:t> </a:t>
            </a:r>
            <a:r>
              <a:rPr lang="fr-FR" b="1" dirty="0">
                <a:solidFill>
                  <a:srgbClr val="C00000"/>
                </a:solidFill>
              </a:rPr>
              <a:t>MATERNITÉ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6A5E30-5E2B-41C3-A133-CA78149B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68" y="1541798"/>
            <a:ext cx="11353800" cy="3083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La durée </a:t>
            </a:r>
            <a:r>
              <a:rPr lang="fr-FR" sz="1600" dirty="0">
                <a:solidFill>
                  <a:schemeClr val="accent1"/>
                </a:solidFill>
              </a:rPr>
              <a:t>minimale du congé </a:t>
            </a:r>
            <a:r>
              <a:rPr lang="fr-FR" sz="1600" dirty="0"/>
              <a:t>maternité est de 6 semaines avant l’accouchement et de 10 semaines après la naissance. </a:t>
            </a:r>
          </a:p>
          <a:p>
            <a:r>
              <a:rPr lang="fr-FR" sz="1600" dirty="0"/>
              <a:t>À partir du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troisième enfant, </a:t>
            </a:r>
            <a:r>
              <a:rPr lang="fr-FR" sz="1600" dirty="0"/>
              <a:t>le congé maternité est de 8 semaines avant et de 18 semaines après.</a:t>
            </a:r>
          </a:p>
          <a:p>
            <a:r>
              <a:rPr lang="fr-FR" sz="1600" dirty="0"/>
              <a:t>Pour des </a:t>
            </a:r>
            <a:r>
              <a:rPr lang="fr-FR" sz="1600" dirty="0">
                <a:solidFill>
                  <a:schemeClr val="accent2"/>
                </a:solidFill>
              </a:rPr>
              <a:t>jumeaux,</a:t>
            </a:r>
            <a:r>
              <a:rPr lang="fr-FR" sz="1600" dirty="0"/>
              <a:t> le congé maternité est de 12 semaines avant et de 22 semaines après. </a:t>
            </a:r>
          </a:p>
          <a:p>
            <a:r>
              <a:rPr lang="fr-FR" sz="1600" dirty="0"/>
              <a:t>Pour des </a:t>
            </a:r>
            <a:r>
              <a:rPr lang="fr-FR" sz="1600" dirty="0">
                <a:solidFill>
                  <a:srgbClr val="7030A0"/>
                </a:solidFill>
              </a:rPr>
              <a:t>triplés, quadruplés, etc…, </a:t>
            </a:r>
            <a:r>
              <a:rPr lang="fr-FR" sz="1600" dirty="0"/>
              <a:t>le congé maternité est de 24 semaines avant et de 22 semaines après.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69A6D62D-4007-4FE2-B119-FF06512CB251}"/>
              </a:ext>
            </a:extLst>
          </p:cNvPr>
          <p:cNvCxnSpPr>
            <a:cxnSpLocks/>
          </p:cNvCxnSpPr>
          <p:nvPr/>
        </p:nvCxnSpPr>
        <p:spPr>
          <a:xfrm>
            <a:off x="601570" y="2299992"/>
            <a:ext cx="11098991" cy="15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657E8C8-3F72-4A3A-A9A5-0BA7DF216D5E}"/>
              </a:ext>
            </a:extLst>
          </p:cNvPr>
          <p:cNvCxnSpPr/>
          <p:nvPr/>
        </p:nvCxnSpPr>
        <p:spPr>
          <a:xfrm>
            <a:off x="5674047" y="2119236"/>
            <a:ext cx="0" cy="350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2D16BF5-9B71-4C46-AE39-D6606F8D5EBE}"/>
              </a:ext>
            </a:extLst>
          </p:cNvPr>
          <p:cNvSpPr txBox="1"/>
          <p:nvPr/>
        </p:nvSpPr>
        <p:spPr>
          <a:xfrm>
            <a:off x="5203182" y="1736628"/>
            <a:ext cx="135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NAISSANCE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2A92FFF2-E82E-4D58-82A7-889DF9BBB370}"/>
              </a:ext>
            </a:extLst>
          </p:cNvPr>
          <p:cNvCxnSpPr/>
          <p:nvPr/>
        </p:nvCxnSpPr>
        <p:spPr>
          <a:xfrm>
            <a:off x="1968226" y="2108604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C855B7EC-5689-45BD-B2D2-A409CD3A2A8B}"/>
              </a:ext>
            </a:extLst>
          </p:cNvPr>
          <p:cNvCxnSpPr/>
          <p:nvPr/>
        </p:nvCxnSpPr>
        <p:spPr>
          <a:xfrm>
            <a:off x="1386980" y="2108604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3DB3AD89-98FC-4F0B-9FCD-2857329F1A61}"/>
              </a:ext>
            </a:extLst>
          </p:cNvPr>
          <p:cNvCxnSpPr/>
          <p:nvPr/>
        </p:nvCxnSpPr>
        <p:spPr>
          <a:xfrm>
            <a:off x="3208693" y="2129869"/>
            <a:ext cx="0" cy="35087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1D61686-56D8-4D66-A009-63C7396F1DDF}"/>
              </a:ext>
            </a:extLst>
          </p:cNvPr>
          <p:cNvCxnSpPr/>
          <p:nvPr/>
        </p:nvCxnSpPr>
        <p:spPr>
          <a:xfrm>
            <a:off x="2567196" y="2108604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8849D2D2-B2A2-4699-B642-2FDDDEC16793}"/>
              </a:ext>
            </a:extLst>
          </p:cNvPr>
          <p:cNvCxnSpPr/>
          <p:nvPr/>
        </p:nvCxnSpPr>
        <p:spPr>
          <a:xfrm>
            <a:off x="3856393" y="2119237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04E163EB-7BC1-414C-95EE-33662519E20A}"/>
              </a:ext>
            </a:extLst>
          </p:cNvPr>
          <p:cNvCxnSpPr/>
          <p:nvPr/>
        </p:nvCxnSpPr>
        <p:spPr>
          <a:xfrm>
            <a:off x="4452702" y="2119237"/>
            <a:ext cx="0" cy="35087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11F37FE9-37A3-4BB4-94AD-B2AB72CAC6FD}"/>
              </a:ext>
            </a:extLst>
          </p:cNvPr>
          <p:cNvCxnSpPr/>
          <p:nvPr/>
        </p:nvCxnSpPr>
        <p:spPr>
          <a:xfrm>
            <a:off x="6267324" y="2119236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82BB0E9D-6F96-4488-AFAC-C01FA86967DD}"/>
              </a:ext>
            </a:extLst>
          </p:cNvPr>
          <p:cNvCxnSpPr/>
          <p:nvPr/>
        </p:nvCxnSpPr>
        <p:spPr>
          <a:xfrm>
            <a:off x="5096531" y="2119236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0988C992-D4E6-47D6-BF79-F0D5AE4CED9A}"/>
              </a:ext>
            </a:extLst>
          </p:cNvPr>
          <p:cNvCxnSpPr/>
          <p:nvPr/>
        </p:nvCxnSpPr>
        <p:spPr>
          <a:xfrm>
            <a:off x="7507791" y="2140501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4E0D8D60-8785-4717-8391-FFD7E36909FB}"/>
              </a:ext>
            </a:extLst>
          </p:cNvPr>
          <p:cNvCxnSpPr/>
          <p:nvPr/>
        </p:nvCxnSpPr>
        <p:spPr>
          <a:xfrm>
            <a:off x="6866294" y="2119236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4C4E1189-D86F-4C91-B8B9-46E11B99EE47}"/>
              </a:ext>
            </a:extLst>
          </p:cNvPr>
          <p:cNvCxnSpPr/>
          <p:nvPr/>
        </p:nvCxnSpPr>
        <p:spPr>
          <a:xfrm>
            <a:off x="8155491" y="2129869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797D91F9-FC9E-417F-8CC7-7C8241DD87E8}"/>
              </a:ext>
            </a:extLst>
          </p:cNvPr>
          <p:cNvCxnSpPr/>
          <p:nvPr/>
        </p:nvCxnSpPr>
        <p:spPr>
          <a:xfrm>
            <a:off x="8751800" y="2129869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190C9002-700D-4E42-9A5A-A3722B82FC74}"/>
              </a:ext>
            </a:extLst>
          </p:cNvPr>
          <p:cNvCxnSpPr/>
          <p:nvPr/>
        </p:nvCxnSpPr>
        <p:spPr>
          <a:xfrm>
            <a:off x="9978971" y="2143789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122CF0F1-41C9-4689-83B6-B9EEB1863422}"/>
              </a:ext>
            </a:extLst>
          </p:cNvPr>
          <p:cNvCxnSpPr/>
          <p:nvPr/>
        </p:nvCxnSpPr>
        <p:spPr>
          <a:xfrm>
            <a:off x="9397725" y="2143789"/>
            <a:ext cx="0" cy="35087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5D3A384C-E076-4D62-B020-0538F22ACEE3}"/>
              </a:ext>
            </a:extLst>
          </p:cNvPr>
          <p:cNvCxnSpPr/>
          <p:nvPr/>
        </p:nvCxnSpPr>
        <p:spPr>
          <a:xfrm>
            <a:off x="11219438" y="2165054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4179AF8D-CD65-47ED-91A3-CD3218DBA0AE}"/>
              </a:ext>
            </a:extLst>
          </p:cNvPr>
          <p:cNvCxnSpPr/>
          <p:nvPr/>
        </p:nvCxnSpPr>
        <p:spPr>
          <a:xfrm>
            <a:off x="10577941" y="2143789"/>
            <a:ext cx="0" cy="350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216CA05A-F602-41D2-8BC3-AD355E37D179}"/>
              </a:ext>
            </a:extLst>
          </p:cNvPr>
          <p:cNvSpPr txBox="1"/>
          <p:nvPr/>
        </p:nvSpPr>
        <p:spPr>
          <a:xfrm>
            <a:off x="573084" y="2472714"/>
            <a:ext cx="11446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  24            21            18             15              12               9               6                 3              0               3               6                9               12             15             18             21            24              27 semaines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652354B5-8018-489D-A050-8CD205D7E412}"/>
              </a:ext>
            </a:extLst>
          </p:cNvPr>
          <p:cNvCxnSpPr>
            <a:cxnSpLocks/>
          </p:cNvCxnSpPr>
          <p:nvPr/>
        </p:nvCxnSpPr>
        <p:spPr>
          <a:xfrm>
            <a:off x="11028938" y="2230874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xmlns="" id="{7B1265C1-0624-4942-AB2D-20697BC17CB7}"/>
              </a:ext>
            </a:extLst>
          </p:cNvPr>
          <p:cNvCxnSpPr>
            <a:cxnSpLocks/>
          </p:cNvCxnSpPr>
          <p:nvPr/>
        </p:nvCxnSpPr>
        <p:spPr>
          <a:xfrm>
            <a:off x="10810971" y="2225853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xmlns="" id="{BFE467FD-8A84-4535-B297-585C5CF6E030}"/>
              </a:ext>
            </a:extLst>
          </p:cNvPr>
          <p:cNvCxnSpPr>
            <a:cxnSpLocks/>
          </p:cNvCxnSpPr>
          <p:nvPr/>
        </p:nvCxnSpPr>
        <p:spPr>
          <a:xfrm>
            <a:off x="10389212" y="2231323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xmlns="" id="{63C88C27-56D1-470D-B324-B7D66616300C}"/>
              </a:ext>
            </a:extLst>
          </p:cNvPr>
          <p:cNvCxnSpPr>
            <a:cxnSpLocks/>
          </p:cNvCxnSpPr>
          <p:nvPr/>
        </p:nvCxnSpPr>
        <p:spPr>
          <a:xfrm>
            <a:off x="11424114" y="2228219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4B077F27-28A5-4FDD-8CE9-3A2FADE1B055}"/>
              </a:ext>
            </a:extLst>
          </p:cNvPr>
          <p:cNvCxnSpPr>
            <a:cxnSpLocks/>
          </p:cNvCxnSpPr>
          <p:nvPr/>
        </p:nvCxnSpPr>
        <p:spPr>
          <a:xfrm>
            <a:off x="9799105" y="222821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CC3DB066-BCB2-442F-A5C0-7809B5C14732}"/>
              </a:ext>
            </a:extLst>
          </p:cNvPr>
          <p:cNvCxnSpPr>
            <a:cxnSpLocks/>
          </p:cNvCxnSpPr>
          <p:nvPr/>
        </p:nvCxnSpPr>
        <p:spPr>
          <a:xfrm>
            <a:off x="9587488" y="2223197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20255D6A-4D33-44ED-82C7-4A683E7D9080}"/>
              </a:ext>
            </a:extLst>
          </p:cNvPr>
          <p:cNvCxnSpPr>
            <a:cxnSpLocks/>
          </p:cNvCxnSpPr>
          <p:nvPr/>
        </p:nvCxnSpPr>
        <p:spPr>
          <a:xfrm>
            <a:off x="9159379" y="2222317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xmlns="" id="{273D4FDA-0483-44EC-B6A9-8DD0FCC5CA9C}"/>
              </a:ext>
            </a:extLst>
          </p:cNvPr>
          <p:cNvCxnSpPr>
            <a:cxnSpLocks/>
          </p:cNvCxnSpPr>
          <p:nvPr/>
        </p:nvCxnSpPr>
        <p:spPr>
          <a:xfrm>
            <a:off x="10194281" y="2225563"/>
            <a:ext cx="0" cy="17543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xmlns="" id="{C06FBB67-BB88-45D1-9B5F-0EC18A0CCA33}"/>
              </a:ext>
            </a:extLst>
          </p:cNvPr>
          <p:cNvCxnSpPr>
            <a:cxnSpLocks/>
          </p:cNvCxnSpPr>
          <p:nvPr/>
        </p:nvCxnSpPr>
        <p:spPr>
          <a:xfrm>
            <a:off x="8565729" y="2220393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xmlns="" id="{CBAECAC6-BA7B-4E57-AE64-012F94375872}"/>
              </a:ext>
            </a:extLst>
          </p:cNvPr>
          <p:cNvCxnSpPr>
            <a:cxnSpLocks/>
          </p:cNvCxnSpPr>
          <p:nvPr/>
        </p:nvCxnSpPr>
        <p:spPr>
          <a:xfrm>
            <a:off x="8366812" y="221360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CBCAA752-D859-470F-A961-5F827D875276}"/>
              </a:ext>
            </a:extLst>
          </p:cNvPr>
          <p:cNvCxnSpPr>
            <a:cxnSpLocks/>
          </p:cNvCxnSpPr>
          <p:nvPr/>
        </p:nvCxnSpPr>
        <p:spPr>
          <a:xfrm>
            <a:off x="7926003" y="222084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A3F68898-0C8A-40B0-945A-420666FE76AD}"/>
              </a:ext>
            </a:extLst>
          </p:cNvPr>
          <p:cNvCxnSpPr>
            <a:cxnSpLocks/>
          </p:cNvCxnSpPr>
          <p:nvPr/>
        </p:nvCxnSpPr>
        <p:spPr>
          <a:xfrm>
            <a:off x="8960905" y="222408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xmlns="" id="{AAECD721-9624-4916-B6B4-5732716E0841}"/>
              </a:ext>
            </a:extLst>
          </p:cNvPr>
          <p:cNvCxnSpPr>
            <a:cxnSpLocks/>
          </p:cNvCxnSpPr>
          <p:nvPr/>
        </p:nvCxnSpPr>
        <p:spPr>
          <a:xfrm>
            <a:off x="7328807" y="2224973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51A70EE0-814D-4D4C-A240-743B8BD9C469}"/>
              </a:ext>
            </a:extLst>
          </p:cNvPr>
          <p:cNvCxnSpPr>
            <a:cxnSpLocks/>
          </p:cNvCxnSpPr>
          <p:nvPr/>
        </p:nvCxnSpPr>
        <p:spPr>
          <a:xfrm>
            <a:off x="7110840" y="221995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xmlns="" id="{B570A141-3F4D-49CA-ACF2-F94F18FF7087}"/>
              </a:ext>
            </a:extLst>
          </p:cNvPr>
          <p:cNvCxnSpPr>
            <a:cxnSpLocks/>
          </p:cNvCxnSpPr>
          <p:nvPr/>
        </p:nvCxnSpPr>
        <p:spPr>
          <a:xfrm>
            <a:off x="6689081" y="221907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xmlns="" id="{A3024273-73ED-46BC-A9DD-B52239AA0205}"/>
              </a:ext>
            </a:extLst>
          </p:cNvPr>
          <p:cNvCxnSpPr>
            <a:cxnSpLocks/>
          </p:cNvCxnSpPr>
          <p:nvPr/>
        </p:nvCxnSpPr>
        <p:spPr>
          <a:xfrm>
            <a:off x="7723983" y="2215968"/>
            <a:ext cx="0" cy="17543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xmlns="" id="{63F0D432-CBA0-43ED-8574-D7951CAAA822}"/>
              </a:ext>
            </a:extLst>
          </p:cNvPr>
          <p:cNvCxnSpPr>
            <a:cxnSpLocks/>
          </p:cNvCxnSpPr>
          <p:nvPr/>
        </p:nvCxnSpPr>
        <p:spPr>
          <a:xfrm>
            <a:off x="6098974" y="2222317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xmlns="" id="{E1547CB6-9BB1-401C-9AC1-1E646735203A}"/>
              </a:ext>
            </a:extLst>
          </p:cNvPr>
          <p:cNvCxnSpPr>
            <a:cxnSpLocks/>
          </p:cNvCxnSpPr>
          <p:nvPr/>
        </p:nvCxnSpPr>
        <p:spPr>
          <a:xfrm>
            <a:off x="5881007" y="2217296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6EAB21DA-39B0-44D7-A464-25870BC56AA8}"/>
              </a:ext>
            </a:extLst>
          </p:cNvPr>
          <p:cNvCxnSpPr>
            <a:cxnSpLocks/>
          </p:cNvCxnSpPr>
          <p:nvPr/>
        </p:nvCxnSpPr>
        <p:spPr>
          <a:xfrm>
            <a:off x="6494150" y="221966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xmlns="" id="{393E760C-210D-44D7-95DE-FD771E8277FB}"/>
              </a:ext>
            </a:extLst>
          </p:cNvPr>
          <p:cNvCxnSpPr>
            <a:cxnSpLocks/>
          </p:cNvCxnSpPr>
          <p:nvPr/>
        </p:nvCxnSpPr>
        <p:spPr>
          <a:xfrm>
            <a:off x="2983636" y="2224525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xmlns="" id="{C0624CA1-F0B2-470D-8D36-2867C12A9F72}"/>
              </a:ext>
            </a:extLst>
          </p:cNvPr>
          <p:cNvCxnSpPr>
            <a:cxnSpLocks/>
          </p:cNvCxnSpPr>
          <p:nvPr/>
        </p:nvCxnSpPr>
        <p:spPr>
          <a:xfrm>
            <a:off x="2765669" y="2213154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xmlns="" id="{54B30893-1FE2-4951-B400-E03AA7D5359A}"/>
              </a:ext>
            </a:extLst>
          </p:cNvPr>
          <p:cNvCxnSpPr>
            <a:cxnSpLocks/>
          </p:cNvCxnSpPr>
          <p:nvPr/>
        </p:nvCxnSpPr>
        <p:spPr>
          <a:xfrm>
            <a:off x="2343910" y="2212274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xmlns="" id="{61E81846-B735-4CB8-B907-B230500B8752}"/>
              </a:ext>
            </a:extLst>
          </p:cNvPr>
          <p:cNvCxnSpPr>
            <a:cxnSpLocks/>
          </p:cNvCxnSpPr>
          <p:nvPr/>
        </p:nvCxnSpPr>
        <p:spPr>
          <a:xfrm>
            <a:off x="3410562" y="2221870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xmlns="" id="{D626BD13-6297-4224-B067-EE3F0AFF2301}"/>
              </a:ext>
            </a:extLst>
          </p:cNvPr>
          <p:cNvCxnSpPr>
            <a:cxnSpLocks/>
          </p:cNvCxnSpPr>
          <p:nvPr/>
        </p:nvCxnSpPr>
        <p:spPr>
          <a:xfrm>
            <a:off x="1772853" y="2209169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xmlns="" id="{35D9FFC2-47ED-4DCD-B26E-485B14D92F15}"/>
              </a:ext>
            </a:extLst>
          </p:cNvPr>
          <p:cNvCxnSpPr>
            <a:cxnSpLocks/>
          </p:cNvCxnSpPr>
          <p:nvPr/>
        </p:nvCxnSpPr>
        <p:spPr>
          <a:xfrm>
            <a:off x="1561236" y="220414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xmlns="" id="{7733D0A3-CC41-402E-ADBA-7F1770D2F51D}"/>
              </a:ext>
            </a:extLst>
          </p:cNvPr>
          <p:cNvCxnSpPr>
            <a:cxnSpLocks/>
          </p:cNvCxnSpPr>
          <p:nvPr/>
        </p:nvCxnSpPr>
        <p:spPr>
          <a:xfrm>
            <a:off x="2148979" y="2206514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xmlns="" id="{D056331E-E71F-4C2F-A6F2-775AFAC362AA}"/>
              </a:ext>
            </a:extLst>
          </p:cNvPr>
          <p:cNvCxnSpPr>
            <a:cxnSpLocks/>
          </p:cNvCxnSpPr>
          <p:nvPr/>
        </p:nvCxnSpPr>
        <p:spPr>
          <a:xfrm>
            <a:off x="4874461" y="221448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xmlns="" id="{698478D9-F04F-45EC-861A-93C4E6111766}"/>
              </a:ext>
            </a:extLst>
          </p:cNvPr>
          <p:cNvCxnSpPr>
            <a:cxnSpLocks/>
          </p:cNvCxnSpPr>
          <p:nvPr/>
        </p:nvCxnSpPr>
        <p:spPr>
          <a:xfrm>
            <a:off x="5487604" y="221684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xmlns="" id="{443F22C8-8DC9-4998-90F2-9C1EA47CA32E}"/>
              </a:ext>
            </a:extLst>
          </p:cNvPr>
          <p:cNvCxnSpPr>
            <a:cxnSpLocks/>
          </p:cNvCxnSpPr>
          <p:nvPr/>
        </p:nvCxnSpPr>
        <p:spPr>
          <a:xfrm>
            <a:off x="4028438" y="2216847"/>
            <a:ext cx="0" cy="175437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xmlns="" id="{A8655385-8991-421D-A20B-DBBF89A6F6A6}"/>
              </a:ext>
            </a:extLst>
          </p:cNvPr>
          <p:cNvCxnSpPr>
            <a:cxnSpLocks/>
          </p:cNvCxnSpPr>
          <p:nvPr/>
        </p:nvCxnSpPr>
        <p:spPr>
          <a:xfrm>
            <a:off x="3619228" y="2224526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xmlns="" id="{C6A4C88B-E57F-4FE8-B883-5D72D4EEA449}"/>
              </a:ext>
            </a:extLst>
          </p:cNvPr>
          <p:cNvCxnSpPr>
            <a:cxnSpLocks/>
          </p:cNvCxnSpPr>
          <p:nvPr/>
        </p:nvCxnSpPr>
        <p:spPr>
          <a:xfrm>
            <a:off x="4257771" y="222054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xmlns="" id="{91C245B4-1622-489B-9F2C-1EF92D1D4107}"/>
              </a:ext>
            </a:extLst>
          </p:cNvPr>
          <p:cNvCxnSpPr>
            <a:cxnSpLocks/>
          </p:cNvCxnSpPr>
          <p:nvPr/>
        </p:nvCxnSpPr>
        <p:spPr>
          <a:xfrm>
            <a:off x="4674214" y="2216996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xmlns="" id="{D988A1D4-D81C-4665-8E90-72FFEC733CAB}"/>
              </a:ext>
            </a:extLst>
          </p:cNvPr>
          <p:cNvCxnSpPr>
            <a:cxnSpLocks/>
          </p:cNvCxnSpPr>
          <p:nvPr/>
        </p:nvCxnSpPr>
        <p:spPr>
          <a:xfrm>
            <a:off x="5292675" y="2217737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xmlns="" id="{FEFDCDA9-84CD-48AD-BB3D-BDD386EAE8FD}"/>
              </a:ext>
            </a:extLst>
          </p:cNvPr>
          <p:cNvCxnSpPr>
            <a:cxnSpLocks/>
          </p:cNvCxnSpPr>
          <p:nvPr/>
        </p:nvCxnSpPr>
        <p:spPr>
          <a:xfrm>
            <a:off x="4257771" y="2207842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xmlns="" id="{1DB5968E-DC5F-41E6-AD30-328AC8755254}"/>
              </a:ext>
            </a:extLst>
          </p:cNvPr>
          <p:cNvCxnSpPr/>
          <p:nvPr/>
        </p:nvCxnSpPr>
        <p:spPr>
          <a:xfrm>
            <a:off x="821216" y="2095778"/>
            <a:ext cx="0" cy="350875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xmlns="" id="{FE9AE8A7-AB10-4669-BDAD-48B66BBCE978}"/>
              </a:ext>
            </a:extLst>
          </p:cNvPr>
          <p:cNvCxnSpPr>
            <a:cxnSpLocks/>
          </p:cNvCxnSpPr>
          <p:nvPr/>
        </p:nvCxnSpPr>
        <p:spPr>
          <a:xfrm>
            <a:off x="1196900" y="219944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xmlns="" id="{813FAEB5-0CFE-44BA-BB70-664A48222794}"/>
              </a:ext>
            </a:extLst>
          </p:cNvPr>
          <p:cNvCxnSpPr>
            <a:cxnSpLocks/>
          </p:cNvCxnSpPr>
          <p:nvPr/>
        </p:nvCxnSpPr>
        <p:spPr>
          <a:xfrm>
            <a:off x="625843" y="2196343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xmlns="" id="{34B6E632-9377-47AE-9908-87051CD0FEE9}"/>
              </a:ext>
            </a:extLst>
          </p:cNvPr>
          <p:cNvCxnSpPr>
            <a:cxnSpLocks/>
          </p:cNvCxnSpPr>
          <p:nvPr/>
        </p:nvCxnSpPr>
        <p:spPr>
          <a:xfrm>
            <a:off x="1001969" y="2193688"/>
            <a:ext cx="0" cy="175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xmlns="" id="{E080C976-B0F8-4E8D-9C7C-9A8C297ADC82}"/>
              </a:ext>
            </a:extLst>
          </p:cNvPr>
          <p:cNvCxnSpPr>
            <a:cxnSpLocks/>
          </p:cNvCxnSpPr>
          <p:nvPr/>
        </p:nvCxnSpPr>
        <p:spPr>
          <a:xfrm>
            <a:off x="10194281" y="2357093"/>
            <a:ext cx="0" cy="175437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xmlns="" id="{CDA5E497-6A2F-4A51-B3ED-9A9074B3885A}"/>
              </a:ext>
            </a:extLst>
          </p:cNvPr>
          <p:cNvSpPr/>
          <p:nvPr/>
        </p:nvSpPr>
        <p:spPr>
          <a:xfrm>
            <a:off x="719798" y="5153547"/>
            <a:ext cx="11090047" cy="106184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bg1"/>
                </a:solidFill>
              </a:rPr>
              <a:t>C’est la Sécurité sociale qui verse des indemnités journalières toutes les deux semaines, le montant varie selon le salaire perçu avant le congé maternité. </a:t>
            </a:r>
          </a:p>
          <a:p>
            <a:pPr algn="just"/>
            <a:endParaRPr lang="fr-FR" sz="1600" dirty="0">
              <a:solidFill>
                <a:schemeClr val="bg1"/>
              </a:solidFill>
            </a:endParaRPr>
          </a:p>
          <a:p>
            <a:pPr algn="just"/>
            <a:r>
              <a:rPr lang="fr-FR" sz="1600" dirty="0"/>
              <a:t>Les femmes qui bénéficient de l’allocation chômage peuvent également avoir des indemnités journalières.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7D01AF90-68B7-4853-A98B-1140B4356539}"/>
              </a:ext>
            </a:extLst>
          </p:cNvPr>
          <p:cNvSpPr/>
          <p:nvPr/>
        </p:nvSpPr>
        <p:spPr>
          <a:xfrm>
            <a:off x="-48417" y="6550223"/>
            <a:ext cx="12192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https://www.capital.fr/votre-carriere/conge-maternite-duree-calcul-des-dates-indemnites-tout-ce-qu-il-faut-savoir-1238044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568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646</Words>
  <Application>Microsoft Office PowerPoint</Application>
  <PresentationFormat>Grand écran</PresentationFormat>
  <Paragraphs>131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Bahnschrift SemiCondensed</vt:lpstr>
      <vt:lpstr>Calibri</vt:lpstr>
      <vt:lpstr>Calibri Light</vt:lpstr>
      <vt:lpstr>Thème Office</vt:lpstr>
      <vt:lpstr>GROSSESSE  ET  MODES DE CONTRACEPTION</vt:lpstr>
      <vt:lpstr>CAS PRATIQUE N°1: </vt:lpstr>
      <vt:lpstr>CAS PRATIQUE N°2 : </vt:lpstr>
      <vt:lpstr>CAS PRATIQUE N°3 : </vt:lpstr>
      <vt:lpstr>CAS PRATIQUE N°4 : </vt:lpstr>
      <vt:lpstr>CAS PRATIQUE N°5 : </vt:lpstr>
      <vt:lpstr>LES ÉTAPES DE LA GROSSESSE : </vt:lpstr>
      <vt:lpstr>LA PROTECTION MATERNELLE ET INFANTILE :  Créée en 1945 pour faire baisser la mortalité infantile et protéger la santé des futures mamans.</vt:lpstr>
      <vt:lpstr>LE CONGÉ MATERNITÉ :</vt:lpstr>
      <vt:lpstr>LE CONGÉ PATERNITÉ : </vt:lpstr>
      <vt:lpstr>HANDICAP INFANTILE : </vt:lpstr>
      <vt:lpstr>LES MODES DE CONTRACEPTION :</vt:lpstr>
      <vt:lpstr>AVEZ-VOUS DES QUESTIONS 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GROSSESSE  ET  CONTRACEPTIONS</dc:title>
  <dc:creator>Kateline DANIAULT</dc:creator>
  <cp:lastModifiedBy>ISABELLE</cp:lastModifiedBy>
  <cp:revision>91</cp:revision>
  <cp:lastPrinted>2020-10-23T06:44:49Z</cp:lastPrinted>
  <dcterms:created xsi:type="dcterms:W3CDTF">2020-10-14T11:31:21Z</dcterms:created>
  <dcterms:modified xsi:type="dcterms:W3CDTF">2020-10-23T06:53:56Z</dcterms:modified>
</cp:coreProperties>
</file>