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315" r:id="rId5"/>
    <p:sldId id="316" r:id="rId6"/>
    <p:sldId id="319" r:id="rId7"/>
    <p:sldId id="317" r:id="rId8"/>
    <p:sldId id="260" r:id="rId9"/>
    <p:sldId id="261" r:id="rId10"/>
    <p:sldId id="318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563"/>
    <a:srgbClr val="2E585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50" autoAdjust="0"/>
    <p:restoredTop sz="94660"/>
  </p:normalViewPr>
  <p:slideViewPr>
    <p:cSldViewPr>
      <p:cViewPr varScale="1">
        <p:scale>
          <a:sx n="109" d="100"/>
          <a:sy n="109" d="100"/>
        </p:scale>
        <p:origin x="82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8D2B0-35B3-4661-9A3A-2B4E37D897AC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34F06-F9E1-4A63-9001-2AEC20A04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7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6165304"/>
            <a:ext cx="9143245" cy="8838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4850" y="116632"/>
            <a:ext cx="7713350" cy="1470025"/>
          </a:xfrm>
        </p:spPr>
        <p:txBody>
          <a:bodyPr/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Bailey Sans ITC Book" pitchFamily="50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Bailey Sans ITC Book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C32270-0E93-4FFF-A8FA-4D68C15D2F8C}" type="datetime1">
              <a:rPr lang="fr-FR" smtClean="0"/>
              <a:pPr/>
              <a:t>19/02/2020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09320"/>
            <a:ext cx="3816424" cy="365125"/>
          </a:xfrm>
        </p:spPr>
        <p:txBody>
          <a:bodyPr/>
          <a:lstStyle/>
          <a:p>
            <a:r>
              <a:rPr lang="fr-FR" smtClean="0"/>
              <a:t>saisir votre pied de page ici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76256" y="6448251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FA153C-D144-43DF-AA57-319D8DA23B2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717146"/>
            <a:ext cx="1907704" cy="90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8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7359-67D6-4FE1-8744-3EBF87DB6A47}" type="datetime1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saisir votre pied de page ici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53C-D144-43DF-AA57-319D8DA23B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0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E623-27D9-4B10-82B6-0A2332FB43DD}" type="datetime1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saisir votre pied de page ici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53C-D144-43DF-AA57-319D8DA23B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58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5B6C-447C-4166-9502-8910BBDEB8A8}" type="datetime1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saisir votre pied de page ici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53C-D144-43DF-AA57-319D8DA23B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04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3C50-F042-41F8-8EB6-9A2319F5718C}" type="datetime1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saisir votre pied de page ici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53C-D144-43DF-AA57-319D8DA23B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08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D187-6DB1-4A0C-988B-DAC390F9B1AF}" type="datetime1">
              <a:rPr lang="fr-FR" smtClean="0"/>
              <a:t>19/02/2020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saisir votre pied de page ici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53C-D144-43DF-AA57-319D8DA23B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81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CDC8-75A4-465E-90D0-CE367CA3C5C0}" type="datetime1">
              <a:rPr lang="fr-FR" smtClean="0"/>
              <a:t>19/02/2020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saisir votre pied de page ici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53C-D144-43DF-AA57-319D8DA23B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42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F41E-BE79-46A6-972E-36873D095C8E}" type="datetime1">
              <a:rPr lang="fr-FR" smtClean="0"/>
              <a:t>19/02/2020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saisir votre pied de page ici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53C-D144-43DF-AA57-319D8DA23B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5380-AE20-46B1-A581-04BF8FC4BEFB}" type="datetime1">
              <a:rPr lang="fr-FR" smtClean="0"/>
              <a:t>19/02/2020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saisir votre pied de page ici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53C-D144-43DF-AA57-319D8DA23B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45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B79C-6C5A-4B55-8E02-28F65AC6DA2C}" type="datetime1">
              <a:rPr lang="fr-FR" smtClean="0"/>
              <a:t>19/02/2020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saisir votre pied de page ici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53C-D144-43DF-AA57-319D8DA23B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27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142C-0EE8-404F-873D-D373C13DE03C}" type="datetime1">
              <a:rPr lang="fr-FR" smtClean="0"/>
              <a:t>19/02/2020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saisir votre pied de page ici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53C-D144-43DF-AA57-319D8DA23B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88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6145553"/>
            <a:ext cx="9143245" cy="883847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4850" y="274638"/>
            <a:ext cx="79419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1F5DFCA-E303-4F80-B2A0-02B2212F508F}" type="datetime1">
              <a:rPr lang="fr-FR" smtClean="0"/>
              <a:pPr/>
              <a:t>19/02/2020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27784" y="6237312"/>
            <a:ext cx="388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saisir votre pied de page ici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FA153C-D144-43DF-AA57-319D8DA23B2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20688"/>
            <a:ext cx="853370" cy="43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6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Bailey Sans ITC Boo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chemeClr val="tx1">
              <a:lumMod val="65000"/>
              <a:lumOff val="35000"/>
            </a:schemeClr>
          </a:solidFill>
          <a:latin typeface="Bailey Sans ITC Book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>
              <a:lumMod val="65000"/>
              <a:lumOff val="35000"/>
            </a:schemeClr>
          </a:solidFill>
          <a:latin typeface="Bailey Sans ITC Book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chemeClr val="tx1">
              <a:lumMod val="65000"/>
              <a:lumOff val="35000"/>
            </a:schemeClr>
          </a:solidFill>
          <a:latin typeface="Bailey Sans ITC Book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>
              <a:lumMod val="65000"/>
              <a:lumOff val="35000"/>
            </a:schemeClr>
          </a:solidFill>
          <a:latin typeface="Bailey Sans ITC Book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>
              <a:lumMod val="65000"/>
              <a:lumOff val="35000"/>
            </a:schemeClr>
          </a:solidFill>
          <a:latin typeface="Bailey Sans ITC Book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g"/><Relationship Id="rId4" Type="http://schemas.openxmlformats.org/officeDocument/2006/relationships/image" Target="../media/image3.png"/><Relationship Id="rId9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4850" y="116632"/>
            <a:ext cx="7931606" cy="158417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+mj-lt"/>
              </a:rPr>
              <a:t>LA COMMUNAUTE D’AGGLOMERATION DU NIORTAIS = la CAN ou </a:t>
            </a:r>
            <a:r>
              <a:rPr lang="fr-FR" dirty="0" err="1" smtClean="0">
                <a:latin typeface="+mj-lt"/>
              </a:rPr>
              <a:t>NiortAgglo</a:t>
            </a:r>
            <a:endParaRPr lang="fr-FR" dirty="0">
              <a:latin typeface="+mj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73" y="1844824"/>
            <a:ext cx="5960250" cy="3981447"/>
          </a:xfrm>
          <a:prstGeom prst="rect">
            <a:avLst/>
          </a:prstGeom>
        </p:spPr>
      </p:pic>
      <p:pic>
        <p:nvPicPr>
          <p:cNvPr id="6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819" y="5826271"/>
            <a:ext cx="3392908" cy="103172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4850" y="127861"/>
            <a:ext cx="794195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Les Ambassadeurs de la Mobilité</a:t>
            </a:r>
            <a:endParaRPr lang="fr-FR" dirty="0">
              <a:latin typeface="+mj-lt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2120" y="1067696"/>
            <a:ext cx="2733458" cy="1905897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5B6C-447C-4166-9502-8910BBDEB8A8}" type="datetime1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saisir votre pied de page ici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53C-D144-43DF-AA57-319D8DA23B2E}" type="slidenum">
              <a:rPr lang="fr-FR" smtClean="0"/>
              <a:t>10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39" y="1115412"/>
            <a:ext cx="2664296" cy="1851324"/>
          </a:xfrm>
          <a:prstGeom prst="rect">
            <a:avLst/>
          </a:prstGeom>
        </p:spPr>
      </p:pic>
      <p:sp>
        <p:nvSpPr>
          <p:cNvPr id="11" name="Flèche droite 10"/>
          <p:cNvSpPr/>
          <p:nvPr/>
        </p:nvSpPr>
        <p:spPr>
          <a:xfrm rot="3256430">
            <a:off x="1434845" y="3741388"/>
            <a:ext cx="196351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7448276">
            <a:off x="5224340" y="3751245"/>
            <a:ext cx="191588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305" y="1494902"/>
            <a:ext cx="2068807" cy="539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4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4195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+mj-lt"/>
              </a:rPr>
              <a:t>CAN = 40 </a:t>
            </a:r>
            <a:r>
              <a:rPr lang="fr-FR" dirty="0" smtClean="0">
                <a:latin typeface="+mj-lt"/>
              </a:rPr>
              <a:t>communes</a:t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</a:rPr>
              <a:t>120 733 habitants</a:t>
            </a:r>
            <a:endParaRPr lang="fr-FR" dirty="0">
              <a:latin typeface="+mj-lt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5B6C-447C-4166-9502-8910BBDEB8A8}" type="datetime1">
              <a:rPr lang="fr-FR" smtClean="0"/>
              <a:t>19/02/2020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53C-D144-43DF-AA57-319D8DA23B2E}" type="slidenum">
              <a:rPr lang="fr-FR" smtClean="0"/>
              <a:t>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331640"/>
            <a:ext cx="4752528" cy="513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+mj-lt"/>
              </a:rPr>
              <a:t>La CAN</a:t>
            </a:r>
            <a:endParaRPr lang="fr-FR" dirty="0"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204565"/>
            <a:ext cx="8229600" cy="4525963"/>
          </a:xfrm>
        </p:spPr>
        <p:txBody>
          <a:bodyPr/>
          <a:lstStyle/>
          <a:p>
            <a:r>
              <a:rPr lang="fr-FR" dirty="0" smtClean="0">
                <a:latin typeface="+mj-lt"/>
              </a:rPr>
              <a:t>88 élus dont 1 Président M. </a:t>
            </a:r>
            <a:r>
              <a:rPr lang="fr-FR" dirty="0" err="1" smtClean="0">
                <a:latin typeface="+mj-lt"/>
              </a:rPr>
              <a:t>Baloge</a:t>
            </a:r>
            <a:r>
              <a:rPr lang="fr-FR" dirty="0" smtClean="0">
                <a:latin typeface="+mj-lt"/>
              </a:rPr>
              <a:t> – Maire de Niort</a:t>
            </a:r>
          </a:p>
          <a:p>
            <a:r>
              <a:rPr lang="fr-FR" dirty="0" smtClean="0">
                <a:latin typeface="+mj-lt"/>
              </a:rPr>
              <a:t>650 </a:t>
            </a:r>
            <a:r>
              <a:rPr lang="fr-FR" dirty="0" smtClean="0">
                <a:latin typeface="+mj-lt"/>
              </a:rPr>
              <a:t>agents</a:t>
            </a:r>
          </a:p>
          <a:p>
            <a:r>
              <a:rPr lang="fr-FR" dirty="0" smtClean="0">
                <a:latin typeface="+mj-lt"/>
              </a:rPr>
              <a:t>Grands projets</a:t>
            </a:r>
          </a:p>
          <a:p>
            <a:r>
              <a:rPr lang="fr-FR" dirty="0" smtClean="0">
                <a:latin typeface="+mj-lt"/>
              </a:rPr>
              <a:t>Propose </a:t>
            </a:r>
            <a:r>
              <a:rPr lang="fr-FR" dirty="0">
                <a:latin typeface="+mj-lt"/>
              </a:rPr>
              <a:t>des services et des </a:t>
            </a:r>
            <a:r>
              <a:rPr lang="fr-FR" dirty="0" smtClean="0">
                <a:latin typeface="+mj-lt"/>
              </a:rPr>
              <a:t>équipements</a:t>
            </a:r>
            <a:endParaRPr lang="fr-FR" dirty="0">
              <a:latin typeface="+mj-lt"/>
            </a:endParaRPr>
          </a:p>
          <a:p>
            <a:endParaRPr lang="fr-FR" dirty="0" smtClean="0">
              <a:latin typeface="+mj-lt"/>
            </a:endParaRPr>
          </a:p>
          <a:p>
            <a:pPr marL="0" indent="0">
              <a:buNone/>
            </a:pPr>
            <a:endParaRPr lang="fr-FR" dirty="0">
              <a:latin typeface="+mj-lt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5B6C-447C-4166-9502-8910BBDEB8A8}" type="datetime1">
              <a:rPr lang="fr-FR" smtClean="0"/>
              <a:t>19/02/2020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53C-D144-43DF-AA57-319D8DA23B2E}" type="slidenum">
              <a:rPr lang="fr-FR" smtClean="0"/>
              <a:t>3</a:t>
            </a:fld>
            <a:endParaRPr lang="fr-FR"/>
          </a:p>
        </p:txBody>
      </p:sp>
      <p:pic>
        <p:nvPicPr>
          <p:cNvPr id="8" name="Espace réservé du contenu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01" y="4077072"/>
            <a:ext cx="862899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378686" y="1196752"/>
            <a:ext cx="5765314" cy="5533546"/>
          </a:xfrm>
        </p:spPr>
        <p:txBody>
          <a:bodyPr>
            <a:noAutofit/>
          </a:bodyPr>
          <a:lstStyle/>
          <a:p>
            <a:pPr algn="just"/>
            <a:r>
              <a:rPr lang="fr-FR" sz="2000" dirty="0" smtClean="0">
                <a:latin typeface="+mj-lt"/>
              </a:rPr>
              <a:t>Aider au développement </a:t>
            </a:r>
            <a:r>
              <a:rPr lang="fr-FR" sz="2000" dirty="0">
                <a:latin typeface="+mj-lt"/>
              </a:rPr>
              <a:t>des entreprises </a:t>
            </a:r>
          </a:p>
          <a:p>
            <a:pPr lvl="1" algn="just"/>
            <a:r>
              <a:rPr lang="fr-FR" sz="1600" dirty="0" smtClean="0">
                <a:latin typeface="+mj-lt"/>
              </a:rPr>
              <a:t>Assurance </a:t>
            </a:r>
            <a:r>
              <a:rPr lang="fr-FR" sz="1600" dirty="0">
                <a:latin typeface="+mj-lt"/>
              </a:rPr>
              <a:t>et la gestion du risque, la filière numérique, la logistique, le tourisme et l’économie sociale et solidaire</a:t>
            </a:r>
            <a:r>
              <a:rPr lang="fr-FR" sz="1600" dirty="0" smtClean="0"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fr-FR" sz="2000" dirty="0" smtClean="0">
              <a:latin typeface="+mj-lt"/>
            </a:endParaRPr>
          </a:p>
          <a:p>
            <a:pPr marL="0" indent="0" algn="just">
              <a:buNone/>
            </a:pPr>
            <a:endParaRPr lang="fr-FR" sz="2000" dirty="0" smtClean="0">
              <a:latin typeface="+mj-lt"/>
            </a:endParaRPr>
          </a:p>
          <a:p>
            <a:pPr marL="0" indent="0" algn="just">
              <a:buNone/>
            </a:pPr>
            <a:endParaRPr lang="fr-FR" sz="2000" dirty="0">
              <a:latin typeface="+mj-lt"/>
            </a:endParaRPr>
          </a:p>
          <a:p>
            <a:pPr algn="just"/>
            <a:r>
              <a:rPr lang="fr-FR" sz="2000" dirty="0" smtClean="0">
                <a:latin typeface="+mj-lt"/>
              </a:rPr>
              <a:t>Dessiner le </a:t>
            </a:r>
            <a:r>
              <a:rPr lang="fr-FR" sz="2000" dirty="0">
                <a:latin typeface="+mj-lt"/>
              </a:rPr>
              <a:t>territoire de l’Agglomération </a:t>
            </a:r>
            <a:r>
              <a:rPr lang="fr-FR" sz="2000" dirty="0" smtClean="0">
                <a:latin typeface="+mj-lt"/>
              </a:rPr>
              <a:t>de demain</a:t>
            </a:r>
          </a:p>
          <a:p>
            <a:pPr marL="0" indent="0" algn="just">
              <a:buNone/>
            </a:pPr>
            <a:endParaRPr lang="fr-FR" sz="2000" dirty="0" smtClean="0">
              <a:latin typeface="+mj-lt"/>
            </a:endParaRPr>
          </a:p>
          <a:p>
            <a:pPr marL="0" indent="0" algn="just">
              <a:buNone/>
            </a:pPr>
            <a:endParaRPr lang="fr-FR" sz="2000" dirty="0">
              <a:latin typeface="+mj-lt"/>
            </a:endParaRPr>
          </a:p>
          <a:p>
            <a:pPr marL="0" indent="0" algn="just">
              <a:buNone/>
            </a:pPr>
            <a:endParaRPr lang="fr-FR" sz="2000" dirty="0" smtClean="0">
              <a:latin typeface="+mj-lt"/>
            </a:endParaRPr>
          </a:p>
          <a:p>
            <a:pPr algn="just"/>
            <a:r>
              <a:rPr lang="fr-FR" sz="2000" dirty="0" smtClean="0">
                <a:latin typeface="+mj-lt"/>
              </a:rPr>
              <a:t>Contribuer au développement </a:t>
            </a:r>
            <a:r>
              <a:rPr lang="fr-FR" sz="2000" dirty="0">
                <a:latin typeface="+mj-lt"/>
              </a:rPr>
              <a:t>d’un habitat diversifié et </a:t>
            </a:r>
            <a:r>
              <a:rPr lang="fr-FR" sz="2000" dirty="0" smtClean="0">
                <a:latin typeface="+mj-lt"/>
              </a:rPr>
              <a:t>équilibré</a:t>
            </a:r>
            <a:endParaRPr lang="fr-FR" sz="2000" dirty="0" smtClean="0">
              <a:latin typeface="+mj-lt"/>
            </a:endParaRPr>
          </a:p>
          <a:p>
            <a:pPr lvl="1" algn="just"/>
            <a:r>
              <a:rPr lang="fr-FR" sz="1600" dirty="0" smtClean="0">
                <a:latin typeface="+mj-lt"/>
              </a:rPr>
              <a:t>Réhabilitation </a:t>
            </a:r>
            <a:r>
              <a:rPr lang="fr-FR" sz="1600" dirty="0">
                <a:latin typeface="+mj-lt"/>
              </a:rPr>
              <a:t>du parc de </a:t>
            </a:r>
            <a:r>
              <a:rPr lang="fr-FR" sz="1600" dirty="0" smtClean="0">
                <a:latin typeface="+mj-lt"/>
              </a:rPr>
              <a:t>logements, lutte contre </a:t>
            </a:r>
            <a:r>
              <a:rPr lang="fr-FR" sz="1600" dirty="0">
                <a:latin typeface="+mj-lt"/>
              </a:rPr>
              <a:t>le gaspillage énergétique et </a:t>
            </a:r>
            <a:r>
              <a:rPr lang="fr-FR" sz="1600" dirty="0" smtClean="0">
                <a:latin typeface="+mj-lt"/>
              </a:rPr>
              <a:t>l’insalubrité</a:t>
            </a:r>
            <a:r>
              <a:rPr lang="fr-FR" sz="1600" dirty="0">
                <a:latin typeface="+mj-lt"/>
              </a:rPr>
              <a:t>.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D187-6DB1-4A0C-988B-DAC390F9B1AF}" type="datetime1">
              <a:rPr lang="fr-FR" smtClean="0"/>
              <a:t>19/02/2020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53C-D144-43DF-AA57-319D8DA23B2E}" type="slidenum">
              <a:rPr lang="fr-FR" smtClean="0"/>
              <a:t>4</a:t>
            </a:fld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44850" y="116632"/>
            <a:ext cx="829164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Bailey Sans ITC Book" pitchFamily="50" charset="0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+mj-lt"/>
              </a:rPr>
              <a:t>DES COMPETENCES OBLIGATOIRES</a:t>
            </a:r>
            <a:endParaRPr lang="fr-FR" dirty="0"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39" y="1165323"/>
            <a:ext cx="2847975" cy="1828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51" y="3047698"/>
            <a:ext cx="2800350" cy="18097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76" y="4911023"/>
            <a:ext cx="27908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1880" y="1196752"/>
            <a:ext cx="5328592" cy="566124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fr-FR" dirty="0" smtClean="0">
              <a:latin typeface="+mj-lt"/>
            </a:endParaRPr>
          </a:p>
          <a:p>
            <a:pPr algn="just"/>
            <a:r>
              <a:rPr lang="fr-FR" dirty="0" smtClean="0">
                <a:latin typeface="+mj-lt"/>
              </a:rPr>
              <a:t>Actions dans les quartier prioritaires, lutte contre les inégalités et la précarité</a:t>
            </a:r>
          </a:p>
          <a:p>
            <a:pPr algn="just"/>
            <a:endParaRPr lang="fr-FR" dirty="0" smtClean="0">
              <a:latin typeface="+mj-lt"/>
            </a:endParaRPr>
          </a:p>
          <a:p>
            <a:pPr algn="just"/>
            <a:endParaRPr lang="fr-FR" dirty="0">
              <a:latin typeface="+mj-lt"/>
            </a:endParaRPr>
          </a:p>
          <a:p>
            <a:pPr algn="just"/>
            <a:endParaRPr lang="fr-FR" dirty="0" smtClean="0">
              <a:latin typeface="+mj-lt"/>
            </a:endParaRPr>
          </a:p>
          <a:p>
            <a:pPr marL="0" indent="0" algn="just">
              <a:buNone/>
            </a:pPr>
            <a:endParaRPr lang="fr-FR" dirty="0">
              <a:latin typeface="+mj-lt"/>
            </a:endParaRPr>
          </a:p>
          <a:p>
            <a:pPr algn="just"/>
            <a:r>
              <a:rPr lang="fr-FR" dirty="0" smtClean="0">
                <a:latin typeface="+mj-lt"/>
              </a:rPr>
              <a:t>Gestion de cinq </a:t>
            </a:r>
            <a:r>
              <a:rPr lang="fr-FR" dirty="0">
                <a:latin typeface="+mj-lt"/>
              </a:rPr>
              <a:t>aires d’accueil des Gens du Voyage réparties sur quatre communes : Niort, </a:t>
            </a:r>
            <a:r>
              <a:rPr lang="fr-FR" dirty="0" err="1">
                <a:latin typeface="+mj-lt"/>
              </a:rPr>
              <a:t>Aiffres</a:t>
            </a:r>
            <a:r>
              <a:rPr lang="fr-FR" dirty="0">
                <a:latin typeface="+mj-lt"/>
              </a:rPr>
              <a:t>, </a:t>
            </a:r>
            <a:r>
              <a:rPr lang="fr-FR" dirty="0" err="1">
                <a:latin typeface="+mj-lt"/>
              </a:rPr>
              <a:t>Echiré</a:t>
            </a:r>
            <a:r>
              <a:rPr lang="fr-FR" dirty="0">
                <a:latin typeface="+mj-lt"/>
              </a:rPr>
              <a:t> et </a:t>
            </a:r>
            <a:r>
              <a:rPr lang="fr-FR" dirty="0" err="1">
                <a:latin typeface="+mj-lt"/>
              </a:rPr>
              <a:t>Chauray</a:t>
            </a:r>
            <a:r>
              <a:rPr lang="fr-FR" dirty="0">
                <a:latin typeface="+mj-lt"/>
              </a:rPr>
              <a:t>. </a:t>
            </a:r>
            <a:endParaRPr lang="fr-FR" dirty="0" smtClean="0">
              <a:latin typeface="+mj-lt"/>
            </a:endParaRPr>
          </a:p>
          <a:p>
            <a:pPr marL="0" indent="0" algn="just">
              <a:buNone/>
            </a:pPr>
            <a:endParaRPr lang="fr-FR" dirty="0" smtClean="0">
              <a:latin typeface="+mj-lt"/>
            </a:endParaRPr>
          </a:p>
          <a:p>
            <a:pPr marL="0" indent="0" algn="just">
              <a:buNone/>
            </a:pPr>
            <a:endParaRPr lang="fr-FR" dirty="0" smtClean="0">
              <a:latin typeface="+mj-lt"/>
            </a:endParaRPr>
          </a:p>
          <a:p>
            <a:pPr marL="0" indent="0" algn="just">
              <a:buNone/>
            </a:pPr>
            <a:endParaRPr lang="fr-FR" dirty="0" smtClean="0">
              <a:latin typeface="+mj-lt"/>
            </a:endParaRPr>
          </a:p>
          <a:p>
            <a:pPr algn="just"/>
            <a:r>
              <a:rPr lang="fr-FR" dirty="0" smtClean="0">
                <a:latin typeface="+mj-lt"/>
              </a:rPr>
              <a:t>Collecte </a:t>
            </a:r>
            <a:r>
              <a:rPr lang="fr-FR" dirty="0">
                <a:latin typeface="+mj-lt"/>
              </a:rPr>
              <a:t>des déchets ménagers </a:t>
            </a:r>
            <a:endParaRPr lang="fr-FR" dirty="0" smtClean="0">
              <a:latin typeface="+mj-lt"/>
            </a:endParaRPr>
          </a:p>
          <a:p>
            <a:pPr lvl="1" algn="just"/>
            <a:r>
              <a:rPr lang="fr-FR" dirty="0" smtClean="0">
                <a:latin typeface="+mj-lt"/>
              </a:rPr>
              <a:t>à </a:t>
            </a:r>
            <a:r>
              <a:rPr lang="fr-FR" dirty="0">
                <a:latin typeface="+mj-lt"/>
              </a:rPr>
              <a:t>domicile </a:t>
            </a:r>
            <a:endParaRPr lang="fr-FR" dirty="0" smtClean="0">
              <a:latin typeface="+mj-lt"/>
            </a:endParaRPr>
          </a:p>
          <a:p>
            <a:pPr lvl="1" algn="just"/>
            <a:r>
              <a:rPr lang="fr-FR" dirty="0" smtClean="0">
                <a:latin typeface="+mj-lt"/>
              </a:rPr>
              <a:t>en </a:t>
            </a:r>
            <a:r>
              <a:rPr lang="fr-FR" dirty="0">
                <a:latin typeface="+mj-lt"/>
              </a:rPr>
              <a:t>apports </a:t>
            </a:r>
            <a:r>
              <a:rPr lang="fr-FR" dirty="0" smtClean="0">
                <a:latin typeface="+mj-lt"/>
              </a:rPr>
              <a:t>volontaires</a:t>
            </a:r>
          </a:p>
          <a:p>
            <a:pPr lvl="1" algn="just"/>
            <a:r>
              <a:rPr lang="fr-FR" dirty="0" smtClean="0">
                <a:latin typeface="+mj-lt"/>
              </a:rPr>
              <a:t>Déchèteries</a:t>
            </a:r>
          </a:p>
          <a:p>
            <a:pPr lvl="1" algn="just"/>
            <a:r>
              <a:rPr lang="fr-FR" dirty="0">
                <a:latin typeface="+mj-lt"/>
              </a:rPr>
              <a:t>c</a:t>
            </a:r>
            <a:r>
              <a:rPr lang="fr-FR" dirty="0" smtClean="0">
                <a:latin typeface="+mj-lt"/>
              </a:rPr>
              <a:t>ompostage </a:t>
            </a:r>
            <a:r>
              <a:rPr lang="fr-FR" dirty="0">
                <a:latin typeface="+mj-lt"/>
              </a:rPr>
              <a:t>des déchets </a:t>
            </a:r>
            <a:r>
              <a:rPr lang="fr-FR" dirty="0" smtClean="0">
                <a:latin typeface="+mj-lt"/>
              </a:rPr>
              <a:t>fermentescibles</a:t>
            </a:r>
            <a:endParaRPr lang="fr-FR" dirty="0">
              <a:latin typeface="+mj-lt"/>
            </a:endParaRPr>
          </a:p>
          <a:p>
            <a:pPr algn="just"/>
            <a:endParaRPr lang="fr-FR" dirty="0">
              <a:latin typeface="+mj-lt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D187-6DB1-4A0C-988B-DAC390F9B1AF}" type="datetime1">
              <a:rPr lang="fr-FR" smtClean="0"/>
              <a:t>19/02/2020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53C-D144-43DF-AA57-319D8DA23B2E}" type="slidenum">
              <a:rPr lang="fr-FR" smtClean="0"/>
              <a:t>5</a:t>
            </a:fld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44850" y="116632"/>
            <a:ext cx="829164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Bailey Sans ITC Book" pitchFamily="50" charset="0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+mj-lt"/>
              </a:rPr>
              <a:t>DES COMPETENCES OBLIGATOIRES</a:t>
            </a:r>
            <a:endParaRPr lang="fr-FR" dirty="0"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87" y="1139229"/>
            <a:ext cx="2838450" cy="19240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87" y="3125053"/>
            <a:ext cx="2771775" cy="18764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5001478"/>
            <a:ext cx="28575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9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5B6C-447C-4166-9502-8910BBDEB8A8}" type="datetime1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saisir votre pied de page ici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53C-D144-43DF-AA57-319D8DA23B2E}" type="slidenum">
              <a:rPr lang="fr-FR" smtClean="0"/>
              <a:t>6</a:t>
            </a:fld>
            <a:endParaRPr lang="fr-FR"/>
          </a:p>
        </p:txBody>
      </p:sp>
      <p:sp>
        <p:nvSpPr>
          <p:cNvPr id="7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Bailey Sans ITC Book" pitchFamily="50" charset="0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+mj-lt"/>
              </a:rPr>
              <a:t>DES COMPETENCES OBLIGATOIRES</a:t>
            </a:r>
            <a:endParaRPr lang="fr-FR" dirty="0"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23" y="4788774"/>
            <a:ext cx="2464155" cy="17076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1" y="1098480"/>
            <a:ext cx="2615406" cy="181833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01" y="2940614"/>
            <a:ext cx="2499577" cy="1737511"/>
          </a:xfrm>
          <a:prstGeom prst="rect">
            <a:avLst/>
          </a:prstGeom>
        </p:spPr>
      </p:pic>
      <p:sp>
        <p:nvSpPr>
          <p:cNvPr id="12" name="Espace réservé du contenu 3"/>
          <p:cNvSpPr>
            <a:spLocks noGrp="1"/>
          </p:cNvSpPr>
          <p:nvPr>
            <p:ph idx="1"/>
          </p:nvPr>
        </p:nvSpPr>
        <p:spPr>
          <a:xfrm>
            <a:off x="2901750" y="1098480"/>
            <a:ext cx="5698976" cy="50111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b="1" dirty="0" smtClean="0">
                <a:latin typeface="+mj-lt"/>
              </a:rPr>
              <a:t>CYCLE DE L’EAU</a:t>
            </a:r>
          </a:p>
          <a:p>
            <a:pPr marL="0" indent="0" algn="just">
              <a:buNone/>
            </a:pPr>
            <a:endParaRPr lang="fr-FR" sz="1800" b="1" dirty="0">
              <a:latin typeface="+mj-lt"/>
            </a:endParaRPr>
          </a:p>
          <a:p>
            <a:r>
              <a:rPr lang="fr-FR" sz="2800" dirty="0" smtClean="0">
                <a:latin typeface="+mj-lt"/>
              </a:rPr>
              <a:t>Production eau potable, protection des captages</a:t>
            </a:r>
          </a:p>
          <a:p>
            <a:pPr marL="0" indent="0">
              <a:buNone/>
            </a:pPr>
            <a:endParaRPr lang="fr-FR" sz="2800" dirty="0" smtClean="0">
              <a:latin typeface="+mj-lt"/>
            </a:endParaRPr>
          </a:p>
          <a:p>
            <a:r>
              <a:rPr lang="fr-FR" sz="2800" dirty="0" smtClean="0">
                <a:latin typeface="+mj-lt"/>
              </a:rPr>
              <a:t>Assainissement</a:t>
            </a:r>
            <a:endParaRPr lang="fr-FR" sz="2800" dirty="0" smtClean="0">
              <a:latin typeface="+mj-lt"/>
            </a:endParaRPr>
          </a:p>
          <a:p>
            <a:pPr marL="0" indent="0">
              <a:buNone/>
            </a:pPr>
            <a:endParaRPr lang="fr-FR" sz="2800" dirty="0">
              <a:latin typeface="+mj-lt"/>
            </a:endParaRPr>
          </a:p>
          <a:p>
            <a:r>
              <a:rPr lang="fr-FR" sz="2800" dirty="0" smtClean="0">
                <a:latin typeface="+mj-lt"/>
              </a:rPr>
              <a:t>Aménagements autour de l’eau (prévention </a:t>
            </a:r>
            <a:r>
              <a:rPr lang="fr-FR" sz="2800" dirty="0" smtClean="0">
                <a:latin typeface="+mj-lt"/>
              </a:rPr>
              <a:t>inondations…)</a:t>
            </a:r>
            <a:endParaRPr lang="fr-FR" sz="2800" dirty="0" smtClean="0">
              <a:latin typeface="+mj-lt"/>
            </a:endParaRPr>
          </a:p>
          <a:p>
            <a:pPr marL="0" indent="0" algn="just">
              <a:buNone/>
            </a:pPr>
            <a:endParaRPr lang="fr-FR" sz="2000" dirty="0">
              <a:latin typeface="+mj-lt"/>
            </a:endParaRPr>
          </a:p>
          <a:p>
            <a:pPr marL="0" indent="0" algn="just">
              <a:buNone/>
            </a:pPr>
            <a:endParaRPr lang="fr-FR" sz="2000" dirty="0" smtClean="0">
              <a:latin typeface="+mj-lt"/>
            </a:endParaRPr>
          </a:p>
          <a:p>
            <a:pPr marL="0" indent="0" algn="just">
              <a:buNone/>
            </a:pPr>
            <a:endParaRPr lang="fr-FR" sz="2000" dirty="0">
              <a:latin typeface="+mj-lt"/>
            </a:endParaRPr>
          </a:p>
          <a:p>
            <a:pPr marL="0" indent="0" algn="just">
              <a:buNone/>
            </a:pPr>
            <a:endParaRPr lang="fr-FR" sz="2000" dirty="0" smtClean="0">
              <a:latin typeface="+mj-lt"/>
            </a:endParaRPr>
          </a:p>
          <a:p>
            <a:pPr marL="0" indent="0" algn="just">
              <a:buNone/>
            </a:pPr>
            <a:endParaRPr lang="fr-FR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62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343986" y="1003903"/>
            <a:ext cx="5765314" cy="5533546"/>
          </a:xfrm>
        </p:spPr>
        <p:txBody>
          <a:bodyPr>
            <a:noAutofit/>
          </a:bodyPr>
          <a:lstStyle/>
          <a:p>
            <a:pPr algn="just"/>
            <a:r>
              <a:rPr lang="fr-FR" dirty="0" smtClean="0">
                <a:latin typeface="+mj-lt"/>
              </a:rPr>
              <a:t>Transport </a:t>
            </a:r>
            <a:r>
              <a:rPr lang="fr-FR" dirty="0">
                <a:latin typeface="+mj-lt"/>
              </a:rPr>
              <a:t>urbain, interurbain et scolaire dans les 40 communes de l’agglomération</a:t>
            </a:r>
            <a:r>
              <a:rPr lang="fr-FR" dirty="0" smtClean="0">
                <a:latin typeface="+mj-lt"/>
              </a:rPr>
              <a:t>. Offre de mobilité diversifiée.</a:t>
            </a:r>
          </a:p>
          <a:p>
            <a:pPr algn="just"/>
            <a:r>
              <a:rPr lang="fr-FR" dirty="0" smtClean="0">
                <a:latin typeface="+mj-lt"/>
              </a:rPr>
              <a:t>Gestion du réseau </a:t>
            </a:r>
            <a:r>
              <a:rPr lang="fr-FR" dirty="0">
                <a:latin typeface="+mj-lt"/>
              </a:rPr>
              <a:t>« </a:t>
            </a:r>
            <a:r>
              <a:rPr lang="fr-FR" dirty="0" err="1">
                <a:latin typeface="+mj-lt"/>
              </a:rPr>
              <a:t>Tanlib</a:t>
            </a:r>
            <a:r>
              <a:rPr lang="fr-FR" dirty="0">
                <a:latin typeface="+mj-lt"/>
              </a:rPr>
              <a:t> » par délégation de service public à </a:t>
            </a:r>
            <a:r>
              <a:rPr lang="fr-FR" dirty="0" err="1">
                <a:latin typeface="+mj-lt"/>
              </a:rPr>
              <a:t>Transdev</a:t>
            </a:r>
            <a:r>
              <a:rPr lang="fr-FR" dirty="0">
                <a:latin typeface="+mj-lt"/>
              </a:rPr>
              <a:t>. </a:t>
            </a:r>
            <a:endParaRPr lang="fr-FR" dirty="0" smtClean="0">
              <a:latin typeface="+mj-lt"/>
            </a:endParaRPr>
          </a:p>
          <a:p>
            <a:pPr algn="just"/>
            <a:endParaRPr lang="fr-FR" sz="1800" dirty="0">
              <a:latin typeface="+mj-lt"/>
            </a:endParaRPr>
          </a:p>
          <a:p>
            <a:pPr marL="0" indent="0" algn="just">
              <a:buNone/>
            </a:pPr>
            <a:endParaRPr lang="fr-FR" sz="2000" dirty="0">
              <a:latin typeface="+mj-lt"/>
            </a:endParaRPr>
          </a:p>
          <a:p>
            <a:pPr marL="0" indent="0" algn="just">
              <a:buNone/>
            </a:pPr>
            <a:endParaRPr lang="fr-FR" sz="2000" dirty="0" smtClean="0">
              <a:latin typeface="+mj-lt"/>
            </a:endParaRPr>
          </a:p>
          <a:p>
            <a:pPr marL="0" indent="0" algn="just">
              <a:buNone/>
            </a:pPr>
            <a:endParaRPr lang="fr-FR" sz="2000" dirty="0">
              <a:latin typeface="+mj-lt"/>
            </a:endParaRPr>
          </a:p>
          <a:p>
            <a:pPr marL="0" indent="0" algn="just">
              <a:buNone/>
            </a:pPr>
            <a:endParaRPr lang="fr-FR" sz="2000" dirty="0" smtClean="0">
              <a:latin typeface="+mj-lt"/>
            </a:endParaRPr>
          </a:p>
          <a:p>
            <a:pPr marL="0" indent="0" algn="just">
              <a:buNone/>
            </a:pPr>
            <a:endParaRPr lang="fr-FR" sz="2000" dirty="0" smtClean="0">
              <a:latin typeface="+mj-lt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D187-6DB1-4A0C-988B-DAC390F9B1AF}" type="datetime1">
              <a:rPr lang="fr-FR" smtClean="0"/>
              <a:t>19/02/2020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53C-D144-43DF-AA57-319D8DA23B2E}" type="slidenum">
              <a:rPr lang="fr-FR" smtClean="0"/>
              <a:t>7</a:t>
            </a:fld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44850" y="116633"/>
            <a:ext cx="8291646" cy="920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Bailey Sans ITC Book" pitchFamily="50" charset="0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+mj-lt"/>
              </a:rPr>
              <a:t>DES COMPETENCES OBLIGATOIRES</a:t>
            </a:r>
            <a:endParaRPr lang="fr-FR" dirty="0">
              <a:latin typeface="+mj-lt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48" y="1196752"/>
            <a:ext cx="3005238" cy="2088232"/>
          </a:xfrm>
          <a:prstGeom prst="rect">
            <a:avLst/>
          </a:prstGeom>
        </p:spPr>
      </p:pic>
      <p:pic>
        <p:nvPicPr>
          <p:cNvPr id="9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76" y="4114417"/>
            <a:ext cx="2977823" cy="11657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719" y="3573016"/>
            <a:ext cx="1009445" cy="14232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94778" y="3445056"/>
            <a:ext cx="3249208" cy="1826001"/>
          </a:xfr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" y="5614651"/>
            <a:ext cx="81534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4850" y="116633"/>
            <a:ext cx="8291646" cy="936104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DES COMPETENCES OPTIONNELLES</a:t>
            </a:r>
            <a:endParaRPr lang="fr-FR" dirty="0"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66" y="802102"/>
            <a:ext cx="2497123" cy="17281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2636912"/>
            <a:ext cx="2497123" cy="1728777"/>
          </a:xfrm>
          <a:prstGeom prst="rect">
            <a:avLst/>
          </a:prstGeom>
        </p:spPr>
      </p:pic>
      <p:sp>
        <p:nvSpPr>
          <p:cNvPr id="7" name="Espace réservé du contenu 3"/>
          <p:cNvSpPr txBox="1">
            <a:spLocks/>
          </p:cNvSpPr>
          <p:nvPr/>
        </p:nvSpPr>
        <p:spPr>
          <a:xfrm>
            <a:off x="3081920" y="836712"/>
            <a:ext cx="5765314" cy="55335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Bailey Sans ITC Book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Bailey Sans ITC Book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Bailey Sans ITC Book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Bailey Sans ITC Book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Bailey Sans ITC Book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 smtClean="0">
                <a:latin typeface="+mj-lt"/>
              </a:rPr>
              <a:t>L’Agglomération </a:t>
            </a:r>
            <a:r>
              <a:rPr lang="fr-FR" sz="2000" dirty="0">
                <a:latin typeface="+mj-lt"/>
              </a:rPr>
              <a:t>se mobilise autour de la transition énergétique et du développement durable</a:t>
            </a:r>
            <a:r>
              <a:rPr lang="fr-FR" sz="2000" dirty="0" smtClean="0">
                <a:latin typeface="+mj-lt"/>
              </a:rPr>
              <a:t>.</a:t>
            </a:r>
          </a:p>
          <a:p>
            <a:pPr algn="just"/>
            <a:endParaRPr lang="fr-FR" sz="2000" dirty="0">
              <a:latin typeface="+mj-lt"/>
            </a:endParaRPr>
          </a:p>
          <a:p>
            <a:pPr algn="just"/>
            <a:endParaRPr lang="fr-FR" sz="2000" dirty="0" smtClean="0">
              <a:latin typeface="+mj-lt"/>
            </a:endParaRPr>
          </a:p>
          <a:p>
            <a:pPr marL="0" indent="0" algn="just">
              <a:buNone/>
            </a:pPr>
            <a:endParaRPr lang="fr-FR" sz="2000" dirty="0">
              <a:latin typeface="+mj-lt"/>
            </a:endParaRPr>
          </a:p>
          <a:p>
            <a:pPr algn="just"/>
            <a:r>
              <a:rPr lang="fr-FR" sz="2000" dirty="0">
                <a:latin typeface="+mj-lt"/>
              </a:rPr>
              <a:t>L’Agglomération aménage, entretient et gère les équipements culturels et sportifs d’intérêt communautaire </a:t>
            </a:r>
            <a:r>
              <a:rPr lang="fr-FR" sz="2000" dirty="0" smtClean="0">
                <a:latin typeface="+mj-lt"/>
              </a:rPr>
              <a:t>: piscines, bases nautiques, musées, médiathèques, un conservatoire, une </a:t>
            </a:r>
            <a:r>
              <a:rPr lang="fr-FR" sz="2000" dirty="0">
                <a:latin typeface="+mj-lt"/>
              </a:rPr>
              <a:t>école d’arts </a:t>
            </a:r>
            <a:r>
              <a:rPr lang="fr-FR" sz="2000" dirty="0" smtClean="0">
                <a:latin typeface="+mj-lt"/>
              </a:rPr>
              <a:t>plastiques, la patinoire</a:t>
            </a:r>
            <a:endParaRPr lang="fr-FR" sz="2000" dirty="0">
              <a:latin typeface="+mj-lt"/>
            </a:endParaRPr>
          </a:p>
          <a:p>
            <a:pPr algn="just"/>
            <a:endParaRPr lang="fr-FR" sz="2000" dirty="0" smtClean="0">
              <a:latin typeface="+mj-lt"/>
            </a:endParaRPr>
          </a:p>
          <a:p>
            <a:pPr marL="0" indent="0" algn="just">
              <a:buFontTx/>
              <a:buNone/>
            </a:pPr>
            <a:endParaRPr lang="fr-FR" sz="2000" dirty="0" smtClean="0">
              <a:latin typeface="+mj-lt"/>
            </a:endParaRPr>
          </a:p>
          <a:p>
            <a:pPr marL="0" indent="0" algn="just">
              <a:buFontTx/>
              <a:buNone/>
            </a:pPr>
            <a:endParaRPr lang="fr-FR" sz="2000" dirty="0" smtClean="0">
              <a:latin typeface="+mj-lt"/>
            </a:endParaRPr>
          </a:p>
          <a:p>
            <a:pPr marL="0" indent="0" algn="just">
              <a:buFontTx/>
              <a:buNone/>
            </a:pPr>
            <a:endParaRPr lang="fr-FR" sz="2000" dirty="0" smtClean="0">
              <a:latin typeface="+mj-lt"/>
            </a:endParaRPr>
          </a:p>
          <a:p>
            <a:pPr marL="0" indent="0" algn="just">
              <a:buFontTx/>
              <a:buNone/>
            </a:pPr>
            <a:endParaRPr lang="fr-FR" sz="2000" dirty="0" smtClean="0"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67" y="4405831"/>
            <a:ext cx="1885347" cy="10789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02" y="4242064"/>
            <a:ext cx="2442610" cy="14272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499" y="5849868"/>
            <a:ext cx="3591147" cy="99150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74" y="5684855"/>
            <a:ext cx="1759717" cy="117314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60" y="4245324"/>
            <a:ext cx="2997505" cy="139993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3" y="5584896"/>
            <a:ext cx="2135395" cy="122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8219638" cy="1143000"/>
          </a:xfrm>
        </p:spPr>
        <p:txBody>
          <a:bodyPr>
            <a:noAutofit/>
          </a:bodyPr>
          <a:lstStyle/>
          <a:p>
            <a:r>
              <a:rPr lang="fr-FR" dirty="0" smtClean="0">
                <a:latin typeface="+mj-lt"/>
              </a:rPr>
              <a:t>DES COMPETENCES FACULTATIVES</a:t>
            </a:r>
            <a:endParaRPr lang="fr-FR" dirty="0">
              <a:latin typeface="+mj-lt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5B6C-447C-4166-9502-8910BBDEB8A8}" type="datetime1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saisir votre pied de page ici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153C-D144-43DF-AA57-319D8DA23B2E}" type="slidenum">
              <a:rPr lang="fr-FR" smtClean="0"/>
              <a:t>9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07063"/>
            <a:ext cx="6984776" cy="615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char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Powerpoint_charte</Template>
  <TotalTime>937</TotalTime>
  <Words>297</Words>
  <Application>Microsoft Office PowerPoint</Application>
  <PresentationFormat>Affichage à l'écran (4:3)</PresentationFormat>
  <Paragraphs>83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Bailey Sans ITC Book</vt:lpstr>
      <vt:lpstr>Calibri</vt:lpstr>
      <vt:lpstr>Powerpoint_charte</vt:lpstr>
      <vt:lpstr>LA COMMUNAUTE D’AGGLOMERATION DU NIORTAIS = la CAN ou NiortAgglo</vt:lpstr>
      <vt:lpstr>CAN = 40 communes 120 733 habitants</vt:lpstr>
      <vt:lpstr>La CAN</vt:lpstr>
      <vt:lpstr>Présentation PowerPoint</vt:lpstr>
      <vt:lpstr>Présentation PowerPoint</vt:lpstr>
      <vt:lpstr>DES COMPETENCES OBLIGATOIRES</vt:lpstr>
      <vt:lpstr>Présentation PowerPoint</vt:lpstr>
      <vt:lpstr>DES COMPETENCES OPTIONNELLES</vt:lpstr>
      <vt:lpstr>DES COMPETENCES FACULTATIVES</vt:lpstr>
      <vt:lpstr>Les Ambassadeurs de la Mobilité</vt:lpstr>
    </vt:vector>
  </TitlesOfParts>
  <Company>CAN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COMMUNAUTE D’AGGLOMERATION DU NIORTAIS</dc:title>
  <dc:creator>GASCHE Caroline</dc:creator>
  <cp:lastModifiedBy>GASCHE Caroline</cp:lastModifiedBy>
  <cp:revision>43</cp:revision>
  <dcterms:created xsi:type="dcterms:W3CDTF">2017-05-15T16:25:11Z</dcterms:created>
  <dcterms:modified xsi:type="dcterms:W3CDTF">2020-02-19T14:47:45Z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82425</vt:lpwstr>
  </property>
  <property fmtid="{D5CDD505-2E9C-101B-9397-08002B2CF9AE}" pid="3" name="NXPowerLiteSettings">
    <vt:lpwstr>C74006B004C800</vt:lpwstr>
  </property>
  <property fmtid="{D5CDD505-2E9C-101B-9397-08002B2CF9AE}" pid="4" name="NXPowerLiteVersion">
    <vt:lpwstr>S6.1.3</vt:lpwstr>
  </property>
</Properties>
</file>