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25" r:id="rId2"/>
    <p:sldId id="380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69" d="100"/>
          <a:sy n="69" d="100"/>
        </p:scale>
        <p:origin x="1782" y="-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883B1-2EB9-41C8-8DA3-F433FC14E9DA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2D5B-B6FF-4CB4-A9BA-5905C0B747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0932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883B1-2EB9-41C8-8DA3-F433FC14E9DA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2D5B-B6FF-4CB4-A9BA-5905C0B747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6699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883B1-2EB9-41C8-8DA3-F433FC14E9DA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2D5B-B6FF-4CB4-A9BA-5905C0B747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0558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883B1-2EB9-41C8-8DA3-F433FC14E9DA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2D5B-B6FF-4CB4-A9BA-5905C0B747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7320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883B1-2EB9-41C8-8DA3-F433FC14E9DA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2D5B-B6FF-4CB4-A9BA-5905C0B747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8955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883B1-2EB9-41C8-8DA3-F433FC14E9DA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2D5B-B6FF-4CB4-A9BA-5905C0B747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1378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883B1-2EB9-41C8-8DA3-F433FC14E9DA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2D5B-B6FF-4CB4-A9BA-5905C0B747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594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883B1-2EB9-41C8-8DA3-F433FC14E9DA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2D5B-B6FF-4CB4-A9BA-5905C0B747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0926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883B1-2EB9-41C8-8DA3-F433FC14E9DA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2D5B-B6FF-4CB4-A9BA-5905C0B747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0934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883B1-2EB9-41C8-8DA3-F433FC14E9DA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2D5B-B6FF-4CB4-A9BA-5905C0B747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57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883B1-2EB9-41C8-8DA3-F433FC14E9DA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2D5B-B6FF-4CB4-A9BA-5905C0B747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9678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883B1-2EB9-41C8-8DA3-F433FC14E9DA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32D5B-B6FF-4CB4-A9BA-5905C0B747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6781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8">
            <a:extLst>
              <a:ext uri="{FF2B5EF4-FFF2-40B4-BE49-F238E27FC236}">
                <a16:creationId xmlns:a16="http://schemas.microsoft.com/office/drawing/2014/main" id="{40B87528-8742-4DA4-BB04-4375583F9C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Rectangle 41">
            <a:extLst>
              <a:ext uri="{FF2B5EF4-FFF2-40B4-BE49-F238E27FC236}">
                <a16:creationId xmlns:a16="http://schemas.microsoft.com/office/drawing/2014/main" id="{CD41BF4F-A47D-4574-9DC3-0FD386E25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1001" y="4085541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" name="Rectangle 42">
            <a:extLst>
              <a:ext uri="{FF2B5EF4-FFF2-40B4-BE49-F238E27FC236}">
                <a16:creationId xmlns:a16="http://schemas.microsoft.com/office/drawing/2014/main" id="{40ED9660-CD03-4317-A36F-3EC2D4748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4775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01F604C-1278-4AA9-819C-3855508CBCA2}"/>
              </a:ext>
            </a:extLst>
          </p:cNvPr>
          <p:cNvSpPr/>
          <p:nvPr/>
        </p:nvSpPr>
        <p:spPr>
          <a:xfrm>
            <a:off x="1775923" y="79090"/>
            <a:ext cx="400782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6000" kern="0" dirty="0">
                <a:latin typeface="Script MT Bold" panose="03040602040607080904" pitchFamily="66" charset="0"/>
              </a:rPr>
              <a:t>Nos lectures</a:t>
            </a:r>
            <a:endParaRPr lang="fr-FR" sz="6000" b="1" kern="0" dirty="0">
              <a:effectLst/>
              <a:latin typeface="Schwarzwald" panose="020B7200000000000000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DFE0453-3664-470A-B439-91BC34B47BA9}"/>
              </a:ext>
            </a:extLst>
          </p:cNvPr>
          <p:cNvSpPr/>
          <p:nvPr/>
        </p:nvSpPr>
        <p:spPr>
          <a:xfrm>
            <a:off x="354179" y="1544532"/>
            <a:ext cx="70577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kern="0" dirty="0">
                <a:latin typeface="Script MT Bold" panose="03040602040607080904" pitchFamily="66" charset="0"/>
              </a:rPr>
              <a:t>Nous avons découvert de nombreux albums dont des </a:t>
            </a:r>
            <a:r>
              <a:rPr lang="fr-FR" u="sng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cript MT Bold" panose="03040602040607080904" pitchFamily="66" charset="0"/>
              </a:rPr>
              <a:t>contes traditionnels</a:t>
            </a:r>
            <a:r>
              <a:rPr lang="fr-FR" kern="0" dirty="0">
                <a:latin typeface="Script MT Bold" panose="03040602040607080904" pitchFamily="66" charset="0"/>
              </a:rPr>
              <a:t> :</a:t>
            </a:r>
            <a:endParaRPr lang="fr-FR" sz="4400" b="1" kern="0" dirty="0">
              <a:effectLst/>
              <a:latin typeface="Schwarzwald" panose="020B7200000000000000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4161A8C-E3D5-4985-A5AB-F2DA05F4DA41}"/>
              </a:ext>
            </a:extLst>
          </p:cNvPr>
          <p:cNvSpPr/>
          <p:nvPr/>
        </p:nvSpPr>
        <p:spPr>
          <a:xfrm>
            <a:off x="394520" y="1799340"/>
            <a:ext cx="28767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altLang="fr-FR" sz="1400" b="1" dirty="0">
                <a:latin typeface="Script MT Bold" pitchFamily="66" charset="0"/>
                <a:cs typeface="Times New Roman" pitchFamily="18" charset="0"/>
                <a:sym typeface="Symbol" pitchFamily="18" charset="2"/>
              </a:rPr>
              <a:t> </a:t>
            </a:r>
            <a:r>
              <a:rPr lang="fr-FR" sz="1400" b="1" dirty="0">
                <a:latin typeface="Abadi MT Condensed Light" panose="020B03060301010101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 </a:t>
            </a:r>
            <a:r>
              <a:rPr lang="fr-FR" sz="1400" b="1" u="sng" dirty="0">
                <a:latin typeface="Abadi MT Condensed Light" panose="020B03060301010101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HANSEL ET GRETEL</a:t>
            </a:r>
            <a:r>
              <a:rPr lang="fr-FR" sz="1400" b="1" dirty="0">
                <a:latin typeface="Abadi MT Condensed Light" panose="020B03060301010101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», </a:t>
            </a:r>
            <a:r>
              <a:rPr lang="fr-FR" sz="1400" dirty="0">
                <a:latin typeface="Abadi MT Condensed Light" panose="020B0306030101010103" pitchFamily="34" charset="0"/>
                <a:cs typeface="Arial" panose="020B0604020202020204" pitchFamily="34" charset="0"/>
              </a:rPr>
              <a:t>un conte des frères Grimm, illustré par Anthony Browne</a:t>
            </a:r>
            <a:endParaRPr lang="fr-FR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88C6900-2802-4497-B958-F7F6F4EBAA7F}"/>
              </a:ext>
            </a:extLst>
          </p:cNvPr>
          <p:cNvSpPr txBox="1"/>
          <p:nvPr/>
        </p:nvSpPr>
        <p:spPr>
          <a:xfrm>
            <a:off x="2055360" y="738244"/>
            <a:ext cx="4542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kern="0" dirty="0">
                <a:latin typeface="Script MT Bold" panose="03040602040607080904" pitchFamily="66" charset="0"/>
              </a:rPr>
              <a:t>Janvier - Février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EF274602-6759-4803-A2D7-BB1C97F2772B}"/>
              </a:ext>
            </a:extLst>
          </p:cNvPr>
          <p:cNvSpPr txBox="1"/>
          <p:nvPr/>
        </p:nvSpPr>
        <p:spPr>
          <a:xfrm>
            <a:off x="286100" y="10110418"/>
            <a:ext cx="712587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900" b="1" u="sng" dirty="0">
                <a:latin typeface="Century Gothic" panose="020B0502020202020204" pitchFamily="34" charset="0"/>
              </a:rPr>
              <a:t>Attendus de fin de cycle </a:t>
            </a:r>
            <a:r>
              <a:rPr lang="fr-FR" sz="900" b="1" dirty="0">
                <a:latin typeface="Century Gothic" panose="020B0502020202020204" pitchFamily="34" charset="0"/>
              </a:rPr>
              <a:t>: Comprendre des textes écrits sans autre aide que le langage entendu ; Manifester de la curiosité par rapport à l’écrit. Pouvoir redire les mots d’une phrase écrite après sa lecture par l’adulte, les mots du titre connu d’un livre ou d’un texte.</a:t>
            </a:r>
            <a:endParaRPr lang="fr-FR" dirty="0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65D9CADB-F9EF-4E2E-BC9C-181889D1A842}"/>
              </a:ext>
            </a:extLst>
          </p:cNvPr>
          <p:cNvSpPr txBox="1"/>
          <p:nvPr/>
        </p:nvSpPr>
        <p:spPr>
          <a:xfrm>
            <a:off x="2833352" y="7932791"/>
            <a:ext cx="447794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kern="0" dirty="0">
                <a:latin typeface="Script MT Bold" panose="03040602040607080904" pitchFamily="66" charset="0"/>
              </a:rPr>
              <a:t>	</a:t>
            </a:r>
            <a:r>
              <a:rPr lang="fr-FR" sz="1700" kern="0" dirty="0">
                <a:latin typeface="Script MT Bold" panose="03040602040607080904" pitchFamily="66" charset="0"/>
              </a:rPr>
              <a:t>Nous continuons notre réflexion autour de la </a:t>
            </a:r>
            <a:r>
              <a:rPr lang="fr-FR" sz="1700" u="sng" kern="0" dirty="0">
                <a:latin typeface="Script MT Bold" panose="03040602040607080904" pitchFamily="66" charset="0"/>
              </a:rPr>
              <a:t>notion </a:t>
            </a:r>
          </a:p>
          <a:p>
            <a:pPr algn="just"/>
            <a:r>
              <a:rPr lang="fr-FR" sz="1700" u="sng" kern="0" dirty="0">
                <a:latin typeface="Script MT Bold" panose="03040602040607080904" pitchFamily="66" charset="0"/>
              </a:rPr>
              <a:t>de son</a:t>
            </a:r>
            <a:r>
              <a:rPr lang="fr-FR" sz="1700" kern="0" dirty="0">
                <a:latin typeface="Script MT Bold" panose="03040602040607080904" pitchFamily="66" charset="0"/>
              </a:rPr>
              <a:t> :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BF66E68-4FE4-49A0-4725-2AA22B6CE0E2}"/>
              </a:ext>
            </a:extLst>
          </p:cNvPr>
          <p:cNvSpPr/>
          <p:nvPr/>
        </p:nvSpPr>
        <p:spPr>
          <a:xfrm>
            <a:off x="2518989" y="4325372"/>
            <a:ext cx="221343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altLang="fr-FR" sz="1400" b="1" dirty="0">
                <a:latin typeface="Script MT Bold" pitchFamily="66" charset="0"/>
                <a:cs typeface="Times New Roman" pitchFamily="18" charset="0"/>
                <a:sym typeface="Symbol" pitchFamily="18" charset="2"/>
              </a:rPr>
              <a:t> </a:t>
            </a:r>
            <a:r>
              <a:rPr lang="fr-FR" sz="1400" b="1" dirty="0">
                <a:latin typeface="Abadi MT Condensed Light" panose="020B03060301010101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 </a:t>
            </a:r>
            <a:r>
              <a:rPr lang="fr-FR" sz="1400" b="1" u="sng" dirty="0">
                <a:latin typeface="Abadi MT Condensed Light" panose="020B03060301010101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HANSEL ET GRETEL</a:t>
            </a:r>
            <a:r>
              <a:rPr lang="fr-FR" sz="1400" b="1" dirty="0">
                <a:latin typeface="Abadi MT Condensed Light" panose="020B03060301010101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», </a:t>
            </a:r>
            <a:r>
              <a:rPr lang="fr-FR" sz="1400" dirty="0">
                <a:latin typeface="Abadi MT Condensed Light" panose="020B0306030101010103" pitchFamily="34" charset="0"/>
                <a:cs typeface="Arial" panose="020B0604020202020204" pitchFamily="34" charset="0"/>
              </a:rPr>
              <a:t>un conte des frères Grimm, illustré par Déborah </a:t>
            </a:r>
            <a:r>
              <a:rPr lang="fr-FR" sz="1400" dirty="0" err="1">
                <a:latin typeface="Abadi MT Condensed Light" panose="020B0306030101010103" pitchFamily="34" charset="0"/>
                <a:cs typeface="Arial" panose="020B0604020202020204" pitchFamily="34" charset="0"/>
              </a:rPr>
              <a:t>Mocellin</a:t>
            </a:r>
            <a:endParaRPr lang="fr-FR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E4067B-332F-8735-BB98-77CE4DB40E32}"/>
              </a:ext>
            </a:extLst>
          </p:cNvPr>
          <p:cNvSpPr/>
          <p:nvPr/>
        </p:nvSpPr>
        <p:spPr>
          <a:xfrm>
            <a:off x="2577249" y="5148957"/>
            <a:ext cx="24835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altLang="fr-FR" sz="1400" b="1" dirty="0">
                <a:latin typeface="Script MT Bold" pitchFamily="66" charset="0"/>
                <a:cs typeface="Times New Roman" pitchFamily="18" charset="0"/>
                <a:sym typeface="Symbol" pitchFamily="18" charset="2"/>
              </a:rPr>
              <a:t>  </a:t>
            </a:r>
            <a:r>
              <a:rPr lang="fr-FR" sz="1400" b="1" dirty="0">
                <a:latin typeface="Abadi MT Condensed Light" panose="020B03060301010101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 </a:t>
            </a:r>
            <a:r>
              <a:rPr lang="fr-FR" sz="1400" b="1" u="sng" dirty="0">
                <a:latin typeface="Abadi MT Condensed Light" panose="020B03060301010101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 BONHOMME PAIN D’ÉPICE</a:t>
            </a:r>
            <a:r>
              <a:rPr lang="fr-FR" sz="1400" b="1" dirty="0">
                <a:latin typeface="Abadi MT Condensed Light" panose="020B03060301010101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» , </a:t>
            </a:r>
            <a:r>
              <a:rPr lang="fr-FR" sz="1400" dirty="0">
                <a:latin typeface="Abadi MT Condensed Light" panose="020B0306030101010103" pitchFamily="34" charset="0"/>
                <a:cs typeface="Arial" panose="020B0604020202020204" pitchFamily="34" charset="0"/>
              </a:rPr>
              <a:t>illustré par Barbara McClintock</a:t>
            </a:r>
            <a:endParaRPr lang="fr-FR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0E4C67-351F-B484-17CE-9805BE89A976}"/>
              </a:ext>
            </a:extLst>
          </p:cNvPr>
          <p:cNvSpPr/>
          <p:nvPr/>
        </p:nvSpPr>
        <p:spPr>
          <a:xfrm>
            <a:off x="4904374" y="4286874"/>
            <a:ext cx="2423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altLang="fr-FR" sz="1400" b="1" dirty="0">
                <a:latin typeface="Script MT Bold" pitchFamily="66" charset="0"/>
                <a:cs typeface="Times New Roman" pitchFamily="18" charset="0"/>
                <a:sym typeface="Symbol" pitchFamily="18" charset="2"/>
              </a:rPr>
              <a:t>  </a:t>
            </a:r>
            <a:r>
              <a:rPr lang="fr-FR" sz="1400" b="1" dirty="0">
                <a:latin typeface="Abadi MT Condensed Light" panose="020B03060301010101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 </a:t>
            </a:r>
            <a:r>
              <a:rPr lang="fr-FR" sz="1400" b="1" u="sng" dirty="0">
                <a:latin typeface="Abadi MT Condensed Light" panose="020B03060301010101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HANSEL ET GRETEL</a:t>
            </a:r>
            <a:r>
              <a:rPr lang="fr-FR" sz="1400" b="1" dirty="0">
                <a:latin typeface="Abadi MT Condensed Light" panose="020B03060301010101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», </a:t>
            </a:r>
            <a:r>
              <a:rPr lang="fr-FR" sz="1400" dirty="0">
                <a:latin typeface="Abadi MT Condensed Light" panose="020B0306030101010103" pitchFamily="34" charset="0"/>
                <a:cs typeface="Arial" panose="020B0604020202020204" pitchFamily="34" charset="0"/>
              </a:rPr>
              <a:t>un conte des frères Grimm, Père Castor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579B1A6-D8D5-F853-FCFA-9398243A40D3}"/>
              </a:ext>
            </a:extLst>
          </p:cNvPr>
          <p:cNvSpPr/>
          <p:nvPr/>
        </p:nvSpPr>
        <p:spPr>
          <a:xfrm>
            <a:off x="5072324" y="6913378"/>
            <a:ext cx="22988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altLang="fr-FR" sz="1400" b="1" dirty="0">
                <a:latin typeface="Script MT Bold" pitchFamily="66" charset="0"/>
                <a:cs typeface="Times New Roman" pitchFamily="18" charset="0"/>
                <a:sym typeface="Symbol" pitchFamily="18" charset="2"/>
              </a:rPr>
              <a:t>  </a:t>
            </a:r>
            <a:r>
              <a:rPr lang="fr-FR" sz="1400" b="1" dirty="0">
                <a:latin typeface="Abadi MT Condensed Light" panose="020B03060301010101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 </a:t>
            </a:r>
            <a:r>
              <a:rPr lang="fr-FR" sz="1400" b="1" u="sng" dirty="0">
                <a:latin typeface="Abadi MT Condensed Light" panose="020B03060301010101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 PETIT POUCET</a:t>
            </a:r>
            <a:r>
              <a:rPr lang="fr-FR" sz="1400" b="1" dirty="0">
                <a:latin typeface="Abadi MT Condensed Light" panose="020B03060301010101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», </a:t>
            </a:r>
            <a:r>
              <a:rPr lang="fr-FR" sz="1400" dirty="0">
                <a:latin typeface="Abadi MT Condensed Light" panose="020B0306030101010103" pitchFamily="34" charset="0"/>
                <a:cs typeface="Arial" panose="020B0604020202020204" pitchFamily="34" charset="0"/>
              </a:rPr>
              <a:t>un conte des frères Grimm, Père Castor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FE1683C-1DF6-D74C-6F40-06EDA13F5F9A}"/>
              </a:ext>
            </a:extLst>
          </p:cNvPr>
          <p:cNvSpPr/>
          <p:nvPr/>
        </p:nvSpPr>
        <p:spPr>
          <a:xfrm>
            <a:off x="2986602" y="7486699"/>
            <a:ext cx="27971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altLang="fr-FR" sz="1400" b="1" dirty="0">
                <a:latin typeface="Script MT Bold" pitchFamily="66" charset="0"/>
                <a:cs typeface="Times New Roman" pitchFamily="18" charset="0"/>
                <a:sym typeface="Symbol" pitchFamily="18" charset="2"/>
              </a:rPr>
              <a:t>  </a:t>
            </a:r>
            <a:r>
              <a:rPr lang="fr-FR" sz="1400" b="1" dirty="0">
                <a:latin typeface="Abadi MT Condensed Light" panose="020B03060301010101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 </a:t>
            </a:r>
            <a:r>
              <a:rPr lang="fr-FR" sz="1400" b="1" u="sng" dirty="0">
                <a:latin typeface="Abadi MT Condensed Light" panose="020B03060301010101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JACQUES ET LE HARICOT MAGIQUE</a:t>
            </a:r>
            <a:r>
              <a:rPr lang="fr-FR" sz="1400" b="1" dirty="0">
                <a:latin typeface="Abadi MT Condensed Light" panose="020B03060301010101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», </a:t>
            </a:r>
            <a:r>
              <a:rPr lang="fr-FR" sz="1400" dirty="0">
                <a:latin typeface="Abadi MT Condensed Light" panose="020B0306030101010103" pitchFamily="34" charset="0"/>
                <a:cs typeface="Arial" panose="020B0604020202020204" pitchFamily="34" charset="0"/>
              </a:rPr>
              <a:t>un conte des frères Grimm, Père Castor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8AD410A-B983-AB98-FB06-EDBBF5AA595A}"/>
              </a:ext>
            </a:extLst>
          </p:cNvPr>
          <p:cNvSpPr/>
          <p:nvPr/>
        </p:nvSpPr>
        <p:spPr>
          <a:xfrm>
            <a:off x="977326" y="9371754"/>
            <a:ext cx="23988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altLang="fr-FR" sz="1400" b="1" dirty="0">
                <a:latin typeface="Script MT Bold" pitchFamily="66" charset="0"/>
                <a:cs typeface="Times New Roman" pitchFamily="18" charset="0"/>
                <a:sym typeface="Symbol" pitchFamily="18" charset="2"/>
              </a:rPr>
              <a:t>  </a:t>
            </a:r>
            <a:r>
              <a:rPr lang="fr-FR" sz="1400" b="1" dirty="0">
                <a:latin typeface="Abadi MT Condensed Light" panose="020B03060301010101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 </a:t>
            </a:r>
            <a:r>
              <a:rPr lang="fr-FR" sz="1400" b="1" u="sng" dirty="0">
                <a:latin typeface="Abadi MT Condensed Light" panose="020B03060301010101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PRINCESSE EU PETIT POIS </a:t>
            </a:r>
            <a:r>
              <a:rPr lang="fr-FR" sz="1400" b="1" dirty="0">
                <a:latin typeface="Abadi MT Condensed Light" panose="020B03060301010101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», </a:t>
            </a:r>
            <a:r>
              <a:rPr lang="fr-FR" sz="1400" dirty="0">
                <a:latin typeface="Abadi MT Condensed Light" panose="020B0306030101010103" pitchFamily="34" charset="0"/>
                <a:cs typeface="Arial" panose="020B0604020202020204" pitchFamily="34" charset="0"/>
              </a:rPr>
              <a:t>un conte de Hans Christian Andersen, Père Castor</a:t>
            </a:r>
          </a:p>
        </p:txBody>
      </p:sp>
    </p:spTree>
    <p:extLst>
      <p:ext uri="{BB962C8B-B14F-4D97-AF65-F5344CB8AC3E}">
        <p14:creationId xmlns:p14="http://schemas.microsoft.com/office/powerpoint/2010/main" val="18325068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2446">
        <p15:prstTrans prst="peelOff"/>
      </p:transition>
    </mc:Choice>
    <mc:Fallback xmlns="">
      <p:transition spd="slow" advClick="0" advTm="2446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2473B46-778F-4D8A-8E67-2BB1D7F0AB93}"/>
              </a:ext>
            </a:extLst>
          </p:cNvPr>
          <p:cNvSpPr txBox="1"/>
          <p:nvPr/>
        </p:nvSpPr>
        <p:spPr>
          <a:xfrm>
            <a:off x="1436303" y="759454"/>
            <a:ext cx="43133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i="1" dirty="0"/>
              <a:t>Pendant cette nouvelle période, </a:t>
            </a:r>
            <a:r>
              <a:rPr lang="fr-FR" sz="1600" b="1" i="1" dirty="0"/>
              <a:t>tous les mardis</a:t>
            </a:r>
            <a:r>
              <a:rPr lang="fr-FR" sz="1600" i="1" dirty="0"/>
              <a:t>,          nous a conté (raconter en théâtralisant l’histoire) </a:t>
            </a:r>
            <a:r>
              <a:rPr lang="fr-FR" sz="1600" b="1" i="1" u="sng" dirty="0"/>
              <a:t>de contes traditionnels </a:t>
            </a:r>
          </a:p>
          <a:p>
            <a:pPr algn="ctr"/>
            <a:r>
              <a:rPr lang="fr-FR" sz="1600" b="1" i="1" u="sng" dirty="0"/>
              <a:t>de notre programme de Grande Section</a:t>
            </a:r>
            <a:r>
              <a:rPr lang="fr-FR" sz="1600" b="1" i="1" dirty="0"/>
              <a:t> </a:t>
            </a:r>
            <a:r>
              <a:rPr lang="fr-FR" sz="1600" i="1" dirty="0"/>
              <a:t>: </a:t>
            </a:r>
            <a:endParaRPr lang="fr-FR" sz="1600" dirty="0"/>
          </a:p>
          <a:p>
            <a:pPr algn="ctr"/>
            <a:endParaRPr lang="fr-FR" sz="1600" i="1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1C1BCBF-8624-4673-A44A-7CD726BB2CE0}"/>
              </a:ext>
            </a:extLst>
          </p:cNvPr>
          <p:cNvSpPr txBox="1"/>
          <p:nvPr/>
        </p:nvSpPr>
        <p:spPr>
          <a:xfrm>
            <a:off x="463694" y="174792"/>
            <a:ext cx="558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solidFill>
                  <a:srgbClr val="AA72D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hayas" panose="02000500000000000000" pitchFamily="50" charset="0"/>
              </a:rPr>
              <a:t>« L’heure du conte »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C006A89-3F61-4761-8F47-2C16FAA03D42}"/>
              </a:ext>
            </a:extLst>
          </p:cNvPr>
          <p:cNvSpPr txBox="1"/>
          <p:nvPr/>
        </p:nvSpPr>
        <p:spPr>
          <a:xfrm>
            <a:off x="421662" y="8953133"/>
            <a:ext cx="2641737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800" b="1" u="sng" dirty="0">
                <a:latin typeface="Century Gothic" panose="020B0502020202020204" pitchFamily="34" charset="0"/>
              </a:rPr>
              <a:t>Attendu de fin de cycle </a:t>
            </a:r>
            <a:r>
              <a:rPr lang="fr-FR" sz="800" b="1" dirty="0">
                <a:latin typeface="Century Gothic" panose="020B0502020202020204" pitchFamily="34" charset="0"/>
              </a:rPr>
              <a:t>: Pratiquer divers usages du langage oral : raconter, décrire, évoquer, expliquer, questionner, proposer des solutions, discuter un point de vue. Comprendre des textes écrits sans autre aide que le langage entendu</a:t>
            </a:r>
          </a:p>
          <a:p>
            <a:pPr algn="just"/>
            <a:r>
              <a:rPr lang="fr-FR" sz="800" u="sng" dirty="0"/>
              <a:t>Objectifs</a:t>
            </a:r>
            <a:r>
              <a:rPr lang="fr-FR" sz="800" dirty="0"/>
              <a:t> : Se familiariser avec les contes traditionnels qui font référence dans la culture littéraire ; comprendre une histoire connue ; reformuler les éléments de l’histoire écoutée ; utiliser le langage pour se faire comprendre ; mémoriser des structures qui se répètent ; s’approprier le vocabulaire de l’histoire.</a:t>
            </a:r>
            <a:endParaRPr lang="fr-FR" sz="800" b="1" dirty="0">
              <a:latin typeface="Century Gothic" panose="020B0502020202020204" pitchFamily="34" charset="0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2FEF0734-946E-4610-AA48-159EFA53C0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134" y="762651"/>
            <a:ext cx="1030132" cy="807687"/>
          </a:xfrm>
          <a:prstGeom prst="rect">
            <a:avLst/>
          </a:prstGeom>
        </p:spPr>
      </p:pic>
      <p:pic>
        <p:nvPicPr>
          <p:cNvPr id="10" name="Picture 3">
            <a:extLst>
              <a:ext uri="{FF2B5EF4-FFF2-40B4-BE49-F238E27FC236}">
                <a16:creationId xmlns:a16="http://schemas.microsoft.com/office/drawing/2014/main" id="{4B35A4E1-95B9-4F91-B51A-4AD635964D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946" y="4719683"/>
            <a:ext cx="884554" cy="884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28F2FC31-2969-448B-8459-40EED7E557A0}"/>
              </a:ext>
            </a:extLst>
          </p:cNvPr>
          <p:cNvSpPr txBox="1"/>
          <p:nvPr/>
        </p:nvSpPr>
        <p:spPr>
          <a:xfrm>
            <a:off x="421662" y="5699278"/>
            <a:ext cx="36465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i="1" dirty="0"/>
              <a:t> 	a mis en place </a:t>
            </a:r>
            <a:r>
              <a:rPr lang="fr-FR" sz="1400" b="1" dirty="0"/>
              <a:t>l’atelier « écoute ». </a:t>
            </a:r>
            <a:r>
              <a:rPr lang="fr-FR" sz="1400" i="1" dirty="0"/>
              <a:t>Nous avons </a:t>
            </a:r>
            <a:r>
              <a:rPr lang="fr-FR" sz="1400" b="1" i="1" u="sng" dirty="0"/>
              <a:t>écouté des histoires ou des  contes traditionnels</a:t>
            </a:r>
            <a:r>
              <a:rPr lang="fr-FR" sz="1400" dirty="0"/>
              <a:t> </a:t>
            </a:r>
            <a:r>
              <a:rPr lang="fr-FR" sz="1400" i="1" dirty="0"/>
              <a:t>que nous connaissions déjà : 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5C96FFF4-6D89-44DA-96CD-4C3FD029D795}"/>
              </a:ext>
            </a:extLst>
          </p:cNvPr>
          <p:cNvSpPr txBox="1"/>
          <p:nvPr/>
        </p:nvSpPr>
        <p:spPr>
          <a:xfrm>
            <a:off x="1920008" y="4778027"/>
            <a:ext cx="46514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hayas" panose="02000500000000000000" pitchFamily="50" charset="0"/>
              </a:rPr>
              <a:t>Atelier « </a:t>
            </a:r>
            <a:r>
              <a:rPr lang="fr-FR" sz="4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hayas" panose="02000500000000000000" pitchFamily="50" charset="0"/>
              </a:rPr>
              <a:t>é</a:t>
            </a:r>
            <a:r>
              <a:rPr lang="fr-FR" sz="4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hayas" panose="02000500000000000000" pitchFamily="50" charset="0"/>
              </a:rPr>
              <a:t>coute »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34B9336-9804-4EB5-BC35-099D262E24D6}"/>
              </a:ext>
            </a:extLst>
          </p:cNvPr>
          <p:cNvSpPr/>
          <p:nvPr/>
        </p:nvSpPr>
        <p:spPr>
          <a:xfrm>
            <a:off x="239155" y="4509711"/>
            <a:ext cx="309394" cy="2099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B1A058E-6D3E-4C43-912C-E668631CF8AD}"/>
              </a:ext>
            </a:extLst>
          </p:cNvPr>
          <p:cNvSpPr/>
          <p:nvPr/>
        </p:nvSpPr>
        <p:spPr>
          <a:xfrm>
            <a:off x="1703380" y="4503579"/>
            <a:ext cx="1320654" cy="2452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AutoShape 2">
            <a:extLst>
              <a:ext uri="{FF2B5EF4-FFF2-40B4-BE49-F238E27FC236}">
                <a16:creationId xmlns:a16="http://schemas.microsoft.com/office/drawing/2014/main" id="{65D4EB3C-2C2A-4FA0-9BB7-4BDC0B63348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27438" y="519271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47391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2000">
        <p15:prstTrans prst="peelOff"/>
      </p:transition>
    </mc:Choice>
    <mc:Fallback xmlns="">
      <p:transition spd="slow" advClick="0" advTm="2000"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</TotalTime>
  <Words>339</Words>
  <Application>Microsoft Office PowerPoint</Application>
  <PresentationFormat>Personnalisé</PresentationFormat>
  <Paragraphs>20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2" baseType="lpstr">
      <vt:lpstr>Abadi MT Condensed Light</vt:lpstr>
      <vt:lpstr>Abhayas</vt:lpstr>
      <vt:lpstr>Arial</vt:lpstr>
      <vt:lpstr>Calibri</vt:lpstr>
      <vt:lpstr>Calibri Light</vt:lpstr>
      <vt:lpstr>Century Gothic</vt:lpstr>
      <vt:lpstr>Schwarzwald</vt:lpstr>
      <vt:lpstr>Script MT Bold</vt:lpstr>
      <vt:lpstr>Times New Roman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Tiphaine</dc:creator>
  <cp:lastModifiedBy>Tiphaine</cp:lastModifiedBy>
  <cp:revision>1</cp:revision>
  <dcterms:created xsi:type="dcterms:W3CDTF">2024-08-21T08:36:03Z</dcterms:created>
  <dcterms:modified xsi:type="dcterms:W3CDTF">2024-08-21T08:41:25Z</dcterms:modified>
</cp:coreProperties>
</file>