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75" r:id="rId4"/>
    <p:sldId id="276" r:id="rId5"/>
    <p:sldId id="277" r:id="rId6"/>
    <p:sldId id="258" r:id="rId7"/>
    <p:sldId id="257" r:id="rId8"/>
    <p:sldId id="272" r:id="rId9"/>
    <p:sldId id="279" r:id="rId10"/>
    <p:sldId id="261" r:id="rId11"/>
    <p:sldId id="274" r:id="rId12"/>
    <p:sldId id="259" r:id="rId13"/>
    <p:sldId id="281" r:id="rId14"/>
    <p:sldId id="260" r:id="rId15"/>
    <p:sldId id="262" r:id="rId16"/>
    <p:sldId id="280" r:id="rId17"/>
    <p:sldId id="271" r:id="rId18"/>
    <p:sldId id="265" r:id="rId19"/>
    <p:sldId id="266" r:id="rId20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863E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12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5ADF-A4B6-491D-9221-6A677B98EF51}" type="datetimeFigureOut">
              <a:rPr lang="fr-FR" smtClean="0"/>
              <a:t>21/07/2023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F751-2F72-4C37-8511-235DC305BF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2422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5ADF-A4B6-491D-9221-6A677B98EF51}" type="datetimeFigureOut">
              <a:rPr lang="fr-FR" smtClean="0"/>
              <a:t>21/07/2023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F751-2F72-4C37-8511-235DC305BF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4623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5ADF-A4B6-491D-9221-6A677B98EF51}" type="datetimeFigureOut">
              <a:rPr lang="fr-FR" smtClean="0"/>
              <a:t>21/07/2023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F751-2F72-4C37-8511-235DC305BF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3699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5ADF-A4B6-491D-9221-6A677B98EF51}" type="datetimeFigureOut">
              <a:rPr lang="fr-FR" smtClean="0"/>
              <a:t>21/07/2023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F751-2F72-4C37-8511-235DC305BF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7844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5ADF-A4B6-491D-9221-6A677B98EF51}" type="datetimeFigureOut">
              <a:rPr lang="fr-FR" smtClean="0"/>
              <a:t>21/07/2023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F751-2F72-4C37-8511-235DC305BF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782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5ADF-A4B6-491D-9221-6A677B98EF51}" type="datetimeFigureOut">
              <a:rPr lang="fr-FR" smtClean="0"/>
              <a:t>21/07/2023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F751-2F72-4C37-8511-235DC305BF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7575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5ADF-A4B6-491D-9221-6A677B98EF51}" type="datetimeFigureOut">
              <a:rPr lang="fr-FR" smtClean="0"/>
              <a:t>21/07/2023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F751-2F72-4C37-8511-235DC305BF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6382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5ADF-A4B6-491D-9221-6A677B98EF51}" type="datetimeFigureOut">
              <a:rPr lang="fr-FR" smtClean="0"/>
              <a:t>21/07/2023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F751-2F72-4C37-8511-235DC305BF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6885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5ADF-A4B6-491D-9221-6A677B98EF51}" type="datetimeFigureOut">
              <a:rPr lang="fr-FR" smtClean="0"/>
              <a:t>21/07/2023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F751-2F72-4C37-8511-235DC305BF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9815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5ADF-A4B6-491D-9221-6A677B98EF51}" type="datetimeFigureOut">
              <a:rPr lang="fr-FR" smtClean="0"/>
              <a:t>21/07/2023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F751-2F72-4C37-8511-235DC305BF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4343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5ADF-A4B6-491D-9221-6A677B98EF51}" type="datetimeFigureOut">
              <a:rPr lang="fr-FR" smtClean="0"/>
              <a:t>21/07/2023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F751-2F72-4C37-8511-235DC305BF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5857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95ADF-A4B6-491D-9221-6A677B98EF51}" type="datetimeFigureOut">
              <a:rPr lang="fr-FR" smtClean="0"/>
              <a:t>21/07/2023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6F751-2F72-4C37-8511-235DC305BF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995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emf"/><Relationship Id="rId2" Type="http://schemas.openxmlformats.org/officeDocument/2006/relationships/hyperlink" Target="http://recitpresco.qc.ca/sites/default/files/imagecache/grand/album/arts-plastiques/bricolage03-nb.gif" TargetMode="External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emf"/><Relationship Id="rId9" Type="http://schemas.openxmlformats.org/officeDocument/2006/relationships/image" Target="../media/image10.emf"/><Relationship Id="rId1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0ABA1213-D32F-4A7E-98FD-B7DFD6FD9375}"/>
              </a:ext>
            </a:extLst>
          </p:cNvPr>
          <p:cNvSpPr txBox="1"/>
          <p:nvPr/>
        </p:nvSpPr>
        <p:spPr>
          <a:xfrm>
            <a:off x="606988" y="1062995"/>
            <a:ext cx="947782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0" dirty="0">
                <a:solidFill>
                  <a:srgbClr val="009999"/>
                </a:solidFill>
                <a:latin typeface="Akbar" pitchFamily="2" charset="0"/>
              </a:rPr>
              <a:t>RÉUNION   DE   PARENTS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02AB3B4-F464-45B7-8B76-942AFF32BE1D}"/>
              </a:ext>
            </a:extLst>
          </p:cNvPr>
          <p:cNvSpPr txBox="1"/>
          <p:nvPr/>
        </p:nvSpPr>
        <p:spPr>
          <a:xfrm>
            <a:off x="7939314" y="7057274"/>
            <a:ext cx="2322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17 septembre 2022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BAD6CEB-2E0D-41D6-951B-E6EB8CD56900}"/>
              </a:ext>
            </a:extLst>
          </p:cNvPr>
          <p:cNvSpPr txBox="1"/>
          <p:nvPr/>
        </p:nvSpPr>
        <p:spPr>
          <a:xfrm>
            <a:off x="2757425" y="4102465"/>
            <a:ext cx="517695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0" dirty="0">
                <a:solidFill>
                  <a:srgbClr val="009999"/>
                </a:solidFill>
                <a:latin typeface="Akbar" pitchFamily="2" charset="0"/>
              </a:rPr>
              <a:t>MS-GS</a:t>
            </a:r>
          </a:p>
          <a:p>
            <a:pPr algn="ctr"/>
            <a:endParaRPr lang="fr-FR" sz="1000" dirty="0">
              <a:solidFill>
                <a:srgbClr val="009999"/>
              </a:solidFill>
              <a:latin typeface="Akbar" pitchFamily="2" charset="0"/>
            </a:endParaRPr>
          </a:p>
          <a:p>
            <a:pPr algn="ctr"/>
            <a:r>
              <a:rPr lang="fr-FR" sz="5000">
                <a:solidFill>
                  <a:srgbClr val="009999"/>
                </a:solidFill>
                <a:latin typeface="Akbar" pitchFamily="2" charset="0"/>
              </a:rPr>
              <a:t>2022-2023</a:t>
            </a:r>
            <a:endParaRPr lang="fr-FR" sz="5000" dirty="0">
              <a:solidFill>
                <a:srgbClr val="009999"/>
              </a:solidFill>
              <a:latin typeface="Akba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304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989E534-EDBA-4549-A2F7-49CC6DE79AB8}"/>
              </a:ext>
            </a:extLst>
          </p:cNvPr>
          <p:cNvSpPr/>
          <p:nvPr/>
        </p:nvSpPr>
        <p:spPr>
          <a:xfrm>
            <a:off x="1886258" y="593606"/>
            <a:ext cx="8287301" cy="6748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3000" b="1" dirty="0">
                <a:latin typeface="Arial" panose="020B0604020202020204" pitchFamily="34" charset="0"/>
                <a:ea typeface="Times New Roman" panose="02020603050405020304" pitchFamily="18" charset="0"/>
              </a:rPr>
              <a:t>Priorité au </a:t>
            </a:r>
            <a:r>
              <a:rPr lang="fr-FR" sz="3000" b="1" u="wavy" dirty="0">
                <a:latin typeface="Arial" panose="020B0604020202020204" pitchFamily="34" charset="0"/>
                <a:ea typeface="Times New Roman" panose="02020603050405020304" pitchFamily="18" charset="0"/>
              </a:rPr>
              <a:t>langage oral</a:t>
            </a:r>
          </a:p>
          <a:p>
            <a:pPr algn="ctr">
              <a:spcAft>
                <a:spcPts val="0"/>
              </a:spcAft>
            </a:pPr>
            <a:endParaRPr lang="fr-FR" sz="300" b="1" u="wavy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sz="3000" b="1" i="1" u="sng" dirty="0">
                <a:solidFill>
                  <a:srgbClr val="009999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5 domaines d’activités</a:t>
            </a:r>
            <a:r>
              <a:rPr lang="fr-FR" sz="3000" b="1" i="1" dirty="0">
                <a:solidFill>
                  <a:srgbClr val="009999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: </a:t>
            </a:r>
          </a:p>
          <a:p>
            <a:pPr algn="ctr">
              <a:spcAft>
                <a:spcPts val="0"/>
              </a:spcAft>
            </a:pPr>
            <a:endParaRPr lang="fr-FR" sz="800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</a:t>
            </a:r>
            <a:r>
              <a:rPr lang="fr-FR" b="1" i="1" dirty="0"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lang="fr-FR" b="1" i="1" u="dotted" dirty="0">
                <a:latin typeface="Arial" panose="020B0604020202020204" pitchFamily="34" charset="0"/>
                <a:ea typeface="Times New Roman" panose="02020603050405020304" pitchFamily="18" charset="0"/>
              </a:rPr>
              <a:t>Mobiliser le langage dans toutes ses dimensions</a:t>
            </a:r>
            <a:r>
              <a:rPr lang="fr-FR" b="1" i="1" dirty="0">
                <a:latin typeface="Arial" panose="020B0604020202020204" pitchFamily="34" charset="0"/>
                <a:ea typeface="Times New Roman" panose="02020603050405020304" pitchFamily="18" charset="0"/>
              </a:rPr>
              <a:t> : Oral et écrit</a:t>
            </a:r>
          </a:p>
          <a:p>
            <a:pPr algn="just"/>
            <a:r>
              <a:rPr lang="fr-FR" dirty="0">
                <a:latin typeface="Arial" panose="020B0604020202020204" pitchFamily="34" charset="0"/>
              </a:rPr>
              <a:t>	Nouvelles rubriques : 	- enrichir le vocabulaire </a:t>
            </a: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 </a:t>
            </a:r>
            <a:r>
              <a:rPr lang="fr-FR" dirty="0">
                <a:latin typeface="Arial" panose="020B0604020202020204" pitchFamily="34" charset="0"/>
              </a:rPr>
              <a:t>cahier dédié ;</a:t>
            </a:r>
          </a:p>
          <a:p>
            <a:pPr algn="just"/>
            <a:r>
              <a:rPr lang="fr-FR" dirty="0">
                <a:latin typeface="Arial" panose="020B0604020202020204" pitchFamily="34" charset="0"/>
              </a:rPr>
              <a:t>						- acquérir et développer la syntaxe</a:t>
            </a:r>
          </a:p>
          <a:p>
            <a:pPr algn="just">
              <a:spcAft>
                <a:spcPts val="0"/>
              </a:spcAft>
            </a:pPr>
            <a:r>
              <a:rPr lang="fr-FR" dirty="0">
                <a:latin typeface="Arial" panose="020B0604020202020204" pitchFamily="34" charset="0"/>
              </a:rPr>
              <a:t>	Conscience phonologique et éveiller à la diversité linguistique</a:t>
            </a:r>
          </a:p>
          <a:p>
            <a:pPr marL="171450" indent="-171450" algn="just">
              <a:spcAft>
                <a:spcPts val="0"/>
              </a:spcAft>
              <a:buFont typeface="Symbol" panose="05050102010706020507" pitchFamily="18" charset="2"/>
              <a:buChar char="·"/>
            </a:pPr>
            <a:endParaRPr lang="fr-FR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</a:t>
            </a: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r-FR" b="1" i="1" u="dotted" dirty="0">
                <a:latin typeface="Arial" panose="020B0604020202020204" pitchFamily="34" charset="0"/>
                <a:ea typeface="Times New Roman" panose="02020603050405020304" pitchFamily="18" charset="0"/>
              </a:rPr>
              <a:t>Agir, s’exprimer et comprendre à travers l’activité physique</a:t>
            </a:r>
            <a:r>
              <a:rPr lang="fr-FR" b="1" dirty="0">
                <a:latin typeface="Arial" panose="020B0604020202020204" pitchFamily="34" charset="0"/>
                <a:ea typeface="Times New Roman" panose="02020603050405020304" pitchFamily="18" charset="0"/>
              </a:rPr>
              <a:t> : </a:t>
            </a:r>
          </a:p>
          <a:p>
            <a:pPr algn="just">
              <a:spcAft>
                <a:spcPts val="0"/>
              </a:spcAft>
            </a:pPr>
            <a:r>
              <a:rPr lang="fr-FR" b="1" dirty="0">
                <a:latin typeface="Arial" panose="020B0604020202020204" pitchFamily="34" charset="0"/>
                <a:ea typeface="Times New Roman" panose="02020603050405020304" pitchFamily="18" charset="0"/>
              </a:rPr>
              <a:t>		</a:t>
            </a: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Tous les jours : </a:t>
            </a: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 tenue de sport pour être </a:t>
            </a:r>
            <a:r>
              <a:rPr lang="fr-FR">
                <a:latin typeface="Arial" panose="020B0604020202020204" pitchFamily="34" charset="0"/>
                <a:ea typeface="Times New Roman" panose="02020603050405020304" pitchFamily="18" charset="0"/>
              </a:rPr>
              <a:t>à l’aise </a:t>
            </a: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; </a:t>
            </a:r>
          </a:p>
          <a:p>
            <a:pPr algn="just">
              <a:spcAft>
                <a:spcPts val="0"/>
              </a:spcAft>
            </a:pPr>
            <a:endParaRPr lang="fr-FR" sz="105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</a:t>
            </a: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r-FR" b="1" i="1" u="dotted" dirty="0">
                <a:latin typeface="Arial" panose="020B0604020202020204" pitchFamily="34" charset="0"/>
                <a:ea typeface="Times New Roman" panose="02020603050405020304" pitchFamily="18" charset="0"/>
              </a:rPr>
              <a:t>Agir, s’exprimer et comprendre à travers l’activité artistique</a:t>
            </a:r>
            <a:r>
              <a:rPr lang="fr-FR" b="1" i="1" dirty="0">
                <a:latin typeface="Arial" panose="020B0604020202020204" pitchFamily="34" charset="0"/>
                <a:ea typeface="Times New Roman" panose="02020603050405020304" pitchFamily="18" charset="0"/>
              </a:rPr>
              <a:t> : </a:t>
            </a: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arts plastique, univers sonore, spectacle vivant ; Chorale le vendredi avec classe Sylvie</a:t>
            </a:r>
          </a:p>
          <a:p>
            <a:pPr algn="just">
              <a:spcAft>
                <a:spcPts val="0"/>
              </a:spcAft>
            </a:pPr>
            <a:endParaRPr lang="fr-FR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Symbol" panose="05050102010706020507" pitchFamily="18" charset="2"/>
              <a:buChar char="·"/>
            </a:pPr>
            <a:r>
              <a:rPr lang="fr-FR" b="1" i="1" u="dotted" dirty="0">
                <a:latin typeface="Arial" panose="020B0604020202020204" pitchFamily="34" charset="0"/>
                <a:ea typeface="Times New Roman" panose="02020603050405020304" pitchFamily="18" charset="0"/>
              </a:rPr>
              <a:t>Acquérir les 1</a:t>
            </a:r>
            <a:r>
              <a:rPr lang="fr-FR" b="1" i="1" u="dotted" baseline="30000" dirty="0">
                <a:latin typeface="Arial" panose="020B0604020202020204" pitchFamily="34" charset="0"/>
                <a:ea typeface="Times New Roman" panose="02020603050405020304" pitchFamily="18" charset="0"/>
              </a:rPr>
              <a:t>ers </a:t>
            </a:r>
            <a:r>
              <a:rPr lang="fr-FR" b="1" i="1" u="dotted" dirty="0">
                <a:latin typeface="Arial" panose="020B0604020202020204" pitchFamily="34" charset="0"/>
                <a:ea typeface="Times New Roman" panose="02020603050405020304" pitchFamily="18" charset="0"/>
              </a:rPr>
              <a:t> outils mathématiques</a:t>
            </a:r>
            <a:r>
              <a:rPr lang="fr-FR" b="1" i="1" dirty="0">
                <a:latin typeface="Arial" panose="020B0604020202020204" pitchFamily="34" charset="0"/>
                <a:ea typeface="Times New Roman" panose="02020603050405020304" pitchFamily="18" charset="0"/>
              </a:rPr>
              <a:t> :</a:t>
            </a: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</a:pP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	- Découvrir les nombres et leur utilisation </a:t>
            </a:r>
            <a:r>
              <a:rPr lang="fr-FR" sz="1400" dirty="0">
                <a:latin typeface="Arial" panose="020B0604020202020204" pitchFamily="34" charset="0"/>
                <a:ea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fr-FR" sz="14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	- Explorer des formes, des grandeurs, des suites organisées</a:t>
            </a:r>
          </a:p>
          <a:p>
            <a:pPr algn="just">
              <a:spcAft>
                <a:spcPts val="0"/>
              </a:spcAft>
            </a:pPr>
            <a:endParaRPr lang="fr-FR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Symbol" panose="05050102010706020507" pitchFamily="18" charset="2"/>
              <a:buChar char="·"/>
            </a:pPr>
            <a:r>
              <a:rPr lang="fr-FR" b="1" i="1" u="dotted" dirty="0">
                <a:latin typeface="Arial" panose="020B0604020202020204" pitchFamily="34" charset="0"/>
                <a:ea typeface="Times New Roman" panose="02020603050405020304" pitchFamily="18" charset="0"/>
              </a:rPr>
              <a:t>Explorer le monde</a:t>
            </a:r>
            <a:r>
              <a:rPr lang="fr-FR" b="1" i="1" dirty="0">
                <a:latin typeface="Arial" panose="020B0604020202020204" pitchFamily="34" charset="0"/>
                <a:ea typeface="Times New Roman" panose="02020603050405020304" pitchFamily="18" charset="0"/>
              </a:rPr>
              <a:t> :</a:t>
            </a: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</a:pPr>
            <a:r>
              <a:rPr lang="fr-FR" sz="1050" dirty="0"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lang="fr-FR" dirty="0">
                <a:latin typeface="Arial" panose="020B0604020202020204" pitchFamily="34" charset="0"/>
              </a:rPr>
              <a:t>- Se repérer dans le temps et l’espace</a:t>
            </a:r>
          </a:p>
          <a:p>
            <a:pPr algn="just">
              <a:spcAft>
                <a:spcPts val="0"/>
              </a:spcAft>
            </a:pPr>
            <a:endParaRPr lang="fr-FR" dirty="0">
              <a:latin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endParaRPr lang="fr-FR" sz="1000" dirty="0">
              <a:latin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fr-FR" dirty="0">
                <a:latin typeface="Arial" panose="020B0604020202020204" pitchFamily="34" charset="0"/>
              </a:rPr>
              <a:t>	- Explorer le monde du vivant, des objets et de la matière : </a:t>
            </a:r>
            <a:r>
              <a:rPr lang="fr-FR" sz="1600" dirty="0">
                <a:latin typeface="Arial" panose="020B0604020202020204" pitchFamily="34" charset="0"/>
              </a:rPr>
              <a:t>élevage escargot</a:t>
            </a:r>
          </a:p>
          <a:p>
            <a:pPr algn="just">
              <a:spcAft>
                <a:spcPts val="0"/>
              </a:spcAft>
            </a:pPr>
            <a:r>
              <a:rPr lang="fr-FR" dirty="0">
                <a:latin typeface="Arial" panose="020B0604020202020204" pitchFamily="34" charset="0"/>
              </a:rPr>
              <a:t>			+ </a:t>
            </a:r>
            <a:r>
              <a:rPr lang="fr-FR" sz="1600" dirty="0">
                <a:latin typeface="Arial" panose="020B0604020202020204" pitchFamily="34" charset="0"/>
              </a:rPr>
              <a:t>Livret en cours de construction avec des progressions programmations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5B265C-D9AE-47A6-9017-8949F5DCA878}"/>
              </a:ext>
            </a:extLst>
          </p:cNvPr>
          <p:cNvSpPr/>
          <p:nvPr/>
        </p:nvSpPr>
        <p:spPr>
          <a:xfrm>
            <a:off x="1046025" y="105923"/>
            <a:ext cx="882966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u="sng" dirty="0">
                <a:solidFill>
                  <a:srgbClr val="009999"/>
                </a:solidFill>
                <a:latin typeface="Akbar" pitchFamily="2" charset="0"/>
              </a:rPr>
              <a:t>Les   programmes   à   la   maternelle</a:t>
            </a:r>
            <a:r>
              <a:rPr lang="fr-FR" dirty="0">
                <a:solidFill>
                  <a:srgbClr val="009999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fr-FR" dirty="0">
              <a:solidFill>
                <a:srgbClr val="009999"/>
              </a:solidFill>
            </a:endParaRPr>
          </a:p>
        </p:txBody>
      </p:sp>
      <p:pic>
        <p:nvPicPr>
          <p:cNvPr id="7" name="Image 6" descr="Arts plastiques">
            <a:hlinkClick r:id="rId2"/>
            <a:extLst>
              <a:ext uri="{FF2B5EF4-FFF2-40B4-BE49-F238E27FC236}">
                <a16:creationId xmlns:a16="http://schemas.microsoft.com/office/drawing/2014/main" id="{1F2B100F-32E7-4E16-BA8F-30EAEFDFEDB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503" y="3781134"/>
            <a:ext cx="669889" cy="6474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8FC1C2EE-77E3-417F-B038-1D8740F2F07D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895" y="4616113"/>
            <a:ext cx="838835" cy="657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 descr="livres">
            <a:extLst>
              <a:ext uri="{FF2B5EF4-FFF2-40B4-BE49-F238E27FC236}">
                <a16:creationId xmlns:a16="http://schemas.microsoft.com/office/drawing/2014/main" id="{E859551A-0945-4C6F-907B-95AAFAE02AC5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077" y="1419078"/>
            <a:ext cx="525538" cy="491692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Bulle ronde 35">
            <a:extLst>
              <a:ext uri="{FF2B5EF4-FFF2-40B4-BE49-F238E27FC236}">
                <a16:creationId xmlns:a16="http://schemas.microsoft.com/office/drawing/2014/main" id="{6E8E9257-A427-4C15-97AD-C5F5633809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287" y="1250180"/>
            <a:ext cx="445477" cy="207853"/>
          </a:xfrm>
          <a:prstGeom prst="wedgeEllipseCallout">
            <a:avLst>
              <a:gd name="adj1" fmla="val -54723"/>
              <a:gd name="adj2" fmla="val 59261"/>
            </a:avLst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fr-F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pic>
        <p:nvPicPr>
          <p:cNvPr id="11" name="Image 10" descr="educ_physique01_nb">
            <a:extLst>
              <a:ext uri="{FF2B5EF4-FFF2-40B4-BE49-F238E27FC236}">
                <a16:creationId xmlns:a16="http://schemas.microsoft.com/office/drawing/2014/main" id="{507DC58A-496D-44EE-9BC6-C847828368CD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837" y="2218963"/>
            <a:ext cx="714279" cy="679341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CC2BDCDA-3229-4B84-87CE-414251619BB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95219" y="1450768"/>
            <a:ext cx="878340" cy="679341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E50E679C-E1CC-429C-BBB2-DB9467512B28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718" y="1169783"/>
            <a:ext cx="453814" cy="6793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9E666C74-C5CA-4712-82D2-7B9FC4F3CB3E}"/>
              </a:ext>
            </a:extLst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5984" y="1343450"/>
            <a:ext cx="542878" cy="5673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mathematiques_nb">
            <a:extLst>
              <a:ext uri="{FF2B5EF4-FFF2-40B4-BE49-F238E27FC236}">
                <a16:creationId xmlns:a16="http://schemas.microsoft.com/office/drawing/2014/main" id="{B8328357-D891-42EA-BEC0-E3F7E752CEA4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699" y="4662521"/>
            <a:ext cx="607693" cy="542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age 14" descr="http://www.collegepesmes.fr/Chorale.jpg">
            <a:extLst>
              <a:ext uri="{FF2B5EF4-FFF2-40B4-BE49-F238E27FC236}">
                <a16:creationId xmlns:a16="http://schemas.microsoft.com/office/drawing/2014/main" id="{BC0C8187-E55E-45F6-9AEC-8A3458FACA41}"/>
              </a:ext>
            </a:extLst>
          </p:cNvPr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398" y="3083547"/>
            <a:ext cx="641664" cy="48509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2976CC61-458D-4019-9664-D5DD728B7C0D}"/>
              </a:ext>
            </a:extLst>
          </p:cNvPr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968" y="3741582"/>
            <a:ext cx="641664" cy="7015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 descr="sciences_nature01_nb">
            <a:extLst>
              <a:ext uri="{FF2B5EF4-FFF2-40B4-BE49-F238E27FC236}">
                <a16:creationId xmlns:a16="http://schemas.microsoft.com/office/drawing/2014/main" id="{B6F7BACC-BDA3-44BA-BEE5-892F66923172}"/>
              </a:ext>
            </a:extLst>
          </p:cNvPr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699" y="5586716"/>
            <a:ext cx="628417" cy="5811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 17" descr="lecture_nb">
            <a:extLst>
              <a:ext uri="{FF2B5EF4-FFF2-40B4-BE49-F238E27FC236}">
                <a16:creationId xmlns:a16="http://schemas.microsoft.com/office/drawing/2014/main" id="{F66693C2-416F-47B8-AD16-5E5F60372802}"/>
              </a:ext>
            </a:extLst>
          </p:cNvPr>
          <p:cNvPicPr/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598" y="1531481"/>
            <a:ext cx="669889" cy="5318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Image 18" descr="musique02_nb">
            <a:extLst>
              <a:ext uri="{FF2B5EF4-FFF2-40B4-BE49-F238E27FC236}">
                <a16:creationId xmlns:a16="http://schemas.microsoft.com/office/drawing/2014/main" id="{99091D5A-3BBB-4126-9DD4-5695576CF807}"/>
              </a:ext>
            </a:extLst>
          </p:cNvPr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1782" y="3132247"/>
            <a:ext cx="363872" cy="3401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 19" descr="bricolage02_nb">
            <a:extLst>
              <a:ext uri="{FF2B5EF4-FFF2-40B4-BE49-F238E27FC236}">
                <a16:creationId xmlns:a16="http://schemas.microsoft.com/office/drawing/2014/main" id="{76EAE26A-62EC-46E9-A0FF-9F626405CC5B}"/>
              </a:ext>
            </a:extLst>
          </p:cNvPr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458" y="5794821"/>
            <a:ext cx="592099" cy="5836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78470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2955775-40C9-4CC1-843D-4216F2FCA5D9}"/>
              </a:ext>
            </a:extLst>
          </p:cNvPr>
          <p:cNvSpPr/>
          <p:nvPr/>
        </p:nvSpPr>
        <p:spPr>
          <a:xfrm>
            <a:off x="270418" y="120217"/>
            <a:ext cx="10150163" cy="1477328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  <a:prstDash val="lgDashDot"/>
          </a:ln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b="1" i="1" u="wavy" dirty="0">
                <a:solidFill>
                  <a:srgbClr val="009999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IMPORTANT</a:t>
            </a:r>
            <a:r>
              <a:rPr lang="fr-FR" b="1" i="1" dirty="0">
                <a:solidFill>
                  <a:srgbClr val="009999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:</a:t>
            </a: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</a:pP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-    Jouer avec son enfant (jeux de société)</a:t>
            </a:r>
            <a:endParaRPr lang="fr-FR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Parler de ce qui les entoure ; 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Limiter le temps devant les écrans : </a:t>
            </a:r>
            <a:r>
              <a:rPr lang="fr-FR" sz="1600" dirty="0">
                <a:latin typeface="Arial" panose="020B0604020202020204" pitchFamily="34" charset="0"/>
              </a:rPr>
              <a:t>téléphone portable, </a:t>
            </a: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</a:rPr>
              <a:t>télé, ordinateur, tablettes, consoles de jeux, …</a:t>
            </a:r>
            <a:endParaRPr lang="fr-FR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fr-FR" dirty="0">
                <a:latin typeface="Arial" panose="020B0604020202020204" pitchFamily="34" charset="0"/>
              </a:rPr>
              <a:t>Se coucher tôt : 20h</a:t>
            </a:r>
          </a:p>
        </p:txBody>
      </p:sp>
    </p:spTree>
    <p:extLst>
      <p:ext uri="{BB962C8B-B14F-4D97-AF65-F5344CB8AC3E}">
        <p14:creationId xmlns:p14="http://schemas.microsoft.com/office/powerpoint/2010/main" val="4138996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C8F46F8-918F-4F1D-BB28-06706146A712}"/>
              </a:ext>
            </a:extLst>
          </p:cNvPr>
          <p:cNvSpPr/>
          <p:nvPr/>
        </p:nvSpPr>
        <p:spPr>
          <a:xfrm>
            <a:off x="1450448" y="181860"/>
            <a:ext cx="779091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u="sng" dirty="0">
                <a:solidFill>
                  <a:srgbClr val="009999"/>
                </a:solidFill>
                <a:latin typeface="Akbar" pitchFamily="2" charset="0"/>
              </a:rPr>
              <a:t>Emploi   du   temps   et   objectifs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30489C-961F-471D-A7A3-BBC8B9113876}"/>
              </a:ext>
            </a:extLst>
          </p:cNvPr>
          <p:cNvSpPr/>
          <p:nvPr/>
        </p:nvSpPr>
        <p:spPr>
          <a:xfrm>
            <a:off x="646037" y="687997"/>
            <a:ext cx="2557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u="sng" dirty="0">
                <a:latin typeface="Arial" panose="020B0604020202020204" pitchFamily="34" charset="0"/>
                <a:ea typeface="Times New Roman" panose="02020603050405020304" pitchFamily="18" charset="0"/>
              </a:rPr>
              <a:t>Déroulement journée</a:t>
            </a: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fr-FR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57C7EAB-0FDB-4DA0-82DE-426AC9D81C2C}"/>
              </a:ext>
            </a:extLst>
          </p:cNvPr>
          <p:cNvSpPr/>
          <p:nvPr/>
        </p:nvSpPr>
        <p:spPr>
          <a:xfrm>
            <a:off x="3749147" y="1015743"/>
            <a:ext cx="649793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b="1" u="sng" dirty="0">
                <a:solidFill>
                  <a:srgbClr val="009999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GS</a:t>
            </a:r>
            <a:r>
              <a:rPr lang="fr-FR" b="1" dirty="0">
                <a:solidFill>
                  <a:srgbClr val="009999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:</a:t>
            </a:r>
            <a:r>
              <a:rPr lang="fr-FR" dirty="0">
                <a:solidFill>
                  <a:srgbClr val="009999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algn="just"/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</a:rPr>
              <a:t>- Début apprentissage : graphismes complexes et en janvier écriture cursive</a:t>
            </a:r>
          </a:p>
          <a:p>
            <a:pPr algn="just">
              <a:spcAft>
                <a:spcPts val="0"/>
              </a:spcAft>
            </a:pP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</a:rPr>
              <a:t>	- Ecrire seul des messages (mots puis phrases)	</a:t>
            </a:r>
          </a:p>
          <a:p>
            <a:pPr algn="just">
              <a:spcAft>
                <a:spcPts val="0"/>
              </a:spcAft>
            </a:pP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</a:rPr>
              <a:t>	- Associer le nom de la plupart des lettres de l’alphabet à leur(s) son(s) et leur forme graphique dans les 3 écritures</a:t>
            </a:r>
          </a:p>
          <a:p>
            <a:pPr algn="just">
              <a:spcAft>
                <a:spcPts val="0"/>
              </a:spcAft>
            </a:pP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lang="fr-FR" sz="1600" dirty="0">
                <a:latin typeface="Arial" panose="020B0604020202020204" pitchFamily="34" charset="0"/>
              </a:rPr>
              <a:t>- Comprendre et raconter des histoires de plus en plus complexes</a:t>
            </a:r>
          </a:p>
          <a:p>
            <a:pPr algn="just">
              <a:spcAft>
                <a:spcPts val="0"/>
              </a:spcAft>
            </a:pP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</a:rPr>
              <a:t>	- Savoir dénombrer, reconnaitre les différentes écritures d’un nombre,  décomposer (j</a:t>
            </a: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</a:rPr>
              <a:t> 10 au moins) </a:t>
            </a: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</a:t>
            </a: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</a:rPr>
              <a:t> comptine numérique (j</a:t>
            </a: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</a:rPr>
              <a:t> 30), résoudre des problèmes</a:t>
            </a:r>
          </a:p>
          <a:p>
            <a:pPr algn="just">
              <a:spcAft>
                <a:spcPts val="0"/>
              </a:spcAft>
            </a:pPr>
            <a:r>
              <a:rPr lang="fr-FR" sz="1600" dirty="0">
                <a:latin typeface="Arial" panose="020B0604020202020204" pitchFamily="34" charset="0"/>
              </a:rPr>
              <a:t> 	- Notions d’espace (positions, déplacements), de temps (cf. rituels)</a:t>
            </a:r>
          </a:p>
          <a:p>
            <a:pPr algn="just">
              <a:spcAft>
                <a:spcPts val="0"/>
              </a:spcAft>
            </a:pPr>
            <a:r>
              <a:rPr lang="fr-FR" sz="1600" dirty="0">
                <a:latin typeface="Arial" panose="020B0604020202020204" pitchFamily="34" charset="0"/>
              </a:rPr>
              <a:t>	- Réfléchir sur le monde qui nous entoure pour essayer de comprendre et de donner un avis, développer sa pensée (sciences, et dans tous les domaines)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A8D4262-2DB5-2B92-0FA0-871E73AE6A34}"/>
              </a:ext>
            </a:extLst>
          </p:cNvPr>
          <p:cNvSpPr/>
          <p:nvPr/>
        </p:nvSpPr>
        <p:spPr>
          <a:xfrm>
            <a:off x="3700548" y="5389056"/>
            <a:ext cx="6595135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b="1" u="sng" dirty="0">
                <a:solidFill>
                  <a:srgbClr val="009999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MS</a:t>
            </a:r>
            <a:r>
              <a:rPr lang="fr-FR" b="1" dirty="0">
                <a:solidFill>
                  <a:srgbClr val="009999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:</a:t>
            </a:r>
            <a:r>
              <a:rPr lang="fr-FR" dirty="0">
                <a:solidFill>
                  <a:srgbClr val="009999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</a:pP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</a:rPr>
              <a:t>- Début apprentissage : écriture capitale, avant graphismes</a:t>
            </a:r>
            <a:endParaRPr lang="fr-FR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</a:rPr>
              <a:t>	- Reconnaître des mots et les mémoriser, nom des lettres leur forme et leur son dans 2 </a:t>
            </a:r>
            <a:r>
              <a:rPr lang="fr-FR" sz="1600" dirty="0" err="1">
                <a:latin typeface="Arial" panose="020B0604020202020204" pitchFamily="34" charset="0"/>
                <a:ea typeface="Times New Roman" panose="02020603050405020304" pitchFamily="18" charset="0"/>
              </a:rPr>
              <a:t>écr</a:t>
            </a: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</a:rPr>
              <a:t>. : capitale et scripte</a:t>
            </a:r>
            <a:endParaRPr lang="fr-FR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</a:rPr>
              <a:t>	- Savoir dénombrer et décomposer (j </a:t>
            </a: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</a:rPr>
              <a:t>  6) </a:t>
            </a: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</a:t>
            </a: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</a:rPr>
              <a:t> comptine numérique (j </a:t>
            </a: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</a:rPr>
              <a:t> 20)</a:t>
            </a:r>
          </a:p>
          <a:p>
            <a:pPr algn="just">
              <a:spcAft>
                <a:spcPts val="0"/>
              </a:spcAft>
            </a:pPr>
            <a:r>
              <a:rPr lang="fr-FR" sz="1000" dirty="0">
                <a:latin typeface="Arial" panose="020B0604020202020204" pitchFamily="34" charset="0"/>
              </a:rPr>
              <a:t> 	</a:t>
            </a:r>
            <a:r>
              <a:rPr lang="fr-FR" sz="1600" dirty="0">
                <a:latin typeface="Arial" panose="020B0604020202020204" pitchFamily="34" charset="0"/>
              </a:rPr>
              <a:t>- Notions d’espace, de temps (cf. rituels)</a:t>
            </a:r>
          </a:p>
        </p:txBody>
      </p:sp>
    </p:spTree>
    <p:extLst>
      <p:ext uri="{BB962C8B-B14F-4D97-AF65-F5344CB8AC3E}">
        <p14:creationId xmlns:p14="http://schemas.microsoft.com/office/powerpoint/2010/main" val="2135142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EFDEF0D-C384-111A-DE4A-F6096A7CB569}"/>
              </a:ext>
            </a:extLst>
          </p:cNvPr>
          <p:cNvSpPr/>
          <p:nvPr/>
        </p:nvSpPr>
        <p:spPr>
          <a:xfrm>
            <a:off x="244134" y="116039"/>
            <a:ext cx="1020354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000" b="1" u="sng" dirty="0">
                <a:solidFill>
                  <a:srgbClr val="009999"/>
                </a:solidFill>
                <a:latin typeface="Akbar" pitchFamily="2" charset="0"/>
              </a:rPr>
              <a:t>Activités Pédagogiques Complémentaires</a:t>
            </a:r>
          </a:p>
          <a:p>
            <a:r>
              <a:rPr lang="fr-FR" sz="3000" b="1" dirty="0">
                <a:solidFill>
                  <a:srgbClr val="009999"/>
                </a:solidFill>
                <a:latin typeface="Akbar" pitchFamily="2" charset="0"/>
              </a:rPr>
              <a:t>                         </a:t>
            </a:r>
            <a:r>
              <a:rPr lang="fr-FR" sz="3000" b="1" u="sng" dirty="0">
                <a:solidFill>
                  <a:srgbClr val="009999"/>
                </a:solidFill>
                <a:latin typeface="Akbar" pitchFamily="2" charset="0"/>
              </a:rPr>
              <a:t>(APC)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E087CE49-D599-9697-17A8-A79D89F62FD0}"/>
              </a:ext>
            </a:extLst>
          </p:cNvPr>
          <p:cNvSpPr txBox="1"/>
          <p:nvPr/>
        </p:nvSpPr>
        <p:spPr>
          <a:xfrm>
            <a:off x="2421362" y="1505261"/>
            <a:ext cx="3755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ym typeface="Symbol" panose="05050102010706020507" pitchFamily="18" charset="2"/>
              </a:rPr>
              <a:t></a:t>
            </a:r>
            <a:r>
              <a:rPr lang="fr-FR" b="1" i="1" dirty="0">
                <a:sym typeface="Symbol" panose="05050102010706020507" pitchFamily="18" charset="2"/>
              </a:rPr>
              <a:t> </a:t>
            </a:r>
            <a:r>
              <a:rPr lang="fr-FR" b="1" i="1" dirty="0"/>
              <a:t>Début dès le 26 septembre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F98600C-4805-41E5-D0A9-13C4635424FE}"/>
              </a:ext>
            </a:extLst>
          </p:cNvPr>
          <p:cNvSpPr/>
          <p:nvPr/>
        </p:nvSpPr>
        <p:spPr>
          <a:xfrm>
            <a:off x="244134" y="2486754"/>
            <a:ext cx="10203543" cy="5001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sz="5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Ä"/>
            </a:pPr>
            <a:r>
              <a:rPr lang="fr-FR" b="1" u="sng" dirty="0">
                <a:latin typeface="Arial" panose="020B0604020202020204" pitchFamily="34" charset="0"/>
                <a:ea typeface="Times New Roman" panose="02020603050405020304" pitchFamily="18" charset="0"/>
              </a:rPr>
              <a:t>Parcours culturel</a:t>
            </a:r>
            <a:r>
              <a:rPr lang="fr-FR" b="1" dirty="0">
                <a:latin typeface="Arial" panose="020B0604020202020204" pitchFamily="34" charset="0"/>
                <a:ea typeface="Times New Roman" panose="02020603050405020304" pitchFamily="18" charset="0"/>
              </a:rPr>
              <a:t> :  </a:t>
            </a:r>
          </a:p>
          <a:p>
            <a:pPr algn="just">
              <a:spcAft>
                <a:spcPts val="0"/>
              </a:spcAft>
            </a:pPr>
            <a:r>
              <a:rPr lang="fr-FR" b="1" dirty="0">
                <a:latin typeface="Arial" panose="020B0604020202020204" pitchFamily="34" charset="0"/>
                <a:ea typeface="Times New Roman" panose="02020603050405020304" pitchFamily="18" charset="0"/>
              </a:rPr>
              <a:t>		- Découvrir des contes traditionnels : </a:t>
            </a:r>
          </a:p>
          <a:p>
            <a:pPr algn="just">
              <a:spcAft>
                <a:spcPts val="0"/>
              </a:spcAft>
            </a:pPr>
            <a:r>
              <a:rPr lang="fr-FR" sz="1600" b="1" dirty="0">
                <a:latin typeface="Arial" panose="020B0604020202020204" pitchFamily="34" charset="0"/>
                <a:ea typeface="Times New Roman" panose="02020603050405020304" pitchFamily="18" charset="0"/>
              </a:rPr>
              <a:t>			</a:t>
            </a:r>
            <a:r>
              <a:rPr lang="fr-FR" sz="1600" b="1" dirty="0">
                <a:latin typeface="Arial" panose="020B060402020202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  </a:t>
            </a:r>
            <a:r>
              <a:rPr lang="fr-FR" sz="1600" b="1" dirty="0">
                <a:latin typeface="Arial" panose="020B0604020202020204" pitchFamily="34" charset="0"/>
                <a:ea typeface="Times New Roman" panose="02020603050405020304" pitchFamily="18" charset="0"/>
              </a:rPr>
              <a:t>GS : </a:t>
            </a: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</a:rPr>
              <a:t>Blanche Neige et les sept nains, Hansel et Gretel, Le Petit chaperon rouge, </a:t>
            </a:r>
          </a:p>
          <a:p>
            <a:pPr algn="just">
              <a:spcAft>
                <a:spcPts val="0"/>
              </a:spcAft>
            </a:pP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Le petit poucet, Le chat botté, Cendrillon, Les habits neufs de l’empereur, Le loup et les sept</a:t>
            </a:r>
          </a:p>
          <a:p>
            <a:pPr algn="just">
              <a:spcAft>
                <a:spcPts val="0"/>
              </a:spcAft>
            </a:pP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chevreaux.</a:t>
            </a:r>
          </a:p>
          <a:p>
            <a:pPr algn="just">
              <a:spcAft>
                <a:spcPts val="0"/>
              </a:spcAft>
            </a:pPr>
            <a:endParaRPr lang="fr-FR" sz="8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</a:t>
            </a:r>
            <a:r>
              <a:rPr lang="fr-FR" sz="1600" b="1" dirty="0">
                <a:latin typeface="Arial" panose="020B060402020202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 MS : </a:t>
            </a:r>
            <a:r>
              <a:rPr lang="fr-FR" sz="1600" dirty="0">
                <a:latin typeface="Arial" panose="020B0604020202020204" pitchFamily="34" charset="0"/>
              </a:rPr>
              <a:t>Pierre et le loup, Jacques et le haricot magique, La princesse et la grenouille,</a:t>
            </a:r>
          </a:p>
          <a:p>
            <a:pPr algn="just"/>
            <a:r>
              <a:rPr lang="fr-FR" sz="1600" dirty="0">
                <a:latin typeface="Arial" panose="020B0604020202020204" pitchFamily="34" charset="0"/>
              </a:rPr>
              <a:t>                         La princesse au petit pois, Le vilain petit canard, Le petit bonhomme de pain d’épice</a:t>
            </a:r>
            <a:endParaRPr lang="fr-FR" sz="16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b="1" dirty="0">
                <a:latin typeface="Arial" panose="020B0604020202020204" pitchFamily="34" charset="0"/>
                <a:ea typeface="Times New Roman" panose="02020603050405020304" pitchFamily="18" charset="0"/>
              </a:rPr>
              <a:t>		</a:t>
            </a:r>
          </a:p>
          <a:p>
            <a:pPr algn="just">
              <a:spcAft>
                <a:spcPts val="0"/>
              </a:spcAft>
            </a:pPr>
            <a:r>
              <a:rPr lang="fr-FR" b="1" dirty="0">
                <a:latin typeface="Arial" panose="020B0604020202020204" pitchFamily="34" charset="0"/>
                <a:ea typeface="Times New Roman" panose="02020603050405020304" pitchFamily="18" charset="0"/>
              </a:rPr>
              <a:t>		- Lectures répertoires :</a:t>
            </a:r>
          </a:p>
          <a:p>
            <a:pPr algn="just">
              <a:spcAft>
                <a:spcPts val="0"/>
              </a:spcAft>
            </a:pPr>
            <a:r>
              <a:rPr lang="fr-FR" b="1" dirty="0">
                <a:latin typeface="Arial" panose="020B060402020202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       </a:t>
            </a:r>
            <a:r>
              <a:rPr lang="fr-FR" sz="1600" b="1" dirty="0">
                <a:latin typeface="Arial" panose="020B060402020202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 </a:t>
            </a:r>
            <a:r>
              <a:rPr lang="fr-FR" sz="1600" b="1" dirty="0">
                <a:latin typeface="Arial" panose="020B0604020202020204" pitchFamily="34" charset="0"/>
                <a:ea typeface="Times New Roman" panose="02020603050405020304" pitchFamily="18" charset="0"/>
              </a:rPr>
              <a:t>GS </a:t>
            </a:r>
            <a:r>
              <a:rPr lang="fr-FR" b="1" dirty="0"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fr-FR" sz="1600" i="1" dirty="0">
                <a:latin typeface="Arial" panose="020B0604020202020204" pitchFamily="34" charset="0"/>
              </a:rPr>
              <a:t>Éric Carle</a:t>
            </a:r>
            <a:r>
              <a:rPr lang="fr-FR" sz="1600" dirty="0">
                <a:latin typeface="Arial" panose="020B0604020202020204" pitchFamily="34" charset="0"/>
              </a:rPr>
              <a:t>, </a:t>
            </a:r>
            <a:r>
              <a:rPr lang="fr-FR" sz="1600" i="1" dirty="0">
                <a:latin typeface="Arial" panose="020B0604020202020204" pitchFamily="34" charset="0"/>
              </a:rPr>
              <a:t>Anthony Browne</a:t>
            </a:r>
            <a:r>
              <a:rPr lang="fr-FR" sz="1600" dirty="0">
                <a:latin typeface="Arial" panose="020B0604020202020204" pitchFamily="34" charset="0"/>
              </a:rPr>
              <a:t>, Mario Ramos, Philippe Corentin, Grégoire </a:t>
            </a:r>
            <a:r>
              <a:rPr lang="fr-FR" sz="1600" dirty="0" err="1">
                <a:latin typeface="Arial" panose="020B0604020202020204" pitchFamily="34" charset="0"/>
              </a:rPr>
              <a:t>Solotaref</a:t>
            </a:r>
            <a:r>
              <a:rPr lang="fr-FR" sz="1600" dirty="0">
                <a:latin typeface="Arial" panose="020B0604020202020204" pitchFamily="34" charset="0"/>
              </a:rPr>
              <a:t> et</a:t>
            </a:r>
          </a:p>
          <a:p>
            <a:pPr algn="just">
              <a:spcAft>
                <a:spcPts val="0"/>
              </a:spcAft>
            </a:pPr>
            <a:r>
              <a:rPr lang="fr-FR" sz="1600" dirty="0">
                <a:latin typeface="Arial" panose="020B0604020202020204" pitchFamily="34" charset="0"/>
              </a:rPr>
              <a:t>        Tomi Ungerer</a:t>
            </a:r>
          </a:p>
          <a:p>
            <a:pPr algn="just">
              <a:spcAft>
                <a:spcPts val="0"/>
              </a:spcAft>
            </a:pPr>
            <a:endParaRPr lang="fr-FR" sz="800" dirty="0">
              <a:latin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fr-FR" sz="1600" b="1" dirty="0">
                <a:latin typeface="Arial" panose="020B060402020202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         MS : </a:t>
            </a:r>
            <a:r>
              <a:rPr lang="fr-FR" sz="1600" i="1" dirty="0" err="1">
                <a:latin typeface="Arial" panose="020B0604020202020204" pitchFamily="34" charset="0"/>
              </a:rPr>
              <a:t>Eric</a:t>
            </a:r>
            <a:r>
              <a:rPr lang="fr-FR" sz="1600" i="1" dirty="0">
                <a:latin typeface="Arial" panose="020B0604020202020204" pitchFamily="34" charset="0"/>
              </a:rPr>
              <a:t> Carle</a:t>
            </a:r>
            <a:r>
              <a:rPr lang="fr-FR" sz="1600" b="1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fr-FR" sz="1600" i="1" dirty="0">
                <a:latin typeface="Arial" panose="020B0604020202020204" pitchFamily="34" charset="0"/>
              </a:rPr>
              <a:t>Anthony Browne</a:t>
            </a:r>
            <a:r>
              <a:rPr lang="fr-FR" sz="1600" b="1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</a:rPr>
              <a:t>Claude Boujon, </a:t>
            </a:r>
            <a:r>
              <a:rPr lang="fr-FR" sz="1600" dirty="0" err="1">
                <a:latin typeface="Arial" panose="020B0604020202020204" pitchFamily="34" charset="0"/>
                <a:ea typeface="Times New Roman" panose="02020603050405020304" pitchFamily="18" charset="0"/>
              </a:rPr>
              <a:t>Rascal</a:t>
            </a: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</a:rPr>
              <a:t>, Léo </a:t>
            </a:r>
            <a:r>
              <a:rPr lang="fr-FR" sz="1600" dirty="0" err="1">
                <a:latin typeface="Arial" panose="020B0604020202020204" pitchFamily="34" charset="0"/>
                <a:ea typeface="Times New Roman" panose="02020603050405020304" pitchFamily="18" charset="0"/>
              </a:rPr>
              <a:t>Lionni</a:t>
            </a: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</a:rPr>
              <a:t> et Claude Ponti</a:t>
            </a:r>
            <a:endParaRPr lang="fr-FR" sz="1600" dirty="0">
              <a:latin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fr-FR" b="1" dirty="0">
                <a:latin typeface="Arial" panose="020B0604020202020204" pitchFamily="34" charset="0"/>
                <a:ea typeface="Times New Roman" panose="02020603050405020304" pitchFamily="18" charset="0"/>
              </a:rPr>
              <a:t>		</a:t>
            </a:r>
          </a:p>
          <a:p>
            <a:pPr algn="just">
              <a:spcAft>
                <a:spcPts val="0"/>
              </a:spcAft>
            </a:pPr>
            <a:r>
              <a:rPr lang="fr-FR" b="1" dirty="0">
                <a:latin typeface="Arial" panose="020B0604020202020204" pitchFamily="34" charset="0"/>
                <a:ea typeface="Times New Roman" panose="02020603050405020304" pitchFamily="18" charset="0"/>
              </a:rPr>
              <a:t>		- Personnages archétypaux : </a:t>
            </a:r>
            <a:r>
              <a:rPr lang="fr-FR" sz="1600" b="1" dirty="0">
                <a:latin typeface="Arial" panose="020B060402020202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 </a:t>
            </a:r>
            <a:r>
              <a:rPr lang="fr-FR" sz="1600" b="1" dirty="0">
                <a:latin typeface="Arial" panose="020B0604020202020204" pitchFamily="34" charset="0"/>
                <a:ea typeface="Times New Roman" panose="02020603050405020304" pitchFamily="18" charset="0"/>
              </a:rPr>
              <a:t>GS : </a:t>
            </a:r>
            <a:r>
              <a:rPr lang="fr-FR" sz="1600" dirty="0">
                <a:latin typeface="Arial" panose="020B0604020202020204" pitchFamily="34" charset="0"/>
              </a:rPr>
              <a:t>l’ogre, la sorcière, les monstres </a:t>
            </a:r>
          </a:p>
          <a:p>
            <a:pPr algn="just">
              <a:spcAft>
                <a:spcPts val="0"/>
              </a:spcAft>
            </a:pPr>
            <a:r>
              <a:rPr lang="fr-FR" sz="1600" dirty="0">
                <a:latin typeface="Arial" panose="020B0604020202020204" pitchFamily="34" charset="0"/>
              </a:rPr>
              <a:t>									</a:t>
            </a:r>
            <a:r>
              <a:rPr lang="fr-FR" sz="1600" b="1" dirty="0">
                <a:latin typeface="Arial" panose="020B060402020202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 MS : </a:t>
            </a:r>
            <a:r>
              <a:rPr lang="fr-FR" sz="1600" dirty="0">
                <a:latin typeface="Arial" panose="020B0604020202020204" pitchFamily="34" charset="0"/>
              </a:rPr>
              <a:t>le loup, le renard</a:t>
            </a:r>
          </a:p>
          <a:p>
            <a:pPr algn="just">
              <a:spcAft>
                <a:spcPts val="0"/>
              </a:spcAft>
            </a:pPr>
            <a:r>
              <a:rPr lang="fr-FR" b="1" dirty="0">
                <a:latin typeface="Arial" panose="020B0604020202020204" pitchFamily="34" charset="0"/>
                <a:ea typeface="Times New Roman" panose="02020603050405020304" pitchFamily="18" charset="0"/>
              </a:rPr>
              <a:t>		</a:t>
            </a:r>
          </a:p>
          <a:p>
            <a:pPr algn="just">
              <a:spcAft>
                <a:spcPts val="0"/>
              </a:spcAft>
            </a:pPr>
            <a:r>
              <a:rPr lang="fr-FR" b="1" dirty="0">
                <a:latin typeface="Arial" panose="020B0604020202020204" pitchFamily="34" charset="0"/>
                <a:ea typeface="Times New Roman" panose="02020603050405020304" pitchFamily="18" charset="0"/>
              </a:rPr>
              <a:t>		- Découvertes d’œuvres patrimoniales </a:t>
            </a:r>
            <a:endParaRPr lang="fr-FR" sz="500" b="1" i="1" u="sng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7D07BDC-027E-7302-5F40-8C4677FAF9F3}"/>
              </a:ext>
            </a:extLst>
          </p:cNvPr>
          <p:cNvSpPr/>
          <p:nvPr/>
        </p:nvSpPr>
        <p:spPr>
          <a:xfrm>
            <a:off x="3344395" y="2039519"/>
            <a:ext cx="400301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sz="3000" b="1" u="sng" dirty="0">
                <a:solidFill>
                  <a:srgbClr val="009999"/>
                </a:solidFill>
                <a:latin typeface="Akbar" pitchFamily="2" charset="0"/>
              </a:rPr>
              <a:t>Projet   d’école</a:t>
            </a:r>
            <a:r>
              <a:rPr lang="fr-FR" sz="3000" b="1" dirty="0">
                <a:solidFill>
                  <a:srgbClr val="009999"/>
                </a:solidFill>
                <a:latin typeface="Akbar" pitchFamily="2" charset="0"/>
              </a:rPr>
              <a:t> : 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3630348A-3234-5530-C870-3C3C1DB9AEBD}"/>
              </a:ext>
            </a:extLst>
          </p:cNvPr>
          <p:cNvSpPr txBox="1"/>
          <p:nvPr/>
        </p:nvSpPr>
        <p:spPr>
          <a:xfrm>
            <a:off x="4134131" y="616114"/>
            <a:ext cx="78944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Début des APC</a:t>
            </a:r>
            <a:r>
              <a:rPr lang="fr-FR" b="1" dirty="0"/>
              <a:t> : </a:t>
            </a:r>
            <a:r>
              <a:rPr lang="fr-FR" u="sng" dirty="0"/>
              <a:t>autorisation à signer pour l’année</a:t>
            </a:r>
          </a:p>
          <a:p>
            <a:r>
              <a:rPr lang="fr-FR" dirty="0"/>
              <a:t>Le </a:t>
            </a:r>
            <a:r>
              <a:rPr lang="fr-FR" b="1" dirty="0"/>
              <a:t>LUNDI</a:t>
            </a:r>
            <a:r>
              <a:rPr lang="fr-FR" dirty="0"/>
              <a:t> et le </a:t>
            </a:r>
            <a:r>
              <a:rPr lang="fr-FR" b="1" dirty="0"/>
              <a:t>JEUDI, 11h30-12h.  </a:t>
            </a:r>
          </a:p>
          <a:p>
            <a:r>
              <a:rPr lang="fr-FR" dirty="0"/>
              <a:t>Les groupes changent au retour de chaque vacances</a:t>
            </a:r>
          </a:p>
        </p:txBody>
      </p:sp>
    </p:spTree>
    <p:extLst>
      <p:ext uri="{BB962C8B-B14F-4D97-AF65-F5344CB8AC3E}">
        <p14:creationId xmlns:p14="http://schemas.microsoft.com/office/powerpoint/2010/main" val="117390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35B6BB6-BBC4-47A5-8A10-121FD5ECED43}"/>
              </a:ext>
            </a:extLst>
          </p:cNvPr>
          <p:cNvSpPr/>
          <p:nvPr/>
        </p:nvSpPr>
        <p:spPr>
          <a:xfrm>
            <a:off x="264969" y="3952935"/>
            <a:ext cx="10150693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dirty="0">
                <a:latin typeface="Segoe MDL2 Assets" panose="050A0102010101010101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fr-FR" sz="1600" dirty="0">
                <a:latin typeface="Arial" panose="020B0604020202020204" pitchFamily="34" charset="0"/>
              </a:rPr>
              <a:t>déjà signé dans fiches rentrée. Le nouveau sera voté au 1er conseil d’école (le 18 octobre) et diffusé ensuite.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EB3BFE8-6503-41C8-B938-EB3A1B4DE141}"/>
              </a:ext>
            </a:extLst>
          </p:cNvPr>
          <p:cNvSpPr/>
          <p:nvPr/>
        </p:nvSpPr>
        <p:spPr>
          <a:xfrm>
            <a:off x="685074" y="3486896"/>
            <a:ext cx="974176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b="1" u="sng" dirty="0">
                <a:solidFill>
                  <a:srgbClr val="009999"/>
                </a:solidFill>
                <a:latin typeface="Akbar" pitchFamily="2" charset="0"/>
              </a:rPr>
              <a:t>Règlement   de   l’école,   de   la   classe</a:t>
            </a:r>
            <a:r>
              <a:rPr lang="fr-FR" sz="3000" b="1" u="sng" dirty="0">
                <a:solidFill>
                  <a:srgbClr val="863E92"/>
                </a:solidFill>
                <a:latin typeface="Akbar" pitchFamily="2" charset="0"/>
              </a:rPr>
              <a:t> :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9256C47-4387-4C8C-9277-F4CEA76CC700}"/>
              </a:ext>
            </a:extLst>
          </p:cNvPr>
          <p:cNvSpPr/>
          <p:nvPr/>
        </p:nvSpPr>
        <p:spPr>
          <a:xfrm>
            <a:off x="664240" y="5194958"/>
            <a:ext cx="742021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dirty="0">
                <a:solidFill>
                  <a:srgbClr val="00999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 </a:t>
            </a:r>
            <a:r>
              <a:rPr lang="fr-FR" b="1" u="sng" dirty="0">
                <a:solidFill>
                  <a:srgbClr val="009999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Rôle</a:t>
            </a:r>
            <a:r>
              <a:rPr lang="fr-FR" dirty="0">
                <a:solidFill>
                  <a:srgbClr val="009999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       </a:t>
            </a:r>
          </a:p>
          <a:p>
            <a:pPr algn="just">
              <a:spcAft>
                <a:spcPts val="0"/>
              </a:spcAft>
            </a:pPr>
            <a:r>
              <a:rPr lang="fr-FR" dirty="0">
                <a:solidFill>
                  <a:srgbClr val="00999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 </a:t>
            </a:r>
            <a:r>
              <a:rPr lang="fr-FR" b="1" u="sng" dirty="0">
                <a:solidFill>
                  <a:srgbClr val="009999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C</a:t>
            </a:r>
            <a:r>
              <a:rPr lang="fr-FR" b="1" u="sng" dirty="0">
                <a:solidFill>
                  <a:srgbClr val="009999"/>
                </a:solidFill>
                <a:latin typeface="Arial" panose="020B0604020202020204" pitchFamily="34" charset="0"/>
              </a:rPr>
              <a:t>omment sera-t-elle utilisée </a:t>
            </a:r>
            <a:r>
              <a:rPr lang="fr-FR" b="1" dirty="0">
                <a:solidFill>
                  <a:srgbClr val="009999"/>
                </a:solidFill>
                <a:latin typeface="Arial" panose="020B0604020202020204" pitchFamily="34" charset="0"/>
              </a:rPr>
              <a:t>: </a:t>
            </a:r>
          </a:p>
          <a:p>
            <a:pPr algn="just">
              <a:spcAft>
                <a:spcPts val="0"/>
              </a:spcAft>
            </a:pP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	- </a:t>
            </a:r>
            <a:r>
              <a:rPr lang="fr-FR" u="sng" dirty="0">
                <a:latin typeface="Arial" panose="020B0604020202020204" pitchFamily="34" charset="0"/>
                <a:ea typeface="Times New Roman" panose="02020603050405020304" pitchFamily="18" charset="0"/>
              </a:rPr>
              <a:t>Coop d’école</a:t>
            </a: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 : </a:t>
            </a:r>
            <a:r>
              <a:rPr lang="fr-FR" sz="1600" dirty="0">
                <a:latin typeface="Arial" panose="020B0604020202020204" pitchFamily="34" charset="0"/>
              </a:rPr>
              <a:t>achat gros matériel de gym, jeux communs à toute l’école, un vidéo projecteur</a:t>
            </a:r>
          </a:p>
          <a:p>
            <a:pPr algn="just">
              <a:spcAft>
                <a:spcPts val="0"/>
              </a:spcAft>
            </a:pP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	- </a:t>
            </a:r>
            <a:r>
              <a:rPr lang="fr-FR" u="sng" dirty="0">
                <a:latin typeface="Arial" panose="020B0604020202020204" pitchFamily="34" charset="0"/>
                <a:ea typeface="Times New Roman" panose="02020603050405020304" pitchFamily="18" charset="0"/>
              </a:rPr>
              <a:t>Coop de classe</a:t>
            </a: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 : </a:t>
            </a:r>
            <a:r>
              <a:rPr lang="fr-FR" sz="1600" dirty="0">
                <a:latin typeface="Arial" panose="020B0604020202020204" pitchFamily="34" charset="0"/>
              </a:rPr>
              <a:t>déjà acheté nappe, une plante et de la terre</a:t>
            </a:r>
          </a:p>
          <a:p>
            <a:pPr algn="just">
              <a:spcAft>
                <a:spcPts val="0"/>
              </a:spcAft>
            </a:pPr>
            <a:r>
              <a:rPr lang="fr-FR" sz="1600" dirty="0">
                <a:latin typeface="Arial" panose="020B0604020202020204" pitchFamily="34" charset="0"/>
              </a:rPr>
              <a:t>		En prévision : achat de jeux pédagogique, matériel sciences, matériel pour activités autonomes…</a:t>
            </a:r>
          </a:p>
          <a:p>
            <a:pPr algn="ctr">
              <a:spcAft>
                <a:spcPts val="0"/>
              </a:spcAft>
            </a:pPr>
            <a:r>
              <a:rPr lang="fr-FR" b="1" i="1" u="sng" dirty="0">
                <a:latin typeface="Arial" panose="020B0604020202020204" pitchFamily="34" charset="0"/>
              </a:rPr>
              <a:t>Toujours rapporter la carte signée : c’est une pièce comptable</a:t>
            </a:r>
            <a:r>
              <a:rPr lang="fr-FR" b="1" i="1" dirty="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69A88D8-270F-40B0-A75E-83AAFE79FBCC}"/>
              </a:ext>
            </a:extLst>
          </p:cNvPr>
          <p:cNvSpPr/>
          <p:nvPr/>
        </p:nvSpPr>
        <p:spPr>
          <a:xfrm>
            <a:off x="3701866" y="4604724"/>
            <a:ext cx="328808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sz="3000" b="1" u="sng" dirty="0">
                <a:solidFill>
                  <a:srgbClr val="009999"/>
                </a:solidFill>
                <a:latin typeface="Akbar" pitchFamily="2" charset="0"/>
              </a:rPr>
              <a:t>Coopérative :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50420FA-D47E-D3CD-30D9-6573E5BCA90F}"/>
              </a:ext>
            </a:extLst>
          </p:cNvPr>
          <p:cNvSpPr txBox="1"/>
          <p:nvPr/>
        </p:nvSpPr>
        <p:spPr>
          <a:xfrm>
            <a:off x="264969" y="34639"/>
            <a:ext cx="10161874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fr-FR" sz="600" b="1" i="1" u="sng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Ä"/>
            </a:pPr>
            <a:r>
              <a:rPr lang="fr-FR" b="1" i="1" u="sng" dirty="0" err="1">
                <a:latin typeface="Arial" panose="020B0604020202020204" pitchFamily="34" charset="0"/>
                <a:ea typeface="Times New Roman" panose="02020603050405020304" pitchFamily="18" charset="0"/>
              </a:rPr>
              <a:t>Narramu</a:t>
            </a:r>
            <a:r>
              <a:rPr lang="fr-FR" b="1" i="1" u="sng" dirty="0" err="1">
                <a:latin typeface="Arial" panose="020B0604020202020204" pitchFamily="34" charset="0"/>
              </a:rPr>
              <a:t>s</a:t>
            </a:r>
            <a:r>
              <a:rPr lang="fr-FR" b="1" i="1" dirty="0">
                <a:latin typeface="Arial" panose="020B0604020202020204" pitchFamily="34" charset="0"/>
              </a:rPr>
              <a:t> </a:t>
            </a: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fr-FR" sz="1800" dirty="0">
                <a:latin typeface="Arial" panose="020B0604020202020204" pitchFamily="34" charset="0"/>
              </a:rPr>
              <a:t>apprendre à comprendre et à raconter une histoire en maternelle ! Déjà un en cours : « L’histoire du lion qui ne savait pas écrire » et au moins 2 autres dans l’année.</a:t>
            </a:r>
          </a:p>
          <a:p>
            <a:pPr marL="285750" indent="-285750" algn="just">
              <a:buFont typeface="Wingdings" panose="05000000000000000000" pitchFamily="2" charset="2"/>
              <a:buChar char="Ä"/>
            </a:pPr>
            <a:endParaRPr lang="fr-FR" sz="1000" dirty="0">
              <a:latin typeface="Arial" panose="020B060402020202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Ä"/>
            </a:pPr>
            <a:r>
              <a:rPr lang="fr-FR" b="1" i="1" u="sng" dirty="0">
                <a:latin typeface="Arial" panose="020B0604020202020204" pitchFamily="34" charset="0"/>
              </a:rPr>
              <a:t>Chorale</a:t>
            </a:r>
            <a:r>
              <a:rPr lang="fr-FR" b="1" i="1" dirty="0">
                <a:latin typeface="Arial" panose="020B0604020202020204" pitchFamily="34" charset="0"/>
              </a:rPr>
              <a:t> : </a:t>
            </a:r>
            <a:r>
              <a:rPr lang="fr-FR" sz="1800" dirty="0">
                <a:latin typeface="Arial" panose="020B0604020202020204" pitchFamily="34" charset="0"/>
              </a:rPr>
              <a:t>tous les vendredis matin avec la classe de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Ä"/>
            </a:pPr>
            <a:endParaRPr lang="fr-FR" sz="1000" dirty="0">
              <a:latin typeface="Arial" panose="020B060402020202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Ä"/>
            </a:pPr>
            <a:r>
              <a:rPr lang="fr-FR" b="1" i="1" u="sng" dirty="0">
                <a:latin typeface="Arial" panose="020B0604020202020204" pitchFamily="34" charset="0"/>
                <a:ea typeface="Times New Roman" panose="02020603050405020304" pitchFamily="18" charset="0"/>
              </a:rPr>
              <a:t>Découvertes et utilisation des nouvelles technologies</a:t>
            </a:r>
            <a:r>
              <a:rPr lang="fr-FR" u="sng" dirty="0"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fr-FR" sz="1800" dirty="0">
                <a:latin typeface="Arial" panose="020B0604020202020204" pitchFamily="34" charset="0"/>
              </a:rPr>
              <a:t>tablette, vidéo projecteur, ordi, …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Ä"/>
            </a:pPr>
            <a:endParaRPr lang="fr-FR" sz="1000" dirty="0">
              <a:latin typeface="Arial" panose="020B060402020202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Ä"/>
            </a:pPr>
            <a:r>
              <a:rPr lang="fr-FR" b="1" u="sng" dirty="0">
                <a:latin typeface="Arial" panose="020B0604020202020204" pitchFamily="34" charset="0"/>
                <a:ea typeface="Times New Roman" panose="02020603050405020304" pitchFamily="18" charset="0"/>
              </a:rPr>
              <a:t>Situations problème </a:t>
            </a:r>
            <a:r>
              <a:rPr lang="fr-FR" sz="1800" dirty="0">
                <a:latin typeface="Arial" panose="020B0604020202020204" pitchFamily="34" charset="0"/>
                <a:ea typeface="Times New Roman" panose="02020603050405020304" pitchFamily="18" charset="0"/>
              </a:rPr>
              <a:t> :  Jeu de la marchande, le bon collier, le gobelet, …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Ä"/>
            </a:pPr>
            <a:endParaRPr lang="fr-FR" sz="10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Ä"/>
            </a:pPr>
            <a:r>
              <a:rPr lang="fr-FR" b="1" u="sng" dirty="0">
                <a:latin typeface="Arial" panose="020B0604020202020204" pitchFamily="34" charset="0"/>
                <a:ea typeface="Times New Roman" panose="02020603050405020304" pitchFamily="18" charset="0"/>
              </a:rPr>
              <a:t>Liaison GS-CP : situations problèmes</a:t>
            </a:r>
            <a:r>
              <a:rPr lang="fr-FR" b="1" dirty="0">
                <a:latin typeface="Arial" panose="020B0604020202020204" pitchFamily="34" charset="0"/>
                <a:ea typeface="Times New Roman" panose="02020603050405020304" pitchFamily="18" charset="0"/>
              </a:rPr>
              <a:t>     </a:t>
            </a:r>
          </a:p>
          <a:p>
            <a:pPr algn="just">
              <a:spcAft>
                <a:spcPts val="0"/>
              </a:spcAft>
            </a:pPr>
            <a:r>
              <a:rPr lang="fr-FR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       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Ä"/>
            </a:pPr>
            <a:r>
              <a:rPr lang="fr-FR" b="1" u="sng" dirty="0">
                <a:latin typeface="Arial" panose="020B0604020202020204" pitchFamily="34" charset="0"/>
              </a:rPr>
              <a:t>EDD</a:t>
            </a:r>
            <a:r>
              <a:rPr lang="fr-FR" b="1" dirty="0">
                <a:latin typeface="Arial" panose="020B0604020202020204" pitchFamily="34" charset="0"/>
              </a:rPr>
              <a:t> :</a:t>
            </a:r>
            <a:r>
              <a:rPr lang="fr-FR" sz="1800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r-FR" sz="1800" b="1" dirty="0">
                <a:latin typeface="Arial" panose="020B0604020202020204" pitchFamily="34" charset="0"/>
              </a:rPr>
              <a:t>E</a:t>
            </a:r>
            <a:r>
              <a:rPr lang="fr-FR" sz="1800" dirty="0">
                <a:latin typeface="Arial" panose="020B0604020202020204" pitchFamily="34" charset="0"/>
              </a:rPr>
              <a:t>ducation au </a:t>
            </a:r>
            <a:r>
              <a:rPr lang="fr-FR" sz="1800" b="1" dirty="0">
                <a:latin typeface="Arial" panose="020B0604020202020204" pitchFamily="34" charset="0"/>
              </a:rPr>
              <a:t>D</a:t>
            </a:r>
            <a:r>
              <a:rPr lang="fr-FR" sz="1800" dirty="0">
                <a:latin typeface="Arial" panose="020B0604020202020204" pitchFamily="34" charset="0"/>
              </a:rPr>
              <a:t>éveloppement </a:t>
            </a:r>
            <a:r>
              <a:rPr lang="fr-FR" sz="1800" b="1" dirty="0">
                <a:latin typeface="Arial" panose="020B0604020202020204" pitchFamily="34" charset="0"/>
              </a:rPr>
              <a:t>D</a:t>
            </a:r>
            <a:r>
              <a:rPr lang="fr-FR" sz="1800" dirty="0">
                <a:latin typeface="Arial" panose="020B0604020202020204" pitchFamily="34" charset="0"/>
              </a:rPr>
              <a:t>urable</a:t>
            </a:r>
            <a:r>
              <a:rPr lang="fr-FR" sz="700" dirty="0"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117991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A65278E-983B-4EDF-9257-9658B151C21A}"/>
              </a:ext>
            </a:extLst>
          </p:cNvPr>
          <p:cNvSpPr/>
          <p:nvPr/>
        </p:nvSpPr>
        <p:spPr>
          <a:xfrm>
            <a:off x="2068564" y="669718"/>
            <a:ext cx="72931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u="sng" dirty="0">
                <a:latin typeface="Arial" panose="020B0604020202020204" pitchFamily="34" charset="0"/>
                <a:ea typeface="Times New Roman" panose="02020603050405020304" pitchFamily="18" charset="0"/>
              </a:rPr>
              <a:t>Je peux me rendre disponible si  je suis </a:t>
            </a:r>
            <a:r>
              <a:rPr lang="fr-FR" b="1" u="sng" dirty="0" err="1">
                <a:latin typeface="Arial" panose="020B0604020202020204" pitchFamily="34" charset="0"/>
                <a:ea typeface="Times New Roman" panose="02020603050405020304" pitchFamily="18" charset="0"/>
              </a:rPr>
              <a:t>prévénue</a:t>
            </a:r>
            <a:r>
              <a:rPr lang="fr-FR" b="1" u="sng" dirty="0">
                <a:latin typeface="Arial" panose="020B0604020202020204" pitchFamily="34" charset="0"/>
                <a:ea typeface="Times New Roman" panose="02020603050405020304" pitchFamily="18" charset="0"/>
              </a:rPr>
              <a:t> à l’avance</a:t>
            </a:r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5D3E3F-00E5-44B5-99FE-F1962F0E376D}"/>
              </a:ext>
            </a:extLst>
          </p:cNvPr>
          <p:cNvSpPr/>
          <p:nvPr/>
        </p:nvSpPr>
        <p:spPr>
          <a:xfrm>
            <a:off x="3965764" y="115720"/>
            <a:ext cx="307616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b="1" u="sng" dirty="0">
                <a:solidFill>
                  <a:srgbClr val="009999"/>
                </a:solidFill>
                <a:latin typeface="Akbar" pitchFamily="2" charset="0"/>
              </a:rPr>
              <a:t>Parents RDV :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AACCD88-942C-4120-80CC-A2351C58C527}"/>
              </a:ext>
            </a:extLst>
          </p:cNvPr>
          <p:cNvSpPr/>
          <p:nvPr/>
        </p:nvSpPr>
        <p:spPr>
          <a:xfrm>
            <a:off x="112017" y="1686227"/>
            <a:ext cx="6785180" cy="2562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sz="3000" b="1" i="1" u="sng" dirty="0">
                <a:solidFill>
                  <a:srgbClr val="009999"/>
                </a:solidFill>
                <a:latin typeface="Arial" panose="020B0604020202020204" pitchFamily="34" charset="0"/>
              </a:rPr>
              <a:t>Pour chaque GS et MS</a:t>
            </a:r>
            <a:r>
              <a:rPr lang="fr-FR" sz="3000" b="1" i="1" dirty="0">
                <a:solidFill>
                  <a:srgbClr val="009999"/>
                </a:solidFill>
                <a:latin typeface="Arial" panose="020B0604020202020204" pitchFamily="34" charset="0"/>
              </a:rPr>
              <a:t> :</a:t>
            </a:r>
            <a:r>
              <a:rPr lang="fr-FR" sz="3000" b="1" i="1" dirty="0">
                <a:solidFill>
                  <a:srgbClr val="7030A0"/>
                </a:solidFill>
                <a:latin typeface="Arial" panose="020B0604020202020204" pitchFamily="34" charset="0"/>
              </a:rPr>
              <a:t> </a:t>
            </a:r>
          </a:p>
          <a:p>
            <a:pPr algn="just">
              <a:spcAft>
                <a:spcPts val="0"/>
              </a:spcAft>
            </a:pPr>
            <a:r>
              <a:rPr lang="fr-FR" sz="3000" b="1" i="1" kern="0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			</a:t>
            </a:r>
            <a:r>
              <a:rPr lang="fr-FR" b="1" kern="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</a:t>
            </a:r>
            <a:r>
              <a:rPr lang="fr-FR" b="1" kern="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r-FR" b="1" u="sng" kern="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 CLASSEUR  AVEC 3 INTERCALAIRES</a:t>
            </a:r>
            <a:r>
              <a:rPr lang="fr-FR" b="1" kern="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: </a:t>
            </a:r>
            <a:r>
              <a:rPr lang="fr-FR" b="1" u="sng" kern="0" dirty="0">
                <a:latin typeface="Arial" panose="020B0604020202020204" pitchFamily="34" charset="0"/>
                <a:ea typeface="Times New Roman" panose="02020603050405020304" pitchFamily="18" charset="0"/>
              </a:rPr>
              <a:t>langage oral et écrit, découverte du monde et percevoir, sentir, imaginer, créer</a:t>
            </a:r>
            <a:r>
              <a:rPr lang="fr-FR" b="1" kern="0" dirty="0">
                <a:latin typeface="Arial" panose="020B0604020202020204" pitchFamily="34" charset="0"/>
                <a:ea typeface="Times New Roman" panose="02020603050405020304" pitchFamily="18" charset="0"/>
              </a:rPr>
              <a:t>  </a:t>
            </a:r>
            <a:r>
              <a:rPr lang="fr-FR" kern="0" dirty="0">
                <a:latin typeface="Arial" panose="020B0604020202020204" pitchFamily="34" charset="0"/>
                <a:ea typeface="Times New Roman" panose="02020603050405020304" pitchFamily="18" charset="0"/>
              </a:rPr>
              <a:t>où met travail avec bilans des activités menées en classe : lecture, écriture, graphisme, numération, sciences … </a:t>
            </a:r>
          </a:p>
          <a:p>
            <a:pPr algn="just">
              <a:spcAft>
                <a:spcPts val="0"/>
              </a:spcAft>
            </a:pPr>
            <a:r>
              <a:rPr lang="fr-FR" b="1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fr-FR" b="1" kern="0" dirty="0">
                <a:latin typeface="Arial" panose="020B0604020202020204" pitchFamily="34" charset="0"/>
                <a:ea typeface="Times New Roman" panose="02020603050405020304" pitchFamily="18" charset="0"/>
              </a:rPr>
              <a:t> Donné avant chaque vacances</a:t>
            </a:r>
            <a:endParaRPr lang="fr-FR" sz="1400" b="1" kern="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fr-FR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8AC2D95-1E82-4EB8-BBC7-DCD3BCF72A65}"/>
              </a:ext>
            </a:extLst>
          </p:cNvPr>
          <p:cNvSpPr/>
          <p:nvPr/>
        </p:nvSpPr>
        <p:spPr>
          <a:xfrm>
            <a:off x="2305160" y="1132229"/>
            <a:ext cx="586410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3000" b="1" u="sng" dirty="0">
                <a:solidFill>
                  <a:srgbClr val="009999"/>
                </a:solidFill>
                <a:latin typeface="Akbar" pitchFamily="2" charset="0"/>
              </a:rPr>
              <a:t>Les cahiers </a:t>
            </a:r>
            <a:r>
              <a:rPr lang="fr-FR" sz="2000" b="1" u="sng" dirty="0">
                <a:solidFill>
                  <a:srgbClr val="009999"/>
                </a:solidFill>
                <a:latin typeface="Akbar" pitchFamily="2" charset="0"/>
              </a:rPr>
              <a:t>ou</a:t>
            </a:r>
            <a:r>
              <a:rPr lang="fr-FR" sz="3000" b="1" u="sng" dirty="0">
                <a:solidFill>
                  <a:srgbClr val="009999"/>
                </a:solidFill>
                <a:latin typeface="Akbar" pitchFamily="2" charset="0"/>
              </a:rPr>
              <a:t> classeurs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9208F27-730E-44FF-990C-1B561D138018}"/>
              </a:ext>
            </a:extLst>
          </p:cNvPr>
          <p:cNvSpPr/>
          <p:nvPr/>
        </p:nvSpPr>
        <p:spPr>
          <a:xfrm>
            <a:off x="259192" y="4248467"/>
            <a:ext cx="409415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r-FR" b="1" kern="0" dirty="0">
                <a:solidFill>
                  <a:srgbClr val="0070C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</a:t>
            </a:r>
            <a:r>
              <a:rPr lang="fr-FR" b="1" kern="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fr-FR" b="1" u="sng" kern="0" dirty="0">
                <a:solidFill>
                  <a:srgbClr val="0070C0"/>
                </a:solidFill>
                <a:latin typeface="Arial" panose="020B0604020202020204" pitchFamily="34" charset="0"/>
              </a:rPr>
              <a:t>CAHIER  DE LIAISON </a:t>
            </a: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 Donné selon les besoins, </a:t>
            </a:r>
            <a:r>
              <a:rPr lang="fr-FR" dirty="0">
                <a:latin typeface="Arial" panose="020B0604020202020204" pitchFamily="34" charset="0"/>
              </a:rPr>
              <a:t>à rapporter rapidement.</a:t>
            </a: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fr-FR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5354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937D1D3-24A9-417C-B2FF-7DE2C463EE18}"/>
              </a:ext>
            </a:extLst>
          </p:cNvPr>
          <p:cNvSpPr/>
          <p:nvPr/>
        </p:nvSpPr>
        <p:spPr>
          <a:xfrm>
            <a:off x="-427144" y="5854485"/>
            <a:ext cx="431098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r-FR" b="1" kern="0" dirty="0">
                <a:solidFill>
                  <a:srgbClr val="0070C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</a:t>
            </a:r>
            <a:r>
              <a:rPr lang="fr-FR" b="1" kern="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fr-FR" b="1" u="sng" kern="0" dirty="0">
                <a:solidFill>
                  <a:srgbClr val="0070C0"/>
                </a:solidFill>
                <a:latin typeface="Arial" panose="020B0604020202020204" pitchFamily="34" charset="0"/>
              </a:rPr>
              <a:t>CAHIER OUTILS POUR COMMENCER À ÉCRIRE</a:t>
            </a:r>
          </a:p>
          <a:p>
            <a:pPr algn="r"/>
            <a:r>
              <a:rPr lang="fr-FR" b="1" u="sng" kern="0" dirty="0">
                <a:solidFill>
                  <a:srgbClr val="0070C0"/>
                </a:solidFill>
                <a:latin typeface="Arial" panose="020B0604020202020204" pitchFamily="34" charset="0"/>
              </a:rPr>
              <a:t>TOUT SEUL</a:t>
            </a:r>
            <a:r>
              <a:rPr lang="fr-FR" b="1" kern="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fr-FR" sz="1800" b="1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fr-FR" sz="18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algn="r"/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Donné selon les besoins,</a:t>
            </a:r>
          </a:p>
          <a:p>
            <a:pPr algn="r"/>
            <a:r>
              <a:rPr lang="fr-FR" dirty="0">
                <a:latin typeface="Arial" panose="020B0604020202020204" pitchFamily="34" charset="0"/>
              </a:rPr>
              <a:t>à rapporter rapidement.</a:t>
            </a: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CF79A1A-6211-444C-8D8E-DC0CDBE71574}"/>
              </a:ext>
            </a:extLst>
          </p:cNvPr>
          <p:cNvSpPr/>
          <p:nvPr/>
        </p:nvSpPr>
        <p:spPr>
          <a:xfrm>
            <a:off x="2783552" y="91643"/>
            <a:ext cx="733290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r-FR" sz="2200" b="1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fr-FR" b="1" kern="0" dirty="0">
                <a:solidFill>
                  <a:srgbClr val="0070C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</a:t>
            </a:r>
            <a:r>
              <a:rPr lang="fr-FR" b="1" kern="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fr-FR" b="1" u="sng" kern="0" dirty="0">
                <a:solidFill>
                  <a:srgbClr val="0070C0"/>
                </a:solidFill>
                <a:latin typeface="Arial" panose="020B0604020202020204" pitchFamily="34" charset="0"/>
              </a:rPr>
              <a:t>RÉPERTOIRE  DE FICHES DIVERSES</a:t>
            </a:r>
            <a:r>
              <a:rPr lang="fr-FR" b="1" kern="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 progressions-programmations des puzzles, de pâte à modeler,  de découpage, des jeux de construction divers, de réalisation de formes avec des tangrams,  d’utilisation de l’ordinateur, </a:t>
            </a:r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8564A2F-8BC0-4897-9FBB-DDA39CB377D8}"/>
              </a:ext>
            </a:extLst>
          </p:cNvPr>
          <p:cNvSpPr/>
          <p:nvPr/>
        </p:nvSpPr>
        <p:spPr>
          <a:xfrm>
            <a:off x="3883837" y="3081768"/>
            <a:ext cx="349998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r-FR" b="1" kern="0" dirty="0">
                <a:solidFill>
                  <a:srgbClr val="0070C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</a:t>
            </a:r>
            <a:r>
              <a:rPr lang="fr-FR" b="1" kern="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fr-FR" b="1" u="sng" kern="0" dirty="0">
                <a:solidFill>
                  <a:srgbClr val="0070C0"/>
                </a:solidFill>
                <a:latin typeface="Arial" panose="020B0604020202020204" pitchFamily="34" charset="0"/>
              </a:rPr>
              <a:t>CAHIER À COMPTER </a:t>
            </a:r>
            <a:r>
              <a:rPr lang="fr-FR" sz="2200" b="1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algn="just"/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fiches regroupant les différentes écritures des nombres j</a:t>
            </a: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10, tableau des nombres, sens d’écriture des chiffres, bilans des décompositions, …</a:t>
            </a:r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B4CAADC-85BE-3C1A-D215-C812624A7BD6}"/>
              </a:ext>
            </a:extLst>
          </p:cNvPr>
          <p:cNvSpPr/>
          <p:nvPr/>
        </p:nvSpPr>
        <p:spPr>
          <a:xfrm>
            <a:off x="4383188" y="1469565"/>
            <a:ext cx="3731136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r-FR" b="1" kern="0" dirty="0">
                <a:solidFill>
                  <a:srgbClr val="0070C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</a:t>
            </a:r>
            <a:r>
              <a:rPr lang="fr-FR" b="1" kern="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fr-FR" b="1" u="sng" kern="0" dirty="0">
                <a:solidFill>
                  <a:srgbClr val="0070C0"/>
                </a:solidFill>
                <a:latin typeface="Arial" panose="020B0604020202020204" pitchFamily="34" charset="0"/>
              </a:rPr>
              <a:t>CARNET À DESSIN</a:t>
            </a:r>
            <a:r>
              <a:rPr lang="fr-FR" sz="2200" b="1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algn="just"/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pour s’entrainer, tester des techniques, schématiser, réaliser des dessins d’observation, …</a:t>
            </a:r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F7C1E6E9-93F1-E887-BCF6-099415DE7F93}"/>
              </a:ext>
            </a:extLst>
          </p:cNvPr>
          <p:cNvSpPr txBox="1"/>
          <p:nvPr/>
        </p:nvSpPr>
        <p:spPr>
          <a:xfrm>
            <a:off x="4935654" y="4775240"/>
            <a:ext cx="2528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Pour les GS uniquement</a:t>
            </a:r>
          </a:p>
        </p:txBody>
      </p:sp>
    </p:spTree>
    <p:extLst>
      <p:ext uri="{BB962C8B-B14F-4D97-AF65-F5344CB8AC3E}">
        <p14:creationId xmlns:p14="http://schemas.microsoft.com/office/powerpoint/2010/main" val="18643337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195457C-B5AF-4B1C-B99A-B8ADCCDDBD9D}"/>
              </a:ext>
            </a:extLst>
          </p:cNvPr>
          <p:cNvSpPr/>
          <p:nvPr/>
        </p:nvSpPr>
        <p:spPr>
          <a:xfrm>
            <a:off x="348343" y="186459"/>
            <a:ext cx="987013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sz="3000" b="1" i="1" u="sng" dirty="0">
                <a:solidFill>
                  <a:srgbClr val="009999"/>
                </a:solidFill>
                <a:latin typeface="Arial" panose="020B0604020202020204" pitchFamily="34" charset="0"/>
              </a:rPr>
              <a:t>Document collectif : </a:t>
            </a:r>
          </a:p>
          <a:p>
            <a:pPr algn="just">
              <a:spcAft>
                <a:spcPts val="0"/>
              </a:spcAft>
            </a:pPr>
            <a:endParaRPr lang="fr-FR" sz="1000" b="1" i="1" u="sng" dirty="0">
              <a:solidFill>
                <a:srgbClr val="7030A0"/>
              </a:solidFill>
              <a:latin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fr-FR" b="1" kern="0" dirty="0">
                <a:solidFill>
                  <a:srgbClr val="0070C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		</a:t>
            </a:r>
            <a:r>
              <a:rPr lang="fr-FR" b="1" u="sng" kern="0" dirty="0">
                <a:solidFill>
                  <a:srgbClr val="009999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</a:t>
            </a:r>
            <a:r>
              <a:rPr lang="fr-FR" b="1" u="sng" kern="0" dirty="0">
                <a:solidFill>
                  <a:srgbClr val="009999"/>
                </a:solidFill>
                <a:latin typeface="Arial" panose="020B0604020202020204" pitchFamily="34" charset="0"/>
              </a:rPr>
              <a:t> </a:t>
            </a:r>
            <a:r>
              <a:rPr lang="fr-FR" sz="3200" b="1" u="sng" kern="0" dirty="0">
                <a:solidFill>
                  <a:srgbClr val="009999"/>
                </a:solidFill>
                <a:latin typeface="Arial" panose="020B0604020202020204" pitchFamily="34" charset="0"/>
              </a:rPr>
              <a:t>Cahier de vie de la classe </a:t>
            </a:r>
            <a:r>
              <a:rPr lang="fr-FR" b="1" u="sng" kern="0" dirty="0">
                <a:solidFill>
                  <a:srgbClr val="009999"/>
                </a:solidFill>
                <a:latin typeface="Arial" panose="020B0604020202020204" pitchFamily="34" charset="0"/>
              </a:rPr>
              <a:t>:</a:t>
            </a:r>
          </a:p>
          <a:p>
            <a:pPr algn="just">
              <a:spcAft>
                <a:spcPts val="0"/>
              </a:spcAft>
            </a:pPr>
            <a:endParaRPr lang="fr-FR" sz="1000" b="1" u="sng" kern="0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Symbol" panose="05050102010706020507" pitchFamily="18" charset="2"/>
              <a:buChar char="®"/>
            </a:pP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Consultable en version papier en classe et peut être prêté aux familles, </a:t>
            </a:r>
          </a:p>
          <a:p>
            <a:pPr marL="285750" indent="-285750" algn="just">
              <a:spcAft>
                <a:spcPts val="0"/>
              </a:spcAft>
              <a:buFont typeface="Symbol" panose="05050102010706020507" pitchFamily="18" charset="2"/>
              <a:buChar char="®"/>
            </a:pP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  <a:sym typeface="Symbol" panose="05050102010706020507" pitchFamily="18" charset="2"/>
              </a:rPr>
              <a:t>Consultable sur l’ordinateur de la classe </a:t>
            </a:r>
          </a:p>
          <a:p>
            <a:pPr marL="285750" indent="-285750" algn="just">
              <a:buFont typeface="Symbol" panose="05050102010706020507" pitchFamily="18" charset="2"/>
              <a:buChar char="®"/>
            </a:pP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Confié sur </a:t>
            </a:r>
            <a:r>
              <a:rPr lang="fr-FR" b="1" dirty="0">
                <a:latin typeface="Arial" panose="020B0604020202020204" pitchFamily="34" charset="0"/>
                <a:ea typeface="Times New Roman" panose="02020603050405020304" pitchFamily="18" charset="0"/>
              </a:rPr>
              <a:t>clef USB  (d’au moins 16 Go) </a:t>
            </a: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avant chaque vacances, pour chaque famille qui apporte une clef USB ou lien </a:t>
            </a:r>
            <a:r>
              <a:rPr lang="fr-FR" dirty="0" err="1">
                <a:latin typeface="Arial" panose="020B0604020202020204" pitchFamily="34" charset="0"/>
                <a:ea typeface="Times New Roman" panose="02020603050405020304" pitchFamily="18" charset="0"/>
              </a:rPr>
              <a:t>Wetransfer</a:t>
            </a: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 ?</a:t>
            </a:r>
          </a:p>
          <a:p>
            <a:pPr algn="just">
              <a:spcAft>
                <a:spcPts val="0"/>
              </a:spcAft>
            </a:pPr>
            <a:endParaRPr lang="fr-FR" sz="800" b="1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algn="just">
              <a:spcAft>
                <a:spcPts val="0"/>
              </a:spcAft>
            </a:pPr>
            <a:r>
              <a:rPr lang="fr-FR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r>
              <a:rPr lang="fr-FR" b="1" i="1" dirty="0">
                <a:latin typeface="Arial" panose="020B0604020202020204" pitchFamily="34" charset="0"/>
                <a:ea typeface="Times New Roman" panose="02020603050405020304" pitchFamily="18" charset="0"/>
              </a:rPr>
              <a:t> Prendre le temps de les regarder avec eux et de </a:t>
            </a:r>
            <a:r>
              <a:rPr lang="fr-FR" b="1" i="1" u="sng" dirty="0">
                <a:latin typeface="Arial" panose="020B0604020202020204" pitchFamily="34" charset="0"/>
                <a:ea typeface="Times New Roman" panose="02020603050405020304" pitchFamily="18" charset="0"/>
              </a:rPr>
              <a:t>les laisser vous expliquer ce qu’ils ont fait ou vu</a:t>
            </a: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fr-FR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A6374BE-5161-4B3A-8155-D22D444EF446}"/>
              </a:ext>
            </a:extLst>
          </p:cNvPr>
          <p:cNvSpPr txBox="1"/>
          <p:nvPr/>
        </p:nvSpPr>
        <p:spPr>
          <a:xfrm>
            <a:off x="8418286" y="5815872"/>
            <a:ext cx="21190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/>
              <a:t>-  Demande de participation des familles à la maison pour certains projets</a:t>
            </a:r>
          </a:p>
        </p:txBody>
      </p:sp>
    </p:spTree>
    <p:extLst>
      <p:ext uri="{BB962C8B-B14F-4D97-AF65-F5344CB8AC3E}">
        <p14:creationId xmlns:p14="http://schemas.microsoft.com/office/powerpoint/2010/main" val="10020807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2A26166-FA3C-43BB-96A3-0398F20B2B40}"/>
              </a:ext>
            </a:extLst>
          </p:cNvPr>
          <p:cNvSpPr/>
          <p:nvPr/>
        </p:nvSpPr>
        <p:spPr>
          <a:xfrm>
            <a:off x="699407" y="797693"/>
            <a:ext cx="851716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r-FR" sz="2400" b="1" kern="0" dirty="0">
                <a:solidFill>
                  <a:srgbClr val="0070C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 </a:t>
            </a:r>
            <a:r>
              <a:rPr lang="fr-FR" sz="2400" b="1" u="sng" kern="0" dirty="0">
                <a:solidFill>
                  <a:srgbClr val="0070C0"/>
                </a:solidFill>
                <a:latin typeface="Arial" panose="020B0604020202020204" pitchFamily="34" charset="0"/>
              </a:rPr>
              <a:t>Code d’évaluation</a:t>
            </a:r>
            <a:r>
              <a:rPr lang="fr-FR" sz="2400" b="1" kern="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</a:rPr>
              <a:t>classe et critères de réussite</a:t>
            </a:r>
            <a:endParaRPr lang="fr-F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fr-FR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ECC19F-7900-4DC4-A162-A0AC35F45D7E}"/>
              </a:ext>
            </a:extLst>
          </p:cNvPr>
          <p:cNvSpPr/>
          <p:nvPr/>
        </p:nvSpPr>
        <p:spPr>
          <a:xfrm>
            <a:off x="3518375" y="243695"/>
            <a:ext cx="315182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sz="3000" b="1" u="sng" dirty="0">
                <a:solidFill>
                  <a:srgbClr val="009999"/>
                </a:solidFill>
                <a:latin typeface="Akbar" pitchFamily="2" charset="0"/>
              </a:rPr>
              <a:t>Evaluations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16BA38-B70B-4373-AC38-B76319CB1B63}"/>
              </a:ext>
            </a:extLst>
          </p:cNvPr>
          <p:cNvSpPr/>
          <p:nvPr/>
        </p:nvSpPr>
        <p:spPr>
          <a:xfrm>
            <a:off x="711709" y="6000233"/>
            <a:ext cx="94628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Symbol" panose="05050102010706020507" pitchFamily="18" charset="2"/>
              <a:buChar char="·"/>
            </a:pPr>
            <a:r>
              <a:rPr lang="fr-FR" sz="2400" b="1" u="sng" kern="0" dirty="0">
                <a:solidFill>
                  <a:srgbClr val="0070C0"/>
                </a:solidFill>
                <a:latin typeface="Arial" panose="020B0604020202020204" pitchFamily="34" charset="0"/>
              </a:rPr>
              <a:t>Evaluations </a:t>
            </a:r>
            <a:r>
              <a:rPr lang="fr-FR" sz="2400" b="1" u="sng" kern="0" dirty="0">
                <a:solidFill>
                  <a:srgbClr val="0070C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fr-FR" sz="2400" b="1" u="sng" kern="0" dirty="0">
                <a:solidFill>
                  <a:srgbClr val="0070C0"/>
                </a:solidFill>
                <a:latin typeface="Arial" panose="020B0604020202020204" pitchFamily="34" charset="0"/>
              </a:rPr>
              <a:t> Carnet de suivi</a:t>
            </a:r>
            <a:r>
              <a:rPr lang="fr-FR" sz="2400" b="1" kern="0" dirty="0">
                <a:solidFill>
                  <a:srgbClr val="0070C0"/>
                </a:solidFill>
                <a:latin typeface="Arial" panose="020B0604020202020204" pitchFamily="34" charset="0"/>
              </a:rPr>
              <a:t> : </a:t>
            </a:r>
          </a:p>
          <a:p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</a:rPr>
              <a:t>               2 rencontres sûrement  en mars et en juin</a:t>
            </a:r>
          </a:p>
          <a:p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</a:rPr>
              <a:t>Sur la tablette, à l’aide de l’application « JE VALIDE » </a:t>
            </a:r>
            <a:endParaRPr lang="fr-FR" sz="2400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B7D4CC2-1635-5B69-B809-E451CBD2979A}"/>
              </a:ext>
            </a:extLst>
          </p:cNvPr>
          <p:cNvSpPr txBox="1"/>
          <p:nvPr/>
        </p:nvSpPr>
        <p:spPr>
          <a:xfrm>
            <a:off x="7080418" y="2480776"/>
            <a:ext cx="2772229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ym typeface="Symbol" panose="05050102010706020507" pitchFamily="18" charset="2"/>
              </a:rPr>
              <a:t> </a:t>
            </a:r>
            <a:r>
              <a:rPr lang="fr-FR" sz="2200" b="1" dirty="0"/>
              <a:t>R</a:t>
            </a:r>
            <a:r>
              <a:rPr lang="fr-FR" dirty="0"/>
              <a:t>éussit </a:t>
            </a:r>
            <a:r>
              <a:rPr lang="fr-FR" sz="2200" b="1" dirty="0"/>
              <a:t>S</a:t>
            </a:r>
            <a:r>
              <a:rPr lang="fr-FR" dirty="0"/>
              <a:t>ouvent</a:t>
            </a:r>
          </a:p>
          <a:p>
            <a:endParaRPr lang="fr-FR" dirty="0"/>
          </a:p>
          <a:p>
            <a:r>
              <a:rPr lang="fr-FR" b="1" dirty="0">
                <a:sym typeface="Symbol" panose="05050102010706020507" pitchFamily="18" charset="2"/>
              </a:rPr>
              <a:t></a:t>
            </a:r>
            <a:r>
              <a:rPr lang="fr-FR" dirty="0">
                <a:sym typeface="Symbol" panose="05050102010706020507" pitchFamily="18" charset="2"/>
              </a:rPr>
              <a:t> </a:t>
            </a:r>
            <a:r>
              <a:rPr lang="fr-FR" sz="2200" b="1" dirty="0"/>
              <a:t>E</a:t>
            </a:r>
            <a:r>
              <a:rPr lang="fr-FR" dirty="0"/>
              <a:t>n </a:t>
            </a:r>
            <a:r>
              <a:rPr lang="fr-FR" sz="2200" b="1" dirty="0"/>
              <a:t>V</a:t>
            </a:r>
            <a:r>
              <a:rPr lang="fr-FR" dirty="0"/>
              <a:t>oie de </a:t>
            </a:r>
            <a:r>
              <a:rPr lang="fr-FR" sz="2200" b="1" dirty="0"/>
              <a:t>R</a:t>
            </a:r>
            <a:r>
              <a:rPr lang="fr-FR" dirty="0"/>
              <a:t>éussite</a:t>
            </a:r>
          </a:p>
          <a:p>
            <a:endParaRPr lang="fr-FR" dirty="0"/>
          </a:p>
          <a:p>
            <a:r>
              <a:rPr lang="fr-FR" dirty="0">
                <a:sym typeface="Symbol" panose="05050102010706020507" pitchFamily="18" charset="2"/>
              </a:rPr>
              <a:t> </a:t>
            </a:r>
            <a:r>
              <a:rPr lang="fr-FR" sz="2200" b="1" dirty="0"/>
              <a:t>N</a:t>
            </a:r>
            <a:r>
              <a:rPr lang="fr-FR" dirty="0"/>
              <a:t>e </a:t>
            </a:r>
            <a:r>
              <a:rPr lang="fr-FR" sz="2200" b="1" dirty="0"/>
              <a:t>R</a:t>
            </a:r>
            <a:r>
              <a:rPr lang="fr-FR" dirty="0"/>
              <a:t>éussit </a:t>
            </a:r>
            <a:r>
              <a:rPr lang="fr-FR" sz="2200" b="1" dirty="0"/>
              <a:t>P</a:t>
            </a:r>
            <a:r>
              <a:rPr lang="fr-FR" dirty="0"/>
              <a:t>as </a:t>
            </a:r>
            <a:r>
              <a:rPr lang="fr-FR" sz="2200" b="1" dirty="0"/>
              <a:t>E</a:t>
            </a:r>
            <a:r>
              <a:rPr lang="fr-FR" dirty="0"/>
              <a:t>ncore</a:t>
            </a:r>
          </a:p>
        </p:txBody>
      </p:sp>
    </p:spTree>
    <p:extLst>
      <p:ext uri="{BB962C8B-B14F-4D97-AF65-F5344CB8AC3E}">
        <p14:creationId xmlns:p14="http://schemas.microsoft.com/office/powerpoint/2010/main" val="29789483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83EE5D4-D023-4210-A8C3-08F45BE1DAA6}"/>
              </a:ext>
            </a:extLst>
          </p:cNvPr>
          <p:cNvSpPr/>
          <p:nvPr/>
        </p:nvSpPr>
        <p:spPr>
          <a:xfrm>
            <a:off x="3873216" y="84453"/>
            <a:ext cx="424026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sz="3000" b="1" u="sng" dirty="0">
                <a:solidFill>
                  <a:srgbClr val="009999"/>
                </a:solidFill>
                <a:latin typeface="Akbar" pitchFamily="2" charset="0"/>
              </a:rPr>
              <a:t>Sorties   prévues</a:t>
            </a:r>
            <a:r>
              <a:rPr lang="fr-FR" sz="3000" b="1" dirty="0">
                <a:solidFill>
                  <a:srgbClr val="009999"/>
                </a:solidFill>
                <a:latin typeface="Akbar" pitchFamily="2" charset="0"/>
              </a:rPr>
              <a:t> :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47CC92-1423-4569-BE43-3918B0EBB9D9}"/>
              </a:ext>
            </a:extLst>
          </p:cNvPr>
          <p:cNvSpPr/>
          <p:nvPr/>
        </p:nvSpPr>
        <p:spPr>
          <a:xfrm>
            <a:off x="9125594" y="2752416"/>
            <a:ext cx="14285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i="1" dirty="0">
                <a:latin typeface="Arial" panose="020B0604020202020204" pitchFamily="34" charset="0"/>
                <a:ea typeface="Times New Roman" panose="02020603050405020304" pitchFamily="18" charset="0"/>
              </a:rPr>
              <a:t>2€ la place !</a:t>
            </a:r>
            <a:endParaRPr lang="fr-FR" dirty="0"/>
          </a:p>
        </p:txBody>
      </p:sp>
      <p:sp>
        <p:nvSpPr>
          <p:cNvPr id="7" name="Accolade fermante 6">
            <a:extLst>
              <a:ext uri="{FF2B5EF4-FFF2-40B4-BE49-F238E27FC236}">
                <a16:creationId xmlns:a16="http://schemas.microsoft.com/office/drawing/2014/main" id="{43948F68-2A31-4575-A566-DD1F78EFF48C}"/>
              </a:ext>
            </a:extLst>
          </p:cNvPr>
          <p:cNvSpPr/>
          <p:nvPr/>
        </p:nvSpPr>
        <p:spPr>
          <a:xfrm>
            <a:off x="8892222" y="1784574"/>
            <a:ext cx="220583" cy="2305016"/>
          </a:xfrm>
          <a:prstGeom prst="rightBrace">
            <a:avLst/>
          </a:prstGeom>
          <a:ln>
            <a:solidFill>
              <a:srgbClr val="863E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4A5B5FF-33AC-48DA-96F5-E16F048E625E}"/>
              </a:ext>
            </a:extLst>
          </p:cNvPr>
          <p:cNvSpPr/>
          <p:nvPr/>
        </p:nvSpPr>
        <p:spPr>
          <a:xfrm>
            <a:off x="3299915" y="615378"/>
            <a:ext cx="44486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u="sng" dirty="0">
                <a:latin typeface="Arial" panose="020B0604020202020204" pitchFamily="34" charset="0"/>
                <a:ea typeface="Times New Roman" panose="02020603050405020304" pitchFamily="18" charset="0"/>
              </a:rPr>
              <a:t>2 demandes formulées</a:t>
            </a: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 :</a:t>
            </a:r>
          </a:p>
          <a:p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   - « Raconte-tapis »</a:t>
            </a:r>
          </a:p>
          <a:p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   - Jeu /découverte de l’illustration</a:t>
            </a:r>
            <a:endParaRPr lang="fr-FR" dirty="0"/>
          </a:p>
        </p:txBody>
      </p: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68F1B3F5-E63C-40C2-A8DD-9C76730B93CF}"/>
              </a:ext>
            </a:extLst>
          </p:cNvPr>
          <p:cNvCxnSpPr>
            <a:cxnSpLocks/>
          </p:cNvCxnSpPr>
          <p:nvPr/>
        </p:nvCxnSpPr>
        <p:spPr>
          <a:xfrm flipV="1">
            <a:off x="4042801" y="2297737"/>
            <a:ext cx="469042" cy="45467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D8E8FF90-BD87-4B22-9563-C41FDE23C63A}"/>
              </a:ext>
            </a:extLst>
          </p:cNvPr>
          <p:cNvCxnSpPr>
            <a:cxnSpLocks/>
          </p:cNvCxnSpPr>
          <p:nvPr/>
        </p:nvCxnSpPr>
        <p:spPr>
          <a:xfrm>
            <a:off x="4042801" y="2959424"/>
            <a:ext cx="453495" cy="543161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CAF8AFC8-1639-45DF-97B6-CB3923B81444}"/>
              </a:ext>
            </a:extLst>
          </p:cNvPr>
          <p:cNvSpPr txBox="1"/>
          <p:nvPr/>
        </p:nvSpPr>
        <p:spPr>
          <a:xfrm>
            <a:off x="5949171" y="2937082"/>
            <a:ext cx="28940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/>
              <a:t>Pour le moment, 1 séance prévue en octobre, une pour Noël, et peut-être une troisième 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63D137D-DF7A-440A-884A-83A34A0893F0}"/>
              </a:ext>
            </a:extLst>
          </p:cNvPr>
          <p:cNvSpPr txBox="1"/>
          <p:nvPr/>
        </p:nvSpPr>
        <p:spPr>
          <a:xfrm>
            <a:off x="5920777" y="1878745"/>
            <a:ext cx="295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 spectacles demandés , les mêmes pour toute l’école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547829A-F67E-7A01-B11C-126CC0E6E832}"/>
              </a:ext>
            </a:extLst>
          </p:cNvPr>
          <p:cNvSpPr/>
          <p:nvPr/>
        </p:nvSpPr>
        <p:spPr>
          <a:xfrm>
            <a:off x="1771433" y="4818270"/>
            <a:ext cx="878275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Pas fête des mères, des pères ou autre ce sont des fêtes familiales ; </a:t>
            </a:r>
          </a:p>
          <a:p>
            <a:pPr algn="just">
              <a:spcAft>
                <a:spcPts val="0"/>
              </a:spcAft>
            </a:pPr>
            <a:r>
              <a:rPr lang="fr-FR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Mais fabrication d’objets pour d’autres occasions</a:t>
            </a:r>
            <a:endParaRPr lang="fr-FR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CA456A31-DB2A-8722-E6E3-E0C19F4696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620" y="4437638"/>
            <a:ext cx="1301529" cy="106904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556FF775-E827-6D58-A980-DABD2B2DCE48}"/>
              </a:ext>
            </a:extLst>
          </p:cNvPr>
          <p:cNvSpPr/>
          <p:nvPr/>
        </p:nvSpPr>
        <p:spPr>
          <a:xfrm>
            <a:off x="3135830" y="6873994"/>
            <a:ext cx="414331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b="1" u="sng" dirty="0">
                <a:solidFill>
                  <a:srgbClr val="009999"/>
                </a:solidFill>
                <a:latin typeface="Akbar" pitchFamily="2" charset="0"/>
              </a:rPr>
              <a:t>DES   Questions  ?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17D068D-3492-573B-7CD2-9D3633F20B8A}"/>
              </a:ext>
            </a:extLst>
          </p:cNvPr>
          <p:cNvSpPr/>
          <p:nvPr/>
        </p:nvSpPr>
        <p:spPr>
          <a:xfrm>
            <a:off x="431537" y="5607954"/>
            <a:ext cx="8694057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3000" b="1" u="sng" dirty="0">
                <a:solidFill>
                  <a:srgbClr val="009999"/>
                </a:solidFill>
                <a:latin typeface="Akbar" pitchFamily="2" charset="0"/>
              </a:rPr>
              <a:t>Qui   peut   faire   des   photocopies </a:t>
            </a:r>
          </a:p>
          <a:p>
            <a:pPr algn="ctr">
              <a:spcAft>
                <a:spcPts val="0"/>
              </a:spcAft>
            </a:pPr>
            <a:r>
              <a:rPr lang="fr-FR" sz="3000" b="1" u="sng" dirty="0">
                <a:solidFill>
                  <a:srgbClr val="009999"/>
                </a:solidFill>
                <a:latin typeface="Akbar" pitchFamily="2" charset="0"/>
              </a:rPr>
              <a:t>pour   la   classe</a:t>
            </a:r>
            <a:r>
              <a:rPr lang="fr-FR" sz="3000" b="1" dirty="0">
                <a:solidFill>
                  <a:srgbClr val="009999"/>
                </a:solidFill>
                <a:latin typeface="Akbar" pitchFamily="2" charset="0"/>
              </a:rPr>
              <a:t> ? </a:t>
            </a:r>
          </a:p>
          <a:p>
            <a:pPr algn="ctr">
              <a:spcAft>
                <a:spcPts val="0"/>
              </a:spcAft>
            </a:pPr>
            <a:r>
              <a:rPr lang="fr-FR" sz="1600" dirty="0">
                <a:latin typeface="Arial" panose="020B0604020202020204" pitchFamily="34" charset="0"/>
                <a:ea typeface="Times New Roman" panose="02020603050405020304" pitchFamily="18" charset="0"/>
              </a:rPr>
              <a:t>(cf. fiche à remplir)</a:t>
            </a:r>
            <a:endParaRPr lang="fr-FR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243EECC-B551-09B2-252D-97C803468D4F}"/>
              </a:ext>
            </a:extLst>
          </p:cNvPr>
          <p:cNvSpPr/>
          <p:nvPr/>
        </p:nvSpPr>
        <p:spPr>
          <a:xfrm>
            <a:off x="4496296" y="4256677"/>
            <a:ext cx="191751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sz="3000" b="1" u="sng" dirty="0" err="1">
                <a:solidFill>
                  <a:srgbClr val="009999"/>
                </a:solidFill>
                <a:latin typeface="Akbar" pitchFamily="2" charset="0"/>
              </a:rPr>
              <a:t>DIVERs</a:t>
            </a:r>
            <a:r>
              <a:rPr lang="fr-FR" sz="3000" b="1" dirty="0">
                <a:solidFill>
                  <a:srgbClr val="009999"/>
                </a:solidFill>
                <a:latin typeface="Akbar" pitchFamily="2" charset="0"/>
              </a:rPr>
              <a:t> : </a:t>
            </a:r>
          </a:p>
        </p:txBody>
      </p:sp>
    </p:spTree>
    <p:extLst>
      <p:ext uri="{BB962C8B-B14F-4D97-AF65-F5344CB8AC3E}">
        <p14:creationId xmlns:p14="http://schemas.microsoft.com/office/powerpoint/2010/main" val="565007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C0E121F-0FB4-4B96-8C76-FAD03DC231C7}"/>
              </a:ext>
            </a:extLst>
          </p:cNvPr>
          <p:cNvSpPr txBox="1"/>
          <p:nvPr/>
        </p:nvSpPr>
        <p:spPr>
          <a:xfrm>
            <a:off x="498137" y="341366"/>
            <a:ext cx="96955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u="sng" dirty="0">
                <a:solidFill>
                  <a:srgbClr val="009999"/>
                </a:solidFill>
                <a:latin typeface="Akbar" pitchFamily="2" charset="0"/>
              </a:rPr>
              <a:t>Généralités sur l’école</a:t>
            </a:r>
          </a:p>
          <a:p>
            <a:r>
              <a:rPr lang="fr-FR" dirty="0"/>
              <a:t>  </a:t>
            </a:r>
          </a:p>
        </p:txBody>
      </p:sp>
      <p:pic>
        <p:nvPicPr>
          <p:cNvPr id="1028" name="Picture 4" descr="Afficher l’image source">
            <a:extLst>
              <a:ext uri="{FF2B5EF4-FFF2-40B4-BE49-F238E27FC236}">
                <a16:creationId xmlns:a16="http://schemas.microsoft.com/office/drawing/2014/main" id="{9363698C-2DA6-489B-B08B-ECE978F6C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42" y="1599404"/>
            <a:ext cx="5226159" cy="392044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B0FA310C-C665-4F79-BB10-1D2D6E463B41}"/>
              </a:ext>
            </a:extLst>
          </p:cNvPr>
          <p:cNvSpPr txBox="1"/>
          <p:nvPr/>
        </p:nvSpPr>
        <p:spPr>
          <a:xfrm>
            <a:off x="5576705" y="1119512"/>
            <a:ext cx="461697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3000" u="sng" dirty="0">
                <a:solidFill>
                  <a:srgbClr val="009999"/>
                </a:solidFill>
                <a:latin typeface="Akbar" pitchFamily="2" charset="0"/>
              </a:rPr>
              <a:t>Règles et </a:t>
            </a:r>
          </a:p>
          <a:p>
            <a:pPr algn="ctr"/>
            <a:r>
              <a:rPr lang="fr-FR" sz="3000" u="sng" dirty="0">
                <a:solidFill>
                  <a:srgbClr val="009999"/>
                </a:solidFill>
                <a:latin typeface="Akbar" pitchFamily="2" charset="0"/>
              </a:rPr>
              <a:t>horaire d’arrivée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3F08C0B7-1DC3-43AC-846D-C64A5719B4F7}"/>
              </a:ext>
            </a:extLst>
          </p:cNvPr>
          <p:cNvSpPr txBox="1"/>
          <p:nvPr/>
        </p:nvSpPr>
        <p:spPr>
          <a:xfrm>
            <a:off x="5835995" y="4929928"/>
            <a:ext cx="485581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000" u="sng" dirty="0">
                <a:solidFill>
                  <a:srgbClr val="009999"/>
                </a:solidFill>
                <a:latin typeface="Akbar" pitchFamily="2" charset="0"/>
              </a:rPr>
              <a:t>Se parler</a:t>
            </a:r>
          </a:p>
          <a:p>
            <a:pPr algn="just"/>
            <a:r>
              <a:rPr lang="fr-FR" dirty="0"/>
              <a:t>En cas de problème, communiquer ensemble</a:t>
            </a:r>
            <a:endParaRPr lang="fr-FR" u="sng" dirty="0">
              <a:solidFill>
                <a:srgbClr val="863E92"/>
              </a:solidFill>
              <a:latin typeface="Akbar" pitchFamily="2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4FD19296-C895-461B-A1E6-C553604ACC20}"/>
              </a:ext>
            </a:extLst>
          </p:cNvPr>
          <p:cNvSpPr txBox="1"/>
          <p:nvPr/>
        </p:nvSpPr>
        <p:spPr>
          <a:xfrm>
            <a:off x="1326513" y="5843515"/>
            <a:ext cx="910601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3000" u="sng" dirty="0">
                <a:solidFill>
                  <a:srgbClr val="009999"/>
                </a:solidFill>
                <a:latin typeface="Akbar" pitchFamily="2" charset="0"/>
              </a:rPr>
              <a:t>Elections de parents </a:t>
            </a:r>
          </a:p>
          <a:p>
            <a:pPr algn="ctr"/>
            <a:r>
              <a:rPr lang="fr-FR" sz="2400" b="1" u="sng" dirty="0"/>
              <a:t>le vendredi 7 octobre 2022</a:t>
            </a:r>
          </a:p>
          <a:p>
            <a:pPr algn="ctr"/>
            <a:r>
              <a:rPr lang="fr-FR" dirty="0"/>
              <a:t>C’est à vous de voter pour élire les parents qui vous représenteront au Conseil d’Ecole qui siège trois fois dans l’année.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7A9240D-3A9C-4AB8-BD43-8D778E986FB3}"/>
              </a:ext>
            </a:extLst>
          </p:cNvPr>
          <p:cNvSpPr txBox="1"/>
          <p:nvPr/>
        </p:nvSpPr>
        <p:spPr>
          <a:xfrm>
            <a:off x="6537279" y="2250022"/>
            <a:ext cx="293466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/>
              <a:t>Horaires </a:t>
            </a:r>
            <a:r>
              <a:rPr lang="fr-FR" sz="2400" b="1" dirty="0"/>
              <a:t>:</a:t>
            </a:r>
          </a:p>
          <a:p>
            <a:r>
              <a:rPr lang="fr-FR" sz="2400" dirty="0"/>
              <a:t>Ouverture des portes</a:t>
            </a:r>
          </a:p>
          <a:p>
            <a:r>
              <a:rPr lang="fr-FR" sz="2400" dirty="0"/>
              <a:t>	8h20 - </a:t>
            </a:r>
            <a:r>
              <a:rPr lang="fr-FR" sz="2400" dirty="0">
                <a:sym typeface="Symbol" panose="05050102010706020507" pitchFamily="18" charset="2"/>
              </a:rPr>
              <a:t>8h30 </a:t>
            </a:r>
          </a:p>
          <a:p>
            <a:r>
              <a:rPr lang="fr-FR" sz="2400" dirty="0">
                <a:sym typeface="Symbol" panose="05050102010706020507" pitchFamily="18" charset="2"/>
              </a:rPr>
              <a:t>	11h25</a:t>
            </a:r>
          </a:p>
          <a:p>
            <a:r>
              <a:rPr lang="fr-FR" sz="2400" dirty="0">
                <a:sym typeface="Symbol" panose="05050102010706020507" pitchFamily="18" charset="2"/>
              </a:rPr>
              <a:t>	13h20 -13h30</a:t>
            </a:r>
          </a:p>
          <a:p>
            <a:r>
              <a:rPr lang="fr-FR" sz="2400" dirty="0">
                <a:sym typeface="Symbol" panose="05050102010706020507" pitchFamily="18" charset="2"/>
              </a:rPr>
              <a:t>	16h25</a:t>
            </a:r>
            <a:endParaRPr lang="fr-FR" sz="2400" dirty="0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C390731E-1B77-4DC9-907B-41C0699060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90" y="5760925"/>
            <a:ext cx="1067223" cy="1161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>
            <a:extLst>
              <a:ext uri="{FF2B5EF4-FFF2-40B4-BE49-F238E27FC236}">
                <a16:creationId xmlns:a16="http://schemas.microsoft.com/office/drawing/2014/main" id="{7DE79CFF-9A55-53A3-B736-9DA644197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63903" y="4988245"/>
            <a:ext cx="1066816" cy="420264"/>
          </a:xfrm>
          <a:prstGeom prst="wedgeEllipseCallout">
            <a:avLst>
              <a:gd name="adj1" fmla="val -59384"/>
              <a:gd name="adj2" fmla="val 52587"/>
            </a:avLst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405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325A4570-00FF-49E8-9999-AE88473D6CEC}"/>
              </a:ext>
            </a:extLst>
          </p:cNvPr>
          <p:cNvSpPr txBox="1"/>
          <p:nvPr/>
        </p:nvSpPr>
        <p:spPr>
          <a:xfrm>
            <a:off x="498133" y="217190"/>
            <a:ext cx="96955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u="sng" dirty="0">
                <a:solidFill>
                  <a:srgbClr val="009999"/>
                </a:solidFill>
                <a:latin typeface="Akbar" pitchFamily="2" charset="0"/>
              </a:rPr>
              <a:t>NOTRE  NOUVELLE  CLASSE</a:t>
            </a:r>
          </a:p>
          <a:p>
            <a:pPr algn="ctr"/>
            <a:r>
              <a:rPr lang="fr-FR" sz="3000" dirty="0">
                <a:solidFill>
                  <a:srgbClr val="009999"/>
                </a:solidFill>
                <a:latin typeface="Akbar" pitchFamily="2" charset="0"/>
              </a:rPr>
              <a:t>classe </a:t>
            </a:r>
            <a:r>
              <a:rPr lang="fr-FR" sz="3000" dirty="0">
                <a:solidFill>
                  <a:srgbClr val="FFC000"/>
                </a:solidFill>
                <a:latin typeface="Akbar" pitchFamily="2" charset="0"/>
              </a:rPr>
              <a:t>3</a:t>
            </a:r>
            <a:r>
              <a:rPr lang="fr-FR" sz="3000" dirty="0">
                <a:solidFill>
                  <a:srgbClr val="009999"/>
                </a:solidFill>
                <a:latin typeface="Akbar" pitchFamily="2" charset="0"/>
              </a:rPr>
              <a:t>,  </a:t>
            </a:r>
            <a:r>
              <a:rPr lang="fr-FR" sz="3000" dirty="0">
                <a:solidFill>
                  <a:srgbClr val="FFC000"/>
                </a:solidFill>
                <a:latin typeface="Akbar" pitchFamily="2" charset="0"/>
              </a:rPr>
              <a:t>orange</a:t>
            </a:r>
            <a:endParaRPr lang="fr-F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299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D726CEA-575D-4625-833C-7CBF481D9BF3}"/>
              </a:ext>
            </a:extLst>
          </p:cNvPr>
          <p:cNvSpPr txBox="1"/>
          <p:nvPr/>
        </p:nvSpPr>
        <p:spPr>
          <a:xfrm>
            <a:off x="498134" y="0"/>
            <a:ext cx="96955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u="sng" dirty="0">
                <a:solidFill>
                  <a:srgbClr val="009999"/>
                </a:solidFill>
                <a:latin typeface="Akbar" pitchFamily="2" charset="0"/>
              </a:rPr>
              <a:t>Des   « coins »   pour   apprendre</a:t>
            </a:r>
            <a:endParaRPr lang="fr-FR" dirty="0">
              <a:solidFill>
                <a:srgbClr val="009999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E8313CB-B0E0-1397-2F88-65B1C277AEB7}"/>
              </a:ext>
            </a:extLst>
          </p:cNvPr>
          <p:cNvSpPr txBox="1"/>
          <p:nvPr/>
        </p:nvSpPr>
        <p:spPr>
          <a:xfrm>
            <a:off x="2814171" y="553997"/>
            <a:ext cx="1496804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Coin </a:t>
            </a:r>
          </a:p>
          <a:p>
            <a:pPr algn="ctr"/>
            <a:r>
              <a:rPr lang="fr-FR" b="1" dirty="0"/>
              <a:t>bibliothèque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15D9B29E-6B29-3FC3-E51A-FCAEC4BD2593}"/>
              </a:ext>
            </a:extLst>
          </p:cNvPr>
          <p:cNvSpPr txBox="1"/>
          <p:nvPr/>
        </p:nvSpPr>
        <p:spPr>
          <a:xfrm>
            <a:off x="5471753" y="689000"/>
            <a:ext cx="1706205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Coin jeux de construction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697C785A-A391-889E-CB55-802CDE6254D5}"/>
              </a:ext>
            </a:extLst>
          </p:cNvPr>
          <p:cNvSpPr txBox="1"/>
          <p:nvPr/>
        </p:nvSpPr>
        <p:spPr>
          <a:xfrm>
            <a:off x="8123667" y="4297566"/>
            <a:ext cx="224858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Coin graphisme</a:t>
            </a:r>
          </a:p>
          <a:p>
            <a:pPr algn="ctr"/>
            <a:r>
              <a:rPr lang="fr-FR" b="1" dirty="0"/>
              <a:t>et arts </a:t>
            </a:r>
            <a:r>
              <a:rPr lang="fr-FR" b="1" dirty="0" err="1"/>
              <a:t>plastiues</a:t>
            </a:r>
            <a:endParaRPr lang="fr-FR" b="1" dirty="0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8AADC7E4-FE6C-3ABE-9CF5-2DBE04D52D59}"/>
              </a:ext>
            </a:extLst>
          </p:cNvPr>
          <p:cNvSpPr txBox="1"/>
          <p:nvPr/>
        </p:nvSpPr>
        <p:spPr>
          <a:xfrm>
            <a:off x="2695705" y="4620731"/>
            <a:ext cx="1489977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Coin découverte</a:t>
            </a:r>
          </a:p>
        </p:txBody>
      </p:sp>
    </p:spTree>
    <p:extLst>
      <p:ext uri="{BB962C8B-B14F-4D97-AF65-F5344CB8AC3E}">
        <p14:creationId xmlns:p14="http://schemas.microsoft.com/office/powerpoint/2010/main" val="2771068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oneTexte 17">
            <a:extLst>
              <a:ext uri="{FF2B5EF4-FFF2-40B4-BE49-F238E27FC236}">
                <a16:creationId xmlns:a16="http://schemas.microsoft.com/office/drawing/2014/main" id="{AEBFDB50-F717-4A55-AEC0-BD35E4BAD87F}"/>
              </a:ext>
            </a:extLst>
          </p:cNvPr>
          <p:cNvSpPr txBox="1"/>
          <p:nvPr/>
        </p:nvSpPr>
        <p:spPr>
          <a:xfrm>
            <a:off x="4007984" y="319315"/>
            <a:ext cx="2452914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Les casiers pour ranger le matériel individuel</a:t>
            </a:r>
          </a:p>
        </p:txBody>
      </p:sp>
      <p:sp>
        <p:nvSpPr>
          <p:cNvPr id="19" name="Flèche : courbe vers la droite 18">
            <a:extLst>
              <a:ext uri="{FF2B5EF4-FFF2-40B4-BE49-F238E27FC236}">
                <a16:creationId xmlns:a16="http://schemas.microsoft.com/office/drawing/2014/main" id="{4FC90B05-DA3A-4BBC-B00B-DCCA42741A1E}"/>
              </a:ext>
            </a:extLst>
          </p:cNvPr>
          <p:cNvSpPr/>
          <p:nvPr/>
        </p:nvSpPr>
        <p:spPr>
          <a:xfrm rot="3777688">
            <a:off x="2313724" y="-148113"/>
            <a:ext cx="1086447" cy="2317386"/>
          </a:xfrm>
          <a:prstGeom prst="curved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0" name="Flèche : courbe vers la droite 19">
            <a:extLst>
              <a:ext uri="{FF2B5EF4-FFF2-40B4-BE49-F238E27FC236}">
                <a16:creationId xmlns:a16="http://schemas.microsoft.com/office/drawing/2014/main" id="{C91929EA-A900-4D12-B03D-9C633B7437A7}"/>
              </a:ext>
            </a:extLst>
          </p:cNvPr>
          <p:cNvSpPr/>
          <p:nvPr/>
        </p:nvSpPr>
        <p:spPr>
          <a:xfrm rot="7284000" flipV="1">
            <a:off x="7232712" y="-182087"/>
            <a:ext cx="1086447" cy="2552487"/>
          </a:xfrm>
          <a:prstGeom prst="curved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8C30F5E-D0CB-D417-539D-68B7C5A2BBFD}"/>
              </a:ext>
            </a:extLst>
          </p:cNvPr>
          <p:cNvSpPr txBox="1"/>
          <p:nvPr/>
        </p:nvSpPr>
        <p:spPr>
          <a:xfrm>
            <a:off x="1862047" y="3873592"/>
            <a:ext cx="198979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Coin écriture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DA2E859-4F86-6326-6042-FC86F19C0F74}"/>
              </a:ext>
            </a:extLst>
          </p:cNvPr>
          <p:cNvSpPr txBox="1"/>
          <p:nvPr/>
        </p:nvSpPr>
        <p:spPr>
          <a:xfrm>
            <a:off x="6860483" y="3779837"/>
            <a:ext cx="224858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Coin regroupement</a:t>
            </a:r>
          </a:p>
        </p:txBody>
      </p:sp>
    </p:spTree>
    <p:extLst>
      <p:ext uri="{BB962C8B-B14F-4D97-AF65-F5344CB8AC3E}">
        <p14:creationId xmlns:p14="http://schemas.microsoft.com/office/powerpoint/2010/main" val="288766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9834926-09EA-4261-9D0F-24D34F4CD32F}"/>
              </a:ext>
            </a:extLst>
          </p:cNvPr>
          <p:cNvSpPr/>
          <p:nvPr/>
        </p:nvSpPr>
        <p:spPr>
          <a:xfrm>
            <a:off x="539188" y="180599"/>
            <a:ext cx="998001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000" u="sng" dirty="0">
                <a:solidFill>
                  <a:srgbClr val="009999"/>
                </a:solidFill>
                <a:latin typeface="Akbar" pitchFamily="2" charset="0"/>
              </a:rPr>
              <a:t>Présentation   de   la   classe   </a:t>
            </a:r>
            <a:r>
              <a:rPr lang="fr-FR" sz="3000" dirty="0">
                <a:solidFill>
                  <a:srgbClr val="009999"/>
                </a:solidFill>
                <a:latin typeface="Akbar" pitchFamily="2" charset="0"/>
              </a:rPr>
              <a:t>:  </a:t>
            </a:r>
            <a:r>
              <a:rPr lang="fr-FR" sz="3000" i="1" dirty="0">
                <a:solidFill>
                  <a:srgbClr val="009999"/>
                </a:solidFill>
                <a:latin typeface="Akbar" pitchFamily="2" charset="0"/>
              </a:rPr>
              <a:t>23  élèves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ABCE962-AAA8-4773-9B58-240FC531225C}"/>
              </a:ext>
            </a:extLst>
          </p:cNvPr>
          <p:cNvSpPr/>
          <p:nvPr/>
        </p:nvSpPr>
        <p:spPr>
          <a:xfrm>
            <a:off x="769516" y="646623"/>
            <a:ext cx="915277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000" dirty="0"/>
              <a:t>Moyenne-Grande Section (MS-GS) : </a:t>
            </a:r>
            <a:r>
              <a:rPr lang="fr-F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2600" b="1" u="sng" dirty="0">
                <a:latin typeface="Arial" panose="020B0604020202020204" pitchFamily="34" charset="0"/>
                <a:ea typeface="Times New Roman" panose="02020603050405020304" pitchFamily="18" charset="0"/>
              </a:rPr>
              <a:t>23 élèves </a:t>
            </a:r>
            <a:endParaRPr lang="fr-FR" sz="26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4498576-66AC-4CC1-BD57-A636D9C544EB}"/>
              </a:ext>
            </a:extLst>
          </p:cNvPr>
          <p:cNvSpPr/>
          <p:nvPr/>
        </p:nvSpPr>
        <p:spPr>
          <a:xfrm>
            <a:off x="1268726" y="1062368"/>
            <a:ext cx="915277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0"/>
              </a:spcAft>
              <a:buFont typeface="Symbol" panose="05050102010706020507" pitchFamily="18" charset="2"/>
              <a:buChar char="·"/>
            </a:pPr>
            <a:r>
              <a:rPr lang="fr-FR" sz="2500" b="1" dirty="0">
                <a:latin typeface="Arial" panose="020B0604020202020204" pitchFamily="34" charset="0"/>
                <a:ea typeface="Times New Roman" panose="02020603050405020304" pitchFamily="18" charset="0"/>
              </a:rPr>
              <a:t>GS</a:t>
            </a:r>
            <a:r>
              <a:rPr lang="fr-FR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    passage   CP				</a:t>
            </a:r>
            <a:r>
              <a:rPr lang="fr-FR" sz="10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</a:t>
            </a:r>
            <a:r>
              <a:rPr lang="fr-FR" b="1" u="sng" dirty="0">
                <a:latin typeface="Arial" panose="020B0604020202020204" pitchFamily="34" charset="0"/>
                <a:ea typeface="Times New Roman" panose="02020603050405020304" pitchFamily="18" charset="0"/>
              </a:rPr>
              <a:t>15 élèves </a:t>
            </a: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  6  filles ;  8 garçons</a:t>
            </a:r>
          </a:p>
          <a:p>
            <a:pPr marL="285750" indent="-285750" algn="just">
              <a:buFont typeface="Symbol" panose="05050102010706020507" pitchFamily="18" charset="2"/>
              <a:buChar char="·"/>
            </a:pPr>
            <a:r>
              <a:rPr lang="fr-FR" sz="2500" b="1" dirty="0">
                <a:latin typeface="Arial" panose="020B0604020202020204" pitchFamily="34" charset="0"/>
                <a:ea typeface="Times New Roman" panose="02020603050405020304" pitchFamily="18" charset="0"/>
              </a:rPr>
              <a:t>MS</a:t>
            </a:r>
            <a:r>
              <a:rPr lang="fr-FR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    passage   GS				</a:t>
            </a:r>
            <a:r>
              <a:rPr lang="fr-FR" sz="10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</a:t>
            </a:r>
            <a:r>
              <a:rPr lang="fr-FR" b="1" u="sng" dirty="0">
                <a:latin typeface="Arial" panose="020B0604020202020204" pitchFamily="34" charset="0"/>
                <a:ea typeface="Times New Roman" panose="02020603050405020304" pitchFamily="18" charset="0"/>
              </a:rPr>
              <a:t>8 élèves </a:t>
            </a: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  4  filles ; 4  garçons</a:t>
            </a:r>
            <a:endParaRPr lang="fr-FR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74308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EA135BD-BB35-4859-84EA-CBEF53B20224}"/>
              </a:ext>
            </a:extLst>
          </p:cNvPr>
          <p:cNvSpPr/>
          <p:nvPr/>
        </p:nvSpPr>
        <p:spPr>
          <a:xfrm>
            <a:off x="348344" y="3775835"/>
            <a:ext cx="1034346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000" u="sng" dirty="0">
                <a:solidFill>
                  <a:srgbClr val="009999"/>
                </a:solidFill>
                <a:latin typeface="Akbar" pitchFamily="2" charset="0"/>
              </a:rPr>
              <a:t>Présentation   des   adultes   de   la   classe </a:t>
            </a:r>
            <a:r>
              <a:rPr lang="fr-FR" sz="3000" dirty="0">
                <a:solidFill>
                  <a:srgbClr val="009999"/>
                </a:solidFill>
                <a:latin typeface="Akbar" pitchFamily="2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296781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1175CB5-84C6-4639-BA29-0F8F39A58B51}"/>
              </a:ext>
            </a:extLst>
          </p:cNvPr>
          <p:cNvSpPr/>
          <p:nvPr/>
        </p:nvSpPr>
        <p:spPr>
          <a:xfrm>
            <a:off x="1137941" y="3510710"/>
            <a:ext cx="77500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sz="1600" dirty="0"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Nous fêterons tous les </a:t>
            </a:r>
            <a:r>
              <a:rPr lang="fr-F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anniversaires</a:t>
            </a:r>
            <a:r>
              <a:rPr lang="fr-FR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i="1" u="sng" dirty="0">
                <a:latin typeface="Arial" panose="020B0604020202020204" pitchFamily="34" charset="0"/>
                <a:cs typeface="Arial" panose="020B0604020202020204" pitchFamily="34" charset="0"/>
              </a:rPr>
              <a:t>d’un même mois ensemble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. Un mot destiné aux parents des enfants concernés les préviendra environ une semaine à l’avance.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09D829D-4140-4202-8E8B-CFDA3C85DF4B}"/>
              </a:ext>
            </a:extLst>
          </p:cNvPr>
          <p:cNvSpPr/>
          <p:nvPr/>
        </p:nvSpPr>
        <p:spPr>
          <a:xfrm>
            <a:off x="-167656" y="239406"/>
            <a:ext cx="1034346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000" u="sng" dirty="0">
                <a:solidFill>
                  <a:srgbClr val="009999"/>
                </a:solidFill>
                <a:latin typeface="Akbar" pitchFamily="2" charset="0"/>
              </a:rPr>
              <a:t>Informations   diverses</a:t>
            </a:r>
            <a:endParaRPr lang="fr-FR" sz="3000" dirty="0">
              <a:solidFill>
                <a:srgbClr val="009999"/>
              </a:solidFill>
              <a:latin typeface="Akbar" pitchFamily="2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F448560-346E-40CB-8FAE-EFE7730FF19E}"/>
              </a:ext>
            </a:extLst>
          </p:cNvPr>
          <p:cNvSpPr txBox="1"/>
          <p:nvPr/>
        </p:nvSpPr>
        <p:spPr>
          <a:xfrm>
            <a:off x="565817" y="740974"/>
            <a:ext cx="5022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latin typeface="Arial" panose="020B0604020202020204" pitchFamily="34" charset="0"/>
                <a:cs typeface="Arial" panose="020B0604020202020204" pitchFamily="34" charset="0"/>
              </a:rPr>
              <a:t>Dans le sac</a:t>
            </a:r>
            <a:r>
              <a:rPr lang="fr-FR" dirty="0"/>
              <a:t>,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il doit toujours y avoir :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D8F7234-C84F-4901-B402-EEA115C4EE48}"/>
              </a:ext>
            </a:extLst>
          </p:cNvPr>
          <p:cNvSpPr txBox="1"/>
          <p:nvPr/>
        </p:nvSpPr>
        <p:spPr>
          <a:xfrm>
            <a:off x="6677468" y="746275"/>
            <a:ext cx="3753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Merci de votre participation pour le renouvellement :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654F28B-84E8-3548-1F44-FFBAC4DED630}"/>
              </a:ext>
            </a:extLst>
          </p:cNvPr>
          <p:cNvSpPr txBox="1"/>
          <p:nvPr/>
        </p:nvSpPr>
        <p:spPr>
          <a:xfrm>
            <a:off x="2499287" y="2649752"/>
            <a:ext cx="4122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Une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gourde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ou une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petite bouteille d’eau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pour boire en classe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8D98837D-E627-BC37-9ABE-B12487941A2F}"/>
              </a:ext>
            </a:extLst>
          </p:cNvPr>
          <p:cNvSpPr txBox="1"/>
          <p:nvPr/>
        </p:nvSpPr>
        <p:spPr>
          <a:xfrm>
            <a:off x="201425" y="4472407"/>
            <a:ext cx="1013232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/>
              <a:t>Quelques précisions</a:t>
            </a:r>
            <a:r>
              <a:rPr lang="fr-FR" b="1" dirty="0"/>
              <a:t> : </a:t>
            </a:r>
            <a:r>
              <a:rPr lang="fr-F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AGIR, S’EXPRIMER, COMPRENDRE À TRAVERS L’ACTIVITÉ PHYSIQUE </a:t>
            </a: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fr-FR" b="1" dirty="0"/>
              <a:t>Les enfants font du sport 30 minutes tous les jours ! </a:t>
            </a:r>
          </a:p>
          <a:p>
            <a:pPr algn="ctr"/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Pensez à les habiller en conséquence </a:t>
            </a:r>
            <a:r>
              <a:rPr lang="fr-FR" b="1" dirty="0"/>
              <a:t>: </a:t>
            </a:r>
            <a:r>
              <a:rPr lang="fr-FR" b="1" dirty="0">
                <a:sym typeface="Wingdings" panose="05000000000000000000" pitchFamily="2" charset="2"/>
              </a:rPr>
              <a:t></a:t>
            </a:r>
            <a:r>
              <a:rPr lang="fr-FR" dirty="0"/>
              <a:t>un pantalon ne gênant pas les mouvements</a:t>
            </a:r>
          </a:p>
          <a:p>
            <a:pPr algn="ctr"/>
            <a:r>
              <a:rPr lang="fr-FR" b="1" dirty="0">
                <a:sym typeface="Wingdings" panose="05000000000000000000" pitchFamily="2" charset="2"/>
              </a:rPr>
              <a:t> </a:t>
            </a:r>
            <a:r>
              <a:rPr lang="fr-FR" dirty="0"/>
              <a:t>Un T-shirt sous les vêtements car se dépenser donne chaud !</a:t>
            </a:r>
          </a:p>
        </p:txBody>
      </p:sp>
      <p:graphicFrame>
        <p:nvGraphicFramePr>
          <p:cNvPr id="15" name="Tableau 15">
            <a:extLst>
              <a:ext uri="{FF2B5EF4-FFF2-40B4-BE49-F238E27FC236}">
                <a16:creationId xmlns:a16="http://schemas.microsoft.com/office/drawing/2014/main" id="{4B57C97A-97DD-B886-C891-AA031FDD9C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125210"/>
              </p:ext>
            </p:extLst>
          </p:nvPr>
        </p:nvGraphicFramePr>
        <p:xfrm>
          <a:off x="565817" y="5733959"/>
          <a:ext cx="9609995" cy="1746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4183">
                  <a:extLst>
                    <a:ext uri="{9D8B030D-6E8A-4147-A177-3AD203B41FA5}">
                      <a16:colId xmlns:a16="http://schemas.microsoft.com/office/drawing/2014/main" val="760591133"/>
                    </a:ext>
                  </a:extLst>
                </a:gridCol>
                <a:gridCol w="1988457">
                  <a:extLst>
                    <a:ext uri="{9D8B030D-6E8A-4147-A177-3AD203B41FA5}">
                      <a16:colId xmlns:a16="http://schemas.microsoft.com/office/drawing/2014/main" val="169228130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16261741"/>
                    </a:ext>
                  </a:extLst>
                </a:gridCol>
                <a:gridCol w="2075543">
                  <a:extLst>
                    <a:ext uri="{9D8B030D-6E8A-4147-A177-3AD203B41FA5}">
                      <a16:colId xmlns:a16="http://schemas.microsoft.com/office/drawing/2014/main" val="1415655842"/>
                    </a:ext>
                  </a:extLst>
                </a:gridCol>
                <a:gridCol w="1946212">
                  <a:extLst>
                    <a:ext uri="{9D8B030D-6E8A-4147-A177-3AD203B41FA5}">
                      <a16:colId xmlns:a16="http://schemas.microsoft.com/office/drawing/2014/main" val="3782324799"/>
                    </a:ext>
                  </a:extLst>
                </a:gridCol>
              </a:tblGrid>
              <a:tr h="548474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LUNDI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MARDI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MERCREDI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JEUDI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VENDREDI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057327"/>
                  </a:ext>
                </a:extLst>
              </a:tr>
              <a:tr h="457594"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280491"/>
                  </a:ext>
                </a:extLst>
              </a:tr>
              <a:tr h="740374"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654104"/>
                  </a:ext>
                </a:extLst>
              </a:tr>
            </a:tbl>
          </a:graphicData>
        </a:graphic>
      </p:graphicFrame>
      <p:pic>
        <p:nvPicPr>
          <p:cNvPr id="30" name="Image 29">
            <a:extLst>
              <a:ext uri="{FF2B5EF4-FFF2-40B4-BE49-F238E27FC236}">
                <a16:creationId xmlns:a16="http://schemas.microsoft.com/office/drawing/2014/main" id="{D81E0C8D-9D9B-499B-7790-246131AB53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4728" y="4813245"/>
            <a:ext cx="1503943" cy="338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649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EDB3AE6-136F-496D-BDA7-BAAD83DEE3E1}"/>
              </a:ext>
            </a:extLst>
          </p:cNvPr>
          <p:cNvSpPr/>
          <p:nvPr/>
        </p:nvSpPr>
        <p:spPr>
          <a:xfrm flipV="1">
            <a:off x="3732598" y="3734118"/>
            <a:ext cx="3901916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B4AAFC3-AD08-D5BE-5DD8-DECC78192548}"/>
              </a:ext>
            </a:extLst>
          </p:cNvPr>
          <p:cNvSpPr txBox="1"/>
          <p:nvPr/>
        </p:nvSpPr>
        <p:spPr>
          <a:xfrm>
            <a:off x="3563555" y="3974568"/>
            <a:ext cx="407095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LES PLANCHES À ROULETTES : « se déplacer avec et sans les mains »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618CEC9D-F3F1-9267-B5DE-4D914A017244}"/>
              </a:ext>
            </a:extLst>
          </p:cNvPr>
          <p:cNvSpPr txBox="1"/>
          <p:nvPr/>
        </p:nvSpPr>
        <p:spPr>
          <a:xfrm>
            <a:off x="3427798" y="259641"/>
            <a:ext cx="3558154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LANCER : </a:t>
            </a:r>
          </a:p>
          <a:p>
            <a:pPr algn="ctr"/>
            <a:r>
              <a:rPr lang="fr-FR" b="1" dirty="0"/>
              <a:t>« loin, dans des cibles différentes»</a:t>
            </a:r>
          </a:p>
        </p:txBody>
      </p:sp>
    </p:spTree>
    <p:extLst>
      <p:ext uri="{BB962C8B-B14F-4D97-AF65-F5344CB8AC3E}">
        <p14:creationId xmlns:p14="http://schemas.microsoft.com/office/powerpoint/2010/main" val="243669579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1733</TotalTime>
  <Words>1616</Words>
  <Application>Microsoft Office PowerPoint</Application>
  <PresentationFormat>Personnalisé</PresentationFormat>
  <Paragraphs>200</Paragraphs>
  <Slides>19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30" baseType="lpstr">
      <vt:lpstr>Akbar</vt:lpstr>
      <vt:lpstr>Arial</vt:lpstr>
      <vt:lpstr>Calibri</vt:lpstr>
      <vt:lpstr>Calibri Light</vt:lpstr>
      <vt:lpstr>Century Gothic</vt:lpstr>
      <vt:lpstr>Comic Sans MS</vt:lpstr>
      <vt:lpstr>Segoe MDL2 Assets</vt:lpstr>
      <vt:lpstr>Symbol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Tiphaine</dc:creator>
  <cp:lastModifiedBy>Tiphaine</cp:lastModifiedBy>
  <cp:revision>92</cp:revision>
  <dcterms:created xsi:type="dcterms:W3CDTF">2018-09-16T08:35:18Z</dcterms:created>
  <dcterms:modified xsi:type="dcterms:W3CDTF">2023-07-21T17:36:07Z</dcterms:modified>
</cp:coreProperties>
</file>