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75" r:id="rId4"/>
    <p:sldId id="276" r:id="rId5"/>
    <p:sldId id="277" r:id="rId6"/>
    <p:sldId id="278" r:id="rId7"/>
    <p:sldId id="257" r:id="rId8"/>
    <p:sldId id="258" r:id="rId9"/>
    <p:sldId id="272" r:id="rId10"/>
    <p:sldId id="279" r:id="rId11"/>
    <p:sldId id="261" r:id="rId12"/>
    <p:sldId id="274" r:id="rId13"/>
    <p:sldId id="259" r:id="rId14"/>
    <p:sldId id="260" r:id="rId15"/>
    <p:sldId id="262" r:id="rId16"/>
    <p:sldId id="280" r:id="rId17"/>
    <p:sldId id="271" r:id="rId18"/>
    <p:sldId id="265" r:id="rId19"/>
    <p:sldId id="266" r:id="rId20"/>
    <p:sldId id="268" r:id="rId21"/>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3E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120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fr-FR"/>
              <a:t>Modifiez le style du titre</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76C95ADF-A4B6-491D-9221-6A677B98EF51}" type="datetimeFigureOut">
              <a:rPr lang="fr-FR" smtClean="0"/>
              <a:t>21/07/2023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F6F751-2F72-4C37-8511-235DC305BF52}" type="slidenum">
              <a:rPr lang="fr-FR" smtClean="0"/>
              <a:t>‹N°›</a:t>
            </a:fld>
            <a:endParaRPr lang="fr-FR"/>
          </a:p>
        </p:txBody>
      </p:sp>
    </p:spTree>
    <p:extLst>
      <p:ext uri="{BB962C8B-B14F-4D97-AF65-F5344CB8AC3E}">
        <p14:creationId xmlns:p14="http://schemas.microsoft.com/office/powerpoint/2010/main" val="1512422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6C95ADF-A4B6-491D-9221-6A677B98EF51}" type="datetimeFigureOut">
              <a:rPr lang="fr-FR" smtClean="0"/>
              <a:t>21/07/2023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F6F751-2F72-4C37-8511-235DC305BF52}" type="slidenum">
              <a:rPr lang="fr-FR" smtClean="0"/>
              <a:t>‹N°›</a:t>
            </a:fld>
            <a:endParaRPr lang="fr-FR"/>
          </a:p>
        </p:txBody>
      </p:sp>
    </p:spTree>
    <p:extLst>
      <p:ext uri="{BB962C8B-B14F-4D97-AF65-F5344CB8AC3E}">
        <p14:creationId xmlns:p14="http://schemas.microsoft.com/office/powerpoint/2010/main" val="3294623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6C95ADF-A4B6-491D-9221-6A677B98EF51}" type="datetimeFigureOut">
              <a:rPr lang="fr-FR" smtClean="0"/>
              <a:t>21/07/2023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F6F751-2F72-4C37-8511-235DC305BF52}" type="slidenum">
              <a:rPr lang="fr-FR" smtClean="0"/>
              <a:t>‹N°›</a:t>
            </a:fld>
            <a:endParaRPr lang="fr-FR"/>
          </a:p>
        </p:txBody>
      </p:sp>
    </p:spTree>
    <p:extLst>
      <p:ext uri="{BB962C8B-B14F-4D97-AF65-F5344CB8AC3E}">
        <p14:creationId xmlns:p14="http://schemas.microsoft.com/office/powerpoint/2010/main" val="3093699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6C95ADF-A4B6-491D-9221-6A677B98EF51}" type="datetimeFigureOut">
              <a:rPr lang="fr-FR" smtClean="0"/>
              <a:t>21/07/2023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F6F751-2F72-4C37-8511-235DC305BF52}" type="slidenum">
              <a:rPr lang="fr-FR" smtClean="0"/>
              <a:t>‹N°›</a:t>
            </a:fld>
            <a:endParaRPr lang="fr-FR"/>
          </a:p>
        </p:txBody>
      </p:sp>
    </p:spTree>
    <p:extLst>
      <p:ext uri="{BB962C8B-B14F-4D97-AF65-F5344CB8AC3E}">
        <p14:creationId xmlns:p14="http://schemas.microsoft.com/office/powerpoint/2010/main" val="3637844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fr-FR"/>
              <a:t>Modifiez le style du titre</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76C95ADF-A4B6-491D-9221-6A677B98EF51}" type="datetimeFigureOut">
              <a:rPr lang="fr-FR" smtClean="0"/>
              <a:t>21/07/2023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F6F751-2F72-4C37-8511-235DC305BF52}" type="slidenum">
              <a:rPr lang="fr-FR" smtClean="0"/>
              <a:t>‹N°›</a:t>
            </a:fld>
            <a:endParaRPr lang="fr-FR"/>
          </a:p>
        </p:txBody>
      </p:sp>
    </p:spTree>
    <p:extLst>
      <p:ext uri="{BB962C8B-B14F-4D97-AF65-F5344CB8AC3E}">
        <p14:creationId xmlns:p14="http://schemas.microsoft.com/office/powerpoint/2010/main" val="354782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6C95ADF-A4B6-491D-9221-6A677B98EF51}" type="datetimeFigureOut">
              <a:rPr lang="fr-FR" smtClean="0"/>
              <a:t>21/07/2023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9F6F751-2F72-4C37-8511-235DC305BF52}" type="slidenum">
              <a:rPr lang="fr-FR" smtClean="0"/>
              <a:t>‹N°›</a:t>
            </a:fld>
            <a:endParaRPr lang="fr-FR"/>
          </a:p>
        </p:txBody>
      </p:sp>
    </p:spTree>
    <p:extLst>
      <p:ext uri="{BB962C8B-B14F-4D97-AF65-F5344CB8AC3E}">
        <p14:creationId xmlns:p14="http://schemas.microsoft.com/office/powerpoint/2010/main" val="2557575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fr-FR"/>
              <a:t>Modifiez le style du titre</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Modifier les styles du texte du masque</a:t>
            </a:r>
          </a:p>
        </p:txBody>
      </p:sp>
      <p:sp>
        <p:nvSpPr>
          <p:cNvPr id="4" name="Content Placeholder 3"/>
          <p:cNvSpPr>
            <a:spLocks noGrp="1"/>
          </p:cNvSpPr>
          <p:nvPr>
            <p:ph sz="half" idx="2"/>
          </p:nvPr>
        </p:nvSpPr>
        <p:spPr>
          <a:xfrm>
            <a:off x="736456" y="2761381"/>
            <a:ext cx="4523137" cy="406157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Modifier les styles du texte du masque</a:t>
            </a:r>
          </a:p>
        </p:txBody>
      </p:sp>
      <p:sp>
        <p:nvSpPr>
          <p:cNvPr id="6" name="Content Placeholder 5"/>
          <p:cNvSpPr>
            <a:spLocks noGrp="1"/>
          </p:cNvSpPr>
          <p:nvPr>
            <p:ph sz="quarter" idx="4"/>
          </p:nvPr>
        </p:nvSpPr>
        <p:spPr>
          <a:xfrm>
            <a:off x="5412731" y="2761381"/>
            <a:ext cx="4545413" cy="406157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6C95ADF-A4B6-491D-9221-6A677B98EF51}" type="datetimeFigureOut">
              <a:rPr lang="fr-FR" smtClean="0"/>
              <a:t>21/07/2023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9F6F751-2F72-4C37-8511-235DC305BF52}" type="slidenum">
              <a:rPr lang="fr-FR" smtClean="0"/>
              <a:t>‹N°›</a:t>
            </a:fld>
            <a:endParaRPr lang="fr-FR"/>
          </a:p>
        </p:txBody>
      </p:sp>
    </p:spTree>
    <p:extLst>
      <p:ext uri="{BB962C8B-B14F-4D97-AF65-F5344CB8AC3E}">
        <p14:creationId xmlns:p14="http://schemas.microsoft.com/office/powerpoint/2010/main" val="3026382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6C95ADF-A4B6-491D-9221-6A677B98EF51}" type="datetimeFigureOut">
              <a:rPr lang="fr-FR" smtClean="0"/>
              <a:t>21/07/2023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9F6F751-2F72-4C37-8511-235DC305BF52}" type="slidenum">
              <a:rPr lang="fr-FR" smtClean="0"/>
              <a:t>‹N°›</a:t>
            </a:fld>
            <a:endParaRPr lang="fr-FR"/>
          </a:p>
        </p:txBody>
      </p:sp>
    </p:spTree>
    <p:extLst>
      <p:ext uri="{BB962C8B-B14F-4D97-AF65-F5344CB8AC3E}">
        <p14:creationId xmlns:p14="http://schemas.microsoft.com/office/powerpoint/2010/main" val="2806885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C95ADF-A4B6-491D-9221-6A677B98EF51}" type="datetimeFigureOut">
              <a:rPr lang="fr-FR" smtClean="0"/>
              <a:t>21/07/2023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9F6F751-2F72-4C37-8511-235DC305BF52}" type="slidenum">
              <a:rPr lang="fr-FR" smtClean="0"/>
              <a:t>‹N°›</a:t>
            </a:fld>
            <a:endParaRPr lang="fr-FR"/>
          </a:p>
        </p:txBody>
      </p:sp>
    </p:spTree>
    <p:extLst>
      <p:ext uri="{BB962C8B-B14F-4D97-AF65-F5344CB8AC3E}">
        <p14:creationId xmlns:p14="http://schemas.microsoft.com/office/powerpoint/2010/main" val="1799815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fr-FR"/>
              <a:t>Modifiez le style du titre</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Modifier les styles du texte du masque</a:t>
            </a:r>
          </a:p>
        </p:txBody>
      </p:sp>
      <p:sp>
        <p:nvSpPr>
          <p:cNvPr id="5" name="Date Placeholder 4"/>
          <p:cNvSpPr>
            <a:spLocks noGrp="1"/>
          </p:cNvSpPr>
          <p:nvPr>
            <p:ph type="dt" sz="half" idx="10"/>
          </p:nvPr>
        </p:nvSpPr>
        <p:spPr/>
        <p:txBody>
          <a:bodyPr/>
          <a:lstStyle/>
          <a:p>
            <a:fld id="{76C95ADF-A4B6-491D-9221-6A677B98EF51}" type="datetimeFigureOut">
              <a:rPr lang="fr-FR" smtClean="0"/>
              <a:t>21/07/2023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9F6F751-2F72-4C37-8511-235DC305BF52}" type="slidenum">
              <a:rPr lang="fr-FR" smtClean="0"/>
              <a:t>‹N°›</a:t>
            </a:fld>
            <a:endParaRPr lang="fr-FR"/>
          </a:p>
        </p:txBody>
      </p:sp>
    </p:spTree>
    <p:extLst>
      <p:ext uri="{BB962C8B-B14F-4D97-AF65-F5344CB8AC3E}">
        <p14:creationId xmlns:p14="http://schemas.microsoft.com/office/powerpoint/2010/main" val="3454343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fr-FR"/>
              <a:t>Modifiez le style du titre</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fr-FR"/>
              <a:t>Cliquez sur l'icône pour ajouter une image</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Modifier les styles du texte du masque</a:t>
            </a:r>
          </a:p>
        </p:txBody>
      </p:sp>
      <p:sp>
        <p:nvSpPr>
          <p:cNvPr id="5" name="Date Placeholder 4"/>
          <p:cNvSpPr>
            <a:spLocks noGrp="1"/>
          </p:cNvSpPr>
          <p:nvPr>
            <p:ph type="dt" sz="half" idx="10"/>
          </p:nvPr>
        </p:nvSpPr>
        <p:spPr/>
        <p:txBody>
          <a:bodyPr/>
          <a:lstStyle/>
          <a:p>
            <a:fld id="{76C95ADF-A4B6-491D-9221-6A677B98EF51}" type="datetimeFigureOut">
              <a:rPr lang="fr-FR" smtClean="0"/>
              <a:t>21/07/2023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9F6F751-2F72-4C37-8511-235DC305BF52}" type="slidenum">
              <a:rPr lang="fr-FR" smtClean="0"/>
              <a:t>‹N°›</a:t>
            </a:fld>
            <a:endParaRPr lang="fr-FR"/>
          </a:p>
        </p:txBody>
      </p:sp>
    </p:spTree>
    <p:extLst>
      <p:ext uri="{BB962C8B-B14F-4D97-AF65-F5344CB8AC3E}">
        <p14:creationId xmlns:p14="http://schemas.microsoft.com/office/powerpoint/2010/main" val="1915857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76C95ADF-A4B6-491D-9221-6A677B98EF51}" type="datetimeFigureOut">
              <a:rPr lang="fr-FR" smtClean="0"/>
              <a:t>21/07/2023</a:t>
            </a:fld>
            <a:endParaRPr lang="fr-FR"/>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89F6F751-2F72-4C37-8511-235DC305BF52}" type="slidenum">
              <a:rPr lang="fr-FR" smtClean="0"/>
              <a:t>‹N°›</a:t>
            </a:fld>
            <a:endParaRPr lang="fr-FR"/>
          </a:p>
        </p:txBody>
      </p:sp>
    </p:spTree>
    <p:extLst>
      <p:ext uri="{BB962C8B-B14F-4D97-AF65-F5344CB8AC3E}">
        <p14:creationId xmlns:p14="http://schemas.microsoft.com/office/powerpoint/2010/main" val="27379952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8.emf"/><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emf"/><Relationship Id="rId2" Type="http://schemas.openxmlformats.org/officeDocument/2006/relationships/hyperlink" Target="http://recitpresco.qc.ca/sites/default/files/imagecache/grand/album/arts-plastiques/bricolage03-nb.gif" TargetMode="External"/><Relationship Id="rId16"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jpeg"/><Relationship Id="rId5" Type="http://schemas.openxmlformats.org/officeDocument/2006/relationships/image" Target="../media/image5.jpeg"/><Relationship Id="rId15" Type="http://schemas.openxmlformats.org/officeDocument/2006/relationships/image" Target="../media/image15.png"/><Relationship Id="rId10" Type="http://schemas.openxmlformats.org/officeDocument/2006/relationships/image" Target="../media/image10.png"/><Relationship Id="rId4" Type="http://schemas.openxmlformats.org/officeDocument/2006/relationships/image" Target="../media/image4.emf"/><Relationship Id="rId9" Type="http://schemas.openxmlformats.org/officeDocument/2006/relationships/image" Target="../media/image9.emf"/><Relationship Id="rId14" Type="http://schemas.openxmlformats.org/officeDocument/2006/relationships/image" Target="../media/image1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0ABA1213-D32F-4A7E-98FD-B7DFD6FD9375}"/>
              </a:ext>
            </a:extLst>
          </p:cNvPr>
          <p:cNvSpPr txBox="1"/>
          <p:nvPr/>
        </p:nvSpPr>
        <p:spPr>
          <a:xfrm>
            <a:off x="606988" y="1062995"/>
            <a:ext cx="9477829" cy="3170099"/>
          </a:xfrm>
          <a:prstGeom prst="rect">
            <a:avLst/>
          </a:prstGeom>
          <a:noFill/>
        </p:spPr>
        <p:txBody>
          <a:bodyPr wrap="square" rtlCol="0">
            <a:spAutoFit/>
          </a:bodyPr>
          <a:lstStyle/>
          <a:p>
            <a:pPr algn="ctr"/>
            <a:r>
              <a:rPr lang="fr-FR" sz="10000" dirty="0">
                <a:solidFill>
                  <a:srgbClr val="863E92"/>
                </a:solidFill>
                <a:latin typeface="Akbar" pitchFamily="2" charset="0"/>
              </a:rPr>
              <a:t>RÉUNION   DE   PARENTS</a:t>
            </a:r>
          </a:p>
        </p:txBody>
      </p:sp>
      <p:sp>
        <p:nvSpPr>
          <p:cNvPr id="5" name="ZoneTexte 4">
            <a:extLst>
              <a:ext uri="{FF2B5EF4-FFF2-40B4-BE49-F238E27FC236}">
                <a16:creationId xmlns:a16="http://schemas.microsoft.com/office/drawing/2014/main" id="{702AB3B4-F464-45B7-8B76-942AFF32BE1D}"/>
              </a:ext>
            </a:extLst>
          </p:cNvPr>
          <p:cNvSpPr txBox="1"/>
          <p:nvPr/>
        </p:nvSpPr>
        <p:spPr>
          <a:xfrm>
            <a:off x="7939314" y="7057274"/>
            <a:ext cx="2322286" cy="369332"/>
          </a:xfrm>
          <a:prstGeom prst="rect">
            <a:avLst/>
          </a:prstGeom>
          <a:noFill/>
        </p:spPr>
        <p:txBody>
          <a:bodyPr wrap="square" rtlCol="0">
            <a:spAutoFit/>
          </a:bodyPr>
          <a:lstStyle/>
          <a:p>
            <a:r>
              <a:rPr lang="fr-FR" dirty="0"/>
              <a:t>28 septembre 2021</a:t>
            </a:r>
          </a:p>
        </p:txBody>
      </p:sp>
      <p:sp>
        <p:nvSpPr>
          <p:cNvPr id="6" name="ZoneTexte 5">
            <a:extLst>
              <a:ext uri="{FF2B5EF4-FFF2-40B4-BE49-F238E27FC236}">
                <a16:creationId xmlns:a16="http://schemas.microsoft.com/office/drawing/2014/main" id="{8BAD6CEB-2E0D-41D6-951B-E6EB8CD56900}"/>
              </a:ext>
            </a:extLst>
          </p:cNvPr>
          <p:cNvSpPr txBox="1"/>
          <p:nvPr/>
        </p:nvSpPr>
        <p:spPr>
          <a:xfrm>
            <a:off x="3299389" y="4116980"/>
            <a:ext cx="4093028" cy="2554545"/>
          </a:xfrm>
          <a:prstGeom prst="rect">
            <a:avLst/>
          </a:prstGeom>
          <a:noFill/>
        </p:spPr>
        <p:txBody>
          <a:bodyPr wrap="square" rtlCol="0">
            <a:spAutoFit/>
          </a:bodyPr>
          <a:lstStyle/>
          <a:p>
            <a:pPr algn="ctr"/>
            <a:r>
              <a:rPr lang="fr-FR" sz="10000" dirty="0">
                <a:solidFill>
                  <a:srgbClr val="863E92"/>
                </a:solidFill>
                <a:latin typeface="Akbar" pitchFamily="2" charset="0"/>
              </a:rPr>
              <a:t>GS</a:t>
            </a:r>
          </a:p>
          <a:p>
            <a:endParaRPr lang="fr-FR" sz="1000" dirty="0">
              <a:solidFill>
                <a:srgbClr val="863E92"/>
              </a:solidFill>
              <a:latin typeface="Akbar" pitchFamily="2" charset="0"/>
            </a:endParaRPr>
          </a:p>
          <a:p>
            <a:r>
              <a:rPr lang="fr-FR" sz="5000" dirty="0">
                <a:solidFill>
                  <a:srgbClr val="863E92"/>
                </a:solidFill>
                <a:latin typeface="Akbar" pitchFamily="2" charset="0"/>
              </a:rPr>
              <a:t>2021-2022</a:t>
            </a:r>
          </a:p>
        </p:txBody>
      </p:sp>
    </p:spTree>
    <p:extLst>
      <p:ext uri="{BB962C8B-B14F-4D97-AF65-F5344CB8AC3E}">
        <p14:creationId xmlns:p14="http://schemas.microsoft.com/office/powerpoint/2010/main" val="3500304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lèche : gauche 7">
            <a:extLst>
              <a:ext uri="{FF2B5EF4-FFF2-40B4-BE49-F238E27FC236}">
                <a16:creationId xmlns:a16="http://schemas.microsoft.com/office/drawing/2014/main" id="{AA7F7C40-2093-439E-9AF1-3074929C0296}"/>
              </a:ext>
            </a:extLst>
          </p:cNvPr>
          <p:cNvSpPr/>
          <p:nvPr/>
        </p:nvSpPr>
        <p:spPr>
          <a:xfrm rot="10800000">
            <a:off x="4902978" y="1790514"/>
            <a:ext cx="824459" cy="26982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a:extLst>
              <a:ext uri="{FF2B5EF4-FFF2-40B4-BE49-F238E27FC236}">
                <a16:creationId xmlns:a16="http://schemas.microsoft.com/office/drawing/2014/main" id="{B1E910F3-C0D3-49C1-BD44-314619A137F9}"/>
              </a:ext>
            </a:extLst>
          </p:cNvPr>
          <p:cNvSpPr txBox="1"/>
          <p:nvPr/>
        </p:nvSpPr>
        <p:spPr>
          <a:xfrm>
            <a:off x="4095809" y="57769"/>
            <a:ext cx="3089116" cy="646331"/>
          </a:xfrm>
          <a:prstGeom prst="rect">
            <a:avLst/>
          </a:prstGeom>
          <a:solidFill>
            <a:schemeClr val="bg1">
              <a:lumMod val="85000"/>
            </a:schemeClr>
          </a:solidFill>
          <a:ln>
            <a:solidFill>
              <a:schemeClr val="tx1"/>
            </a:solidFill>
            <a:prstDash val="dashDot"/>
          </a:ln>
        </p:spPr>
        <p:txBody>
          <a:bodyPr wrap="square" rtlCol="0">
            <a:spAutoFit/>
          </a:bodyPr>
          <a:lstStyle/>
          <a:p>
            <a:pPr algn="ctr"/>
            <a:r>
              <a:rPr lang="fr-FR" b="1" dirty="0"/>
              <a:t>JEUX COLLECTIFS : </a:t>
            </a:r>
          </a:p>
          <a:p>
            <a:pPr algn="ctr"/>
            <a:r>
              <a:rPr lang="fr-FR" b="1" dirty="0"/>
              <a:t>« les lapins dans la clairière »</a:t>
            </a:r>
          </a:p>
        </p:txBody>
      </p:sp>
      <p:sp>
        <p:nvSpPr>
          <p:cNvPr id="12" name="ZoneTexte 11">
            <a:extLst>
              <a:ext uri="{FF2B5EF4-FFF2-40B4-BE49-F238E27FC236}">
                <a16:creationId xmlns:a16="http://schemas.microsoft.com/office/drawing/2014/main" id="{B8A262B0-45C3-4F1D-A3C1-EE6924CFC0A9}"/>
              </a:ext>
            </a:extLst>
          </p:cNvPr>
          <p:cNvSpPr txBox="1"/>
          <p:nvPr/>
        </p:nvSpPr>
        <p:spPr>
          <a:xfrm>
            <a:off x="313595" y="4059617"/>
            <a:ext cx="1799772" cy="1477328"/>
          </a:xfrm>
          <a:prstGeom prst="rect">
            <a:avLst/>
          </a:prstGeom>
          <a:solidFill>
            <a:schemeClr val="bg1">
              <a:lumMod val="85000"/>
            </a:schemeClr>
          </a:solidFill>
          <a:ln>
            <a:solidFill>
              <a:schemeClr val="tx1"/>
            </a:solidFill>
            <a:prstDash val="dashDot"/>
          </a:ln>
        </p:spPr>
        <p:txBody>
          <a:bodyPr wrap="square" rtlCol="0">
            <a:spAutoFit/>
          </a:bodyPr>
          <a:lstStyle/>
          <a:p>
            <a:pPr algn="ctr"/>
            <a:r>
              <a:rPr lang="fr-FR" b="1" dirty="0"/>
              <a:t>LES PLANCHES À ROULETTES : « tirer et transporter un camarade »</a:t>
            </a:r>
          </a:p>
        </p:txBody>
      </p:sp>
      <p:sp>
        <p:nvSpPr>
          <p:cNvPr id="16" name="Flèche : gauche 15">
            <a:extLst>
              <a:ext uri="{FF2B5EF4-FFF2-40B4-BE49-F238E27FC236}">
                <a16:creationId xmlns:a16="http://schemas.microsoft.com/office/drawing/2014/main" id="{106005C9-AB90-4AA0-8F94-5059C9B7C27E}"/>
              </a:ext>
            </a:extLst>
          </p:cNvPr>
          <p:cNvSpPr/>
          <p:nvPr/>
        </p:nvSpPr>
        <p:spPr>
          <a:xfrm rot="10800000">
            <a:off x="6659206" y="5619975"/>
            <a:ext cx="824459" cy="26982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a:extLst>
              <a:ext uri="{FF2B5EF4-FFF2-40B4-BE49-F238E27FC236}">
                <a16:creationId xmlns:a16="http://schemas.microsoft.com/office/drawing/2014/main" id="{FEDB3AE6-136F-496D-BDA7-BAAD83DEE3E1}"/>
              </a:ext>
            </a:extLst>
          </p:cNvPr>
          <p:cNvSpPr/>
          <p:nvPr/>
        </p:nvSpPr>
        <p:spPr>
          <a:xfrm flipV="1">
            <a:off x="3732598" y="3706557"/>
            <a:ext cx="3901916"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4366957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989E534-EDBA-4549-A2F7-49CC6DE79AB8}"/>
              </a:ext>
            </a:extLst>
          </p:cNvPr>
          <p:cNvSpPr/>
          <p:nvPr/>
        </p:nvSpPr>
        <p:spPr>
          <a:xfrm>
            <a:off x="1886258" y="593606"/>
            <a:ext cx="8287301" cy="6748001"/>
          </a:xfrm>
          <a:prstGeom prst="rect">
            <a:avLst/>
          </a:prstGeom>
        </p:spPr>
        <p:txBody>
          <a:bodyPr wrap="square">
            <a:spAutoFit/>
          </a:bodyPr>
          <a:lstStyle/>
          <a:p>
            <a:pPr algn="ctr">
              <a:spcAft>
                <a:spcPts val="0"/>
              </a:spcAft>
            </a:pPr>
            <a:r>
              <a:rPr lang="fr-FR" sz="3000" b="1" dirty="0">
                <a:latin typeface="Arial" panose="020B0604020202020204" pitchFamily="34" charset="0"/>
                <a:ea typeface="Times New Roman" panose="02020603050405020304" pitchFamily="18" charset="0"/>
              </a:rPr>
              <a:t>Priorité au </a:t>
            </a:r>
            <a:r>
              <a:rPr lang="fr-FR" sz="3000" b="1" u="wavy" dirty="0">
                <a:latin typeface="Arial" panose="020B0604020202020204" pitchFamily="34" charset="0"/>
                <a:ea typeface="Times New Roman" panose="02020603050405020304" pitchFamily="18" charset="0"/>
              </a:rPr>
              <a:t>langage oral</a:t>
            </a:r>
          </a:p>
          <a:p>
            <a:pPr algn="ctr">
              <a:spcAft>
                <a:spcPts val="0"/>
              </a:spcAft>
            </a:pPr>
            <a:endParaRPr lang="fr-FR" sz="300" b="1" u="wavy" dirty="0">
              <a:latin typeface="Arial" panose="020B0604020202020204" pitchFamily="34" charset="0"/>
              <a:ea typeface="Times New Roman" panose="02020603050405020304" pitchFamily="18" charset="0"/>
            </a:endParaRPr>
          </a:p>
          <a:p>
            <a:pPr algn="ctr">
              <a:spcAft>
                <a:spcPts val="0"/>
              </a:spcAft>
            </a:pPr>
            <a:r>
              <a:rPr lang="fr-FR" sz="3000" b="1" i="1" u="sng" dirty="0">
                <a:solidFill>
                  <a:srgbClr val="7030A0"/>
                </a:solidFill>
                <a:latin typeface="Arial" panose="020B0604020202020204" pitchFamily="34" charset="0"/>
                <a:ea typeface="Times New Roman" panose="02020603050405020304" pitchFamily="18" charset="0"/>
              </a:rPr>
              <a:t>5 domaines d’activités</a:t>
            </a:r>
            <a:r>
              <a:rPr lang="fr-FR" sz="3000" b="1" i="1" dirty="0">
                <a:solidFill>
                  <a:srgbClr val="7030A0"/>
                </a:solidFill>
                <a:latin typeface="Arial" panose="020B0604020202020204" pitchFamily="34" charset="0"/>
                <a:ea typeface="Times New Roman" panose="02020603050405020304" pitchFamily="18" charset="0"/>
              </a:rPr>
              <a:t> : </a:t>
            </a:r>
          </a:p>
          <a:p>
            <a:pPr algn="ctr">
              <a:spcAft>
                <a:spcPts val="0"/>
              </a:spcAft>
            </a:pPr>
            <a:endParaRPr lang="fr-FR" sz="800" b="1" i="1" dirty="0">
              <a:latin typeface="Times New Roman" panose="02020603050405020304" pitchFamily="18" charset="0"/>
              <a:ea typeface="Times New Roman" panose="02020603050405020304" pitchFamily="18" charset="0"/>
            </a:endParaRPr>
          </a:p>
          <a:p>
            <a:pPr algn="just">
              <a:spcAft>
                <a:spcPts val="0"/>
              </a:spcAft>
            </a:pPr>
            <a:r>
              <a:rPr lang="fr-FR"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fr-FR" b="1" i="1" dirty="0">
                <a:latin typeface="Arial" panose="020B0604020202020204" pitchFamily="34" charset="0"/>
                <a:ea typeface="Times New Roman" panose="02020603050405020304" pitchFamily="18" charset="0"/>
              </a:rPr>
              <a:t>  </a:t>
            </a:r>
            <a:r>
              <a:rPr lang="fr-FR" b="1" i="1" u="dotted" dirty="0">
                <a:latin typeface="Arial" panose="020B0604020202020204" pitchFamily="34" charset="0"/>
                <a:ea typeface="Times New Roman" panose="02020603050405020304" pitchFamily="18" charset="0"/>
              </a:rPr>
              <a:t>Mobiliser le langage dans toutes ses dimensions</a:t>
            </a:r>
            <a:r>
              <a:rPr lang="fr-FR" b="1" i="1" dirty="0">
                <a:latin typeface="Arial" panose="020B0604020202020204" pitchFamily="34" charset="0"/>
                <a:ea typeface="Times New Roman" panose="02020603050405020304" pitchFamily="18" charset="0"/>
              </a:rPr>
              <a:t> : Oral et écrit</a:t>
            </a:r>
          </a:p>
          <a:p>
            <a:pPr algn="just"/>
            <a:r>
              <a:rPr lang="fr-FR" dirty="0">
                <a:latin typeface="Arial" panose="020B0604020202020204" pitchFamily="34" charset="0"/>
              </a:rPr>
              <a:t>	Nouvelles rubriques : 	- enrichir le vocabulaire </a:t>
            </a:r>
            <a:r>
              <a:rPr lang="fr-FR"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 </a:t>
            </a:r>
            <a:r>
              <a:rPr lang="fr-FR" dirty="0">
                <a:latin typeface="Arial" panose="020B0604020202020204" pitchFamily="34" charset="0"/>
              </a:rPr>
              <a:t>cahier dédié ;</a:t>
            </a:r>
          </a:p>
          <a:p>
            <a:pPr algn="just"/>
            <a:r>
              <a:rPr lang="fr-FR" dirty="0">
                <a:latin typeface="Arial" panose="020B0604020202020204" pitchFamily="34" charset="0"/>
              </a:rPr>
              <a:t>						- acquérir et développer la syntaxe</a:t>
            </a:r>
          </a:p>
          <a:p>
            <a:pPr algn="just">
              <a:spcAft>
                <a:spcPts val="0"/>
              </a:spcAft>
            </a:pPr>
            <a:r>
              <a:rPr lang="fr-FR" dirty="0">
                <a:latin typeface="Arial" panose="020B0604020202020204" pitchFamily="34" charset="0"/>
              </a:rPr>
              <a:t>	Conscience phonologique et éveiller à la diversité linguistique</a:t>
            </a:r>
          </a:p>
          <a:p>
            <a:pPr marL="171450" indent="-171450" algn="just">
              <a:spcAft>
                <a:spcPts val="0"/>
              </a:spcAft>
              <a:buFont typeface="Symbol" panose="05050102010706020507" pitchFamily="18" charset="2"/>
              <a:buChar char="·"/>
            </a:pPr>
            <a:endParaRPr lang="fr-FR" sz="1050" dirty="0">
              <a:latin typeface="Times New Roman" panose="02020603050405020304" pitchFamily="18" charset="0"/>
              <a:ea typeface="Times New Roman" panose="02020603050405020304" pitchFamily="18" charset="0"/>
            </a:endParaRPr>
          </a:p>
          <a:p>
            <a:pPr algn="just">
              <a:spcAft>
                <a:spcPts val="0"/>
              </a:spcAft>
            </a:pPr>
            <a:r>
              <a:rPr lang="fr-FR"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fr-FR" dirty="0">
                <a:latin typeface="Arial" panose="020B0604020202020204" pitchFamily="34" charset="0"/>
                <a:ea typeface="Times New Roman" panose="02020603050405020304" pitchFamily="18" charset="0"/>
              </a:rPr>
              <a:t> </a:t>
            </a:r>
            <a:r>
              <a:rPr lang="fr-FR" b="1" i="1" u="dotted" dirty="0">
                <a:latin typeface="Arial" panose="020B0604020202020204" pitchFamily="34" charset="0"/>
                <a:ea typeface="Times New Roman" panose="02020603050405020304" pitchFamily="18" charset="0"/>
              </a:rPr>
              <a:t>Agir, s’exprimer et comprendre à travers l’activité physique</a:t>
            </a:r>
            <a:r>
              <a:rPr lang="fr-FR" b="1" dirty="0">
                <a:latin typeface="Arial" panose="020B0604020202020204" pitchFamily="34" charset="0"/>
                <a:ea typeface="Times New Roman" panose="02020603050405020304" pitchFamily="18" charset="0"/>
              </a:rPr>
              <a:t> : </a:t>
            </a:r>
          </a:p>
          <a:p>
            <a:pPr algn="just">
              <a:spcAft>
                <a:spcPts val="0"/>
              </a:spcAft>
            </a:pPr>
            <a:r>
              <a:rPr lang="fr-FR" b="1" dirty="0">
                <a:latin typeface="Arial" panose="020B0604020202020204" pitchFamily="34" charset="0"/>
                <a:ea typeface="Times New Roman" panose="02020603050405020304" pitchFamily="18" charset="0"/>
              </a:rPr>
              <a:t>		</a:t>
            </a:r>
            <a:r>
              <a:rPr lang="fr-FR" dirty="0">
                <a:latin typeface="Arial" panose="020B0604020202020204" pitchFamily="34" charset="0"/>
                <a:ea typeface="Times New Roman" panose="02020603050405020304" pitchFamily="18" charset="0"/>
              </a:rPr>
              <a:t>Tous les jours : </a:t>
            </a:r>
            <a:r>
              <a:rPr lang="fr-FR"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fr-FR" dirty="0">
                <a:latin typeface="Arial" panose="020B0604020202020204" pitchFamily="34" charset="0"/>
                <a:ea typeface="Times New Roman" panose="02020603050405020304" pitchFamily="18" charset="0"/>
              </a:rPr>
              <a:t> tenue de sport pour être à l’aide ; </a:t>
            </a:r>
          </a:p>
          <a:p>
            <a:pPr algn="just">
              <a:spcAft>
                <a:spcPts val="0"/>
              </a:spcAft>
            </a:pPr>
            <a:endParaRPr lang="fr-FR" sz="1050" dirty="0">
              <a:latin typeface="Arial" panose="020B0604020202020204" pitchFamily="34" charset="0"/>
              <a:ea typeface="Times New Roman" panose="02020603050405020304" pitchFamily="18" charset="0"/>
            </a:endParaRPr>
          </a:p>
          <a:p>
            <a:pPr algn="just">
              <a:spcAft>
                <a:spcPts val="0"/>
              </a:spcAft>
            </a:pPr>
            <a:r>
              <a:rPr lang="fr-FR"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fr-FR" dirty="0">
                <a:latin typeface="Arial" panose="020B0604020202020204" pitchFamily="34" charset="0"/>
                <a:ea typeface="Times New Roman" panose="02020603050405020304" pitchFamily="18" charset="0"/>
              </a:rPr>
              <a:t> </a:t>
            </a:r>
            <a:r>
              <a:rPr lang="fr-FR" b="1" i="1" u="dotted" dirty="0">
                <a:latin typeface="Arial" panose="020B0604020202020204" pitchFamily="34" charset="0"/>
                <a:ea typeface="Times New Roman" panose="02020603050405020304" pitchFamily="18" charset="0"/>
              </a:rPr>
              <a:t>Agir, s’exprimer et comprendre à travers l’activité artistique</a:t>
            </a:r>
            <a:r>
              <a:rPr lang="fr-FR" b="1" i="1" dirty="0">
                <a:latin typeface="Arial" panose="020B0604020202020204" pitchFamily="34" charset="0"/>
                <a:ea typeface="Times New Roman" panose="02020603050405020304" pitchFamily="18" charset="0"/>
              </a:rPr>
              <a:t> : </a:t>
            </a:r>
            <a:r>
              <a:rPr lang="fr-FR" dirty="0">
                <a:latin typeface="Arial" panose="020B0604020202020204" pitchFamily="34" charset="0"/>
                <a:ea typeface="Times New Roman" panose="02020603050405020304" pitchFamily="18" charset="0"/>
              </a:rPr>
              <a:t>arts plastique, univers sonore, spectacle vivant ; Chorale le vendredi</a:t>
            </a:r>
          </a:p>
          <a:p>
            <a:pPr algn="just">
              <a:spcAft>
                <a:spcPts val="0"/>
              </a:spcAft>
            </a:pPr>
            <a:endParaRPr lang="fr-FR" sz="1050" dirty="0">
              <a:latin typeface="Times New Roman" panose="02020603050405020304" pitchFamily="18" charset="0"/>
              <a:ea typeface="Times New Roman" panose="02020603050405020304" pitchFamily="18" charset="0"/>
            </a:endParaRPr>
          </a:p>
          <a:p>
            <a:pPr marL="285750" indent="-285750" algn="just">
              <a:spcAft>
                <a:spcPts val="0"/>
              </a:spcAft>
              <a:buFont typeface="Symbol" panose="05050102010706020507" pitchFamily="18" charset="2"/>
              <a:buChar char="·"/>
            </a:pPr>
            <a:r>
              <a:rPr lang="fr-FR" b="1" i="1" u="dotted" dirty="0">
                <a:latin typeface="Arial" panose="020B0604020202020204" pitchFamily="34" charset="0"/>
                <a:ea typeface="Times New Roman" panose="02020603050405020304" pitchFamily="18" charset="0"/>
              </a:rPr>
              <a:t>Acquérir les 1</a:t>
            </a:r>
            <a:r>
              <a:rPr lang="fr-FR" b="1" i="1" u="dotted" baseline="30000" dirty="0">
                <a:latin typeface="Arial" panose="020B0604020202020204" pitchFamily="34" charset="0"/>
                <a:ea typeface="Times New Roman" panose="02020603050405020304" pitchFamily="18" charset="0"/>
              </a:rPr>
              <a:t>ers </a:t>
            </a:r>
            <a:r>
              <a:rPr lang="fr-FR" b="1" i="1" u="dotted" dirty="0">
                <a:latin typeface="Arial" panose="020B0604020202020204" pitchFamily="34" charset="0"/>
                <a:ea typeface="Times New Roman" panose="02020603050405020304" pitchFamily="18" charset="0"/>
              </a:rPr>
              <a:t> outils mathématiques</a:t>
            </a:r>
            <a:r>
              <a:rPr lang="fr-FR" b="1" i="1" dirty="0">
                <a:latin typeface="Arial" panose="020B0604020202020204" pitchFamily="34" charset="0"/>
                <a:ea typeface="Times New Roman" panose="02020603050405020304" pitchFamily="18" charset="0"/>
              </a:rPr>
              <a:t> :</a:t>
            </a:r>
            <a:r>
              <a:rPr lang="fr-FR" dirty="0">
                <a:latin typeface="Arial" panose="020B0604020202020204" pitchFamily="34" charset="0"/>
                <a:ea typeface="Times New Roman" panose="02020603050405020304" pitchFamily="18" charset="0"/>
              </a:rPr>
              <a:t> </a:t>
            </a:r>
          </a:p>
          <a:p>
            <a:pPr algn="just">
              <a:spcAft>
                <a:spcPts val="0"/>
              </a:spcAft>
            </a:pPr>
            <a:r>
              <a:rPr lang="fr-FR" dirty="0">
                <a:latin typeface="Arial" panose="020B0604020202020204" pitchFamily="34" charset="0"/>
                <a:ea typeface="Times New Roman" panose="02020603050405020304" pitchFamily="18" charset="0"/>
              </a:rPr>
              <a:t>	- Découvrir les nombres et leur utilisation </a:t>
            </a:r>
            <a:r>
              <a:rPr lang="fr-FR" sz="1400" dirty="0">
                <a:latin typeface="Arial" panose="020B0604020202020204" pitchFamily="34" charset="0"/>
                <a:ea typeface="Times New Roman" panose="02020603050405020304" pitchFamily="18" charset="0"/>
                <a:sym typeface="Symbol" panose="05050102010706020507" pitchFamily="18" charset="2"/>
              </a:rPr>
              <a:t> </a:t>
            </a:r>
            <a:endParaRPr lang="fr-FR" sz="1400" dirty="0">
              <a:latin typeface="Arial" panose="020B0604020202020204" pitchFamily="34" charset="0"/>
              <a:ea typeface="Times New Roman" panose="02020603050405020304" pitchFamily="18" charset="0"/>
            </a:endParaRPr>
          </a:p>
          <a:p>
            <a:pPr algn="just">
              <a:spcAft>
                <a:spcPts val="0"/>
              </a:spcAft>
            </a:pPr>
            <a:r>
              <a:rPr lang="fr-FR" dirty="0">
                <a:latin typeface="Arial" panose="020B0604020202020204" pitchFamily="34" charset="0"/>
                <a:ea typeface="Times New Roman" panose="02020603050405020304" pitchFamily="18" charset="0"/>
              </a:rPr>
              <a:t>	- Explorer des formes, des grandeurs, des suites organisées</a:t>
            </a:r>
          </a:p>
          <a:p>
            <a:pPr algn="just">
              <a:spcAft>
                <a:spcPts val="0"/>
              </a:spcAft>
            </a:pPr>
            <a:endParaRPr lang="fr-FR" dirty="0">
              <a:latin typeface="Arial" panose="020B0604020202020204" pitchFamily="34" charset="0"/>
              <a:ea typeface="Times New Roman" panose="02020603050405020304" pitchFamily="18" charset="0"/>
            </a:endParaRPr>
          </a:p>
          <a:p>
            <a:pPr marL="285750" indent="-285750" algn="just">
              <a:spcAft>
                <a:spcPts val="0"/>
              </a:spcAft>
              <a:buFont typeface="Symbol" panose="05050102010706020507" pitchFamily="18" charset="2"/>
              <a:buChar char="·"/>
            </a:pPr>
            <a:r>
              <a:rPr lang="fr-FR" b="1" i="1" u="dotted" dirty="0">
                <a:latin typeface="Arial" panose="020B0604020202020204" pitchFamily="34" charset="0"/>
                <a:ea typeface="Times New Roman" panose="02020603050405020304" pitchFamily="18" charset="0"/>
              </a:rPr>
              <a:t>Explorer le monde</a:t>
            </a:r>
            <a:r>
              <a:rPr lang="fr-FR" b="1" i="1" dirty="0">
                <a:latin typeface="Arial" panose="020B0604020202020204" pitchFamily="34" charset="0"/>
                <a:ea typeface="Times New Roman" panose="02020603050405020304" pitchFamily="18" charset="0"/>
              </a:rPr>
              <a:t> :</a:t>
            </a:r>
            <a:r>
              <a:rPr lang="fr-FR" dirty="0">
                <a:latin typeface="Arial" panose="020B0604020202020204" pitchFamily="34" charset="0"/>
                <a:ea typeface="Times New Roman" panose="02020603050405020304" pitchFamily="18" charset="0"/>
              </a:rPr>
              <a:t> </a:t>
            </a:r>
          </a:p>
          <a:p>
            <a:pPr algn="just">
              <a:spcAft>
                <a:spcPts val="0"/>
              </a:spcAft>
            </a:pPr>
            <a:r>
              <a:rPr lang="fr-FR" sz="1050" dirty="0">
                <a:latin typeface="Arial" panose="020B0604020202020204" pitchFamily="34" charset="0"/>
                <a:ea typeface="Times New Roman" panose="02020603050405020304" pitchFamily="18" charset="0"/>
              </a:rPr>
              <a:t>	</a:t>
            </a:r>
            <a:r>
              <a:rPr lang="fr-FR" dirty="0">
                <a:latin typeface="Arial" panose="020B0604020202020204" pitchFamily="34" charset="0"/>
              </a:rPr>
              <a:t>- Se repérer dans le temps et l’espace</a:t>
            </a:r>
          </a:p>
          <a:p>
            <a:pPr algn="just">
              <a:spcAft>
                <a:spcPts val="0"/>
              </a:spcAft>
            </a:pPr>
            <a:endParaRPr lang="fr-FR" dirty="0">
              <a:latin typeface="Arial" panose="020B0604020202020204" pitchFamily="34" charset="0"/>
            </a:endParaRPr>
          </a:p>
          <a:p>
            <a:pPr algn="just">
              <a:spcAft>
                <a:spcPts val="0"/>
              </a:spcAft>
            </a:pPr>
            <a:endParaRPr lang="fr-FR" sz="1000" dirty="0">
              <a:latin typeface="Arial" panose="020B0604020202020204" pitchFamily="34" charset="0"/>
            </a:endParaRPr>
          </a:p>
          <a:p>
            <a:pPr algn="just">
              <a:spcAft>
                <a:spcPts val="0"/>
              </a:spcAft>
            </a:pPr>
            <a:r>
              <a:rPr lang="fr-FR" dirty="0">
                <a:latin typeface="Arial" panose="020B0604020202020204" pitchFamily="34" charset="0"/>
              </a:rPr>
              <a:t>	- Explorer le monde du vivant, des objets et de la matière : </a:t>
            </a:r>
            <a:r>
              <a:rPr lang="fr-FR" sz="1600" dirty="0">
                <a:latin typeface="Arial" panose="020B0604020202020204" pitchFamily="34" charset="0"/>
              </a:rPr>
              <a:t>élevage escargot</a:t>
            </a:r>
          </a:p>
          <a:p>
            <a:pPr algn="just">
              <a:spcAft>
                <a:spcPts val="0"/>
              </a:spcAft>
            </a:pPr>
            <a:r>
              <a:rPr lang="fr-FR" dirty="0">
                <a:latin typeface="Arial" panose="020B0604020202020204" pitchFamily="34" charset="0"/>
              </a:rPr>
              <a:t>			+ </a:t>
            </a:r>
            <a:r>
              <a:rPr lang="fr-FR" sz="1600" dirty="0">
                <a:latin typeface="Arial" panose="020B0604020202020204" pitchFamily="34" charset="0"/>
              </a:rPr>
              <a:t>Livret en cours de construction avec des progressions programmations</a:t>
            </a:r>
          </a:p>
        </p:txBody>
      </p:sp>
      <p:sp>
        <p:nvSpPr>
          <p:cNvPr id="5" name="Rectangle 4">
            <a:extLst>
              <a:ext uri="{FF2B5EF4-FFF2-40B4-BE49-F238E27FC236}">
                <a16:creationId xmlns:a16="http://schemas.microsoft.com/office/drawing/2014/main" id="{255B265C-D9AE-47A6-9017-8949F5DCA878}"/>
              </a:ext>
            </a:extLst>
          </p:cNvPr>
          <p:cNvSpPr/>
          <p:nvPr/>
        </p:nvSpPr>
        <p:spPr>
          <a:xfrm>
            <a:off x="1046025" y="105923"/>
            <a:ext cx="8829661" cy="553998"/>
          </a:xfrm>
          <a:prstGeom prst="rect">
            <a:avLst/>
          </a:prstGeom>
        </p:spPr>
        <p:txBody>
          <a:bodyPr wrap="none">
            <a:spAutoFit/>
          </a:bodyPr>
          <a:lstStyle/>
          <a:p>
            <a:r>
              <a:rPr lang="fr-FR" sz="3000" u="sng" dirty="0">
                <a:solidFill>
                  <a:srgbClr val="863E92"/>
                </a:solidFill>
                <a:latin typeface="Akbar" pitchFamily="2" charset="0"/>
              </a:rPr>
              <a:t>Les   programmes   à   la   maternelle</a:t>
            </a:r>
            <a:r>
              <a:rPr lang="fr-FR" dirty="0">
                <a:latin typeface="Arial" panose="020B0604020202020204" pitchFamily="34" charset="0"/>
                <a:ea typeface="Times New Roman" panose="02020603050405020304" pitchFamily="18" charset="0"/>
              </a:rPr>
              <a:t> </a:t>
            </a:r>
            <a:endParaRPr lang="fr-FR" dirty="0"/>
          </a:p>
        </p:txBody>
      </p:sp>
      <p:pic>
        <p:nvPicPr>
          <p:cNvPr id="7" name="Image 6" descr="Arts plastiques">
            <a:hlinkClick r:id="rId2"/>
            <a:extLst>
              <a:ext uri="{FF2B5EF4-FFF2-40B4-BE49-F238E27FC236}">
                <a16:creationId xmlns:a16="http://schemas.microsoft.com/office/drawing/2014/main" id="{1F2B100F-32E7-4E16-BA8F-30EAEFDFEDB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80503" y="3781134"/>
            <a:ext cx="669889" cy="647444"/>
          </a:xfrm>
          <a:prstGeom prst="rect">
            <a:avLst/>
          </a:prstGeom>
          <a:noFill/>
          <a:ln>
            <a:noFill/>
          </a:ln>
        </p:spPr>
      </p:pic>
      <p:pic>
        <p:nvPicPr>
          <p:cNvPr id="8" name="Image 7">
            <a:extLst>
              <a:ext uri="{FF2B5EF4-FFF2-40B4-BE49-F238E27FC236}">
                <a16:creationId xmlns:a16="http://schemas.microsoft.com/office/drawing/2014/main" id="{8FC1C2EE-77E3-417F-B038-1D8740F2F07D}"/>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1895" y="4616113"/>
            <a:ext cx="838835" cy="657225"/>
          </a:xfrm>
          <a:prstGeom prst="rect">
            <a:avLst/>
          </a:prstGeom>
          <a:noFill/>
          <a:ln>
            <a:noFill/>
          </a:ln>
        </p:spPr>
      </p:pic>
      <p:pic>
        <p:nvPicPr>
          <p:cNvPr id="9" name="Image 8" descr="livres">
            <a:extLst>
              <a:ext uri="{FF2B5EF4-FFF2-40B4-BE49-F238E27FC236}">
                <a16:creationId xmlns:a16="http://schemas.microsoft.com/office/drawing/2014/main" id="{E859551A-0945-4C6F-907B-95AAFAE02AC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4077" y="1419078"/>
            <a:ext cx="525538" cy="491692"/>
          </a:xfrm>
          <a:prstGeom prst="rect">
            <a:avLst/>
          </a:prstGeom>
          <a:noFill/>
          <a:ln>
            <a:noFill/>
          </a:ln>
        </p:spPr>
      </p:pic>
      <p:sp>
        <p:nvSpPr>
          <p:cNvPr id="10" name="Bulle ronde 35">
            <a:extLst>
              <a:ext uri="{FF2B5EF4-FFF2-40B4-BE49-F238E27FC236}">
                <a16:creationId xmlns:a16="http://schemas.microsoft.com/office/drawing/2014/main" id="{6E8E9257-A427-4C15-97AD-C5F5633809D9}"/>
              </a:ext>
            </a:extLst>
          </p:cNvPr>
          <p:cNvSpPr>
            <a:spLocks noChangeArrowheads="1"/>
          </p:cNvSpPr>
          <p:nvPr/>
        </p:nvSpPr>
        <p:spPr bwMode="auto">
          <a:xfrm>
            <a:off x="823287" y="1250180"/>
            <a:ext cx="445477" cy="207853"/>
          </a:xfrm>
          <a:prstGeom prst="wedgeEllipseCallout">
            <a:avLst>
              <a:gd name="adj1" fmla="val -54723"/>
              <a:gd name="adj2" fmla="val 59261"/>
            </a:avLst>
          </a:prstGeom>
          <a:solidFill>
            <a:srgbClr val="FFFFFF"/>
          </a:solidFill>
          <a:ln w="19050">
            <a:solidFill>
              <a:srgbClr val="000000"/>
            </a:solidFill>
            <a:miter lim="800000"/>
            <a:headEnd/>
            <a:tailEnd/>
          </a:ln>
        </p:spPr>
        <p:txBody>
          <a:bodyPr rot="0" vert="horz" wrap="square" lIns="91440" tIns="45720" rIns="91440" bIns="45720" anchor="t" anchorCtr="0" upright="1">
            <a:noAutofit/>
          </a:bodyPr>
          <a:lstStyle/>
          <a:p>
            <a:pPr>
              <a:spcAft>
                <a:spcPts val="0"/>
              </a:spcAft>
            </a:pPr>
            <a:r>
              <a:rPr lang="fr-FR" sz="1000" dirty="0">
                <a:effectLst/>
                <a:latin typeface="Times New Roman" panose="02020603050405020304" pitchFamily="18" charset="0"/>
                <a:ea typeface="Times New Roman" panose="02020603050405020304" pitchFamily="18" charset="0"/>
              </a:rPr>
              <a:t> </a:t>
            </a:r>
          </a:p>
        </p:txBody>
      </p:sp>
      <p:pic>
        <p:nvPicPr>
          <p:cNvPr id="11" name="Image 10" descr="educ_physique01_nb">
            <a:extLst>
              <a:ext uri="{FF2B5EF4-FFF2-40B4-BE49-F238E27FC236}">
                <a16:creationId xmlns:a16="http://schemas.microsoft.com/office/drawing/2014/main" id="{507DC58A-496D-44EE-9BC6-C847828368CD}"/>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56837" y="2218963"/>
            <a:ext cx="714279" cy="679341"/>
          </a:xfrm>
          <a:prstGeom prst="rect">
            <a:avLst/>
          </a:prstGeom>
          <a:noFill/>
          <a:ln>
            <a:noFill/>
          </a:ln>
        </p:spPr>
      </p:pic>
      <p:pic>
        <p:nvPicPr>
          <p:cNvPr id="2" name="Image 1">
            <a:extLst>
              <a:ext uri="{FF2B5EF4-FFF2-40B4-BE49-F238E27FC236}">
                <a16:creationId xmlns:a16="http://schemas.microsoft.com/office/drawing/2014/main" id="{CC2BDCDA-3229-4B84-87CE-414251619BB7}"/>
              </a:ext>
            </a:extLst>
          </p:cNvPr>
          <p:cNvPicPr>
            <a:picLocks noChangeAspect="1"/>
          </p:cNvPicPr>
          <p:nvPr/>
        </p:nvPicPr>
        <p:blipFill>
          <a:blip r:embed="rId7"/>
          <a:stretch>
            <a:fillRect/>
          </a:stretch>
        </p:blipFill>
        <p:spPr>
          <a:xfrm>
            <a:off x="9295219" y="1450768"/>
            <a:ext cx="878340" cy="679341"/>
          </a:xfrm>
          <a:prstGeom prst="rect">
            <a:avLst/>
          </a:prstGeom>
        </p:spPr>
      </p:pic>
      <p:pic>
        <p:nvPicPr>
          <p:cNvPr id="12" name="Image 11">
            <a:extLst>
              <a:ext uri="{FF2B5EF4-FFF2-40B4-BE49-F238E27FC236}">
                <a16:creationId xmlns:a16="http://schemas.microsoft.com/office/drawing/2014/main" id="{E50E679C-E1CC-429C-BBB2-DB9467512B28}"/>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583718" y="1169783"/>
            <a:ext cx="453814" cy="679341"/>
          </a:xfrm>
          <a:prstGeom prst="rect">
            <a:avLst/>
          </a:prstGeom>
          <a:noFill/>
          <a:ln>
            <a:noFill/>
          </a:ln>
        </p:spPr>
      </p:pic>
      <p:pic>
        <p:nvPicPr>
          <p:cNvPr id="13" name="Image 12">
            <a:extLst>
              <a:ext uri="{FF2B5EF4-FFF2-40B4-BE49-F238E27FC236}">
                <a16:creationId xmlns:a16="http://schemas.microsoft.com/office/drawing/2014/main" id="{9E666C74-C5CA-4712-82D2-7B9FC4F3CB3E}"/>
              </a:ext>
            </a:extLst>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9065984" y="1343450"/>
            <a:ext cx="542878" cy="567320"/>
          </a:xfrm>
          <a:prstGeom prst="rect">
            <a:avLst/>
          </a:prstGeom>
          <a:noFill/>
          <a:ln>
            <a:noFill/>
          </a:ln>
        </p:spPr>
      </p:pic>
      <p:pic>
        <p:nvPicPr>
          <p:cNvPr id="14" name="Image 13" descr="mathematiques_nb">
            <a:extLst>
              <a:ext uri="{FF2B5EF4-FFF2-40B4-BE49-F238E27FC236}">
                <a16:creationId xmlns:a16="http://schemas.microsoft.com/office/drawing/2014/main" id="{B8328357-D891-42EA-BEC0-E3F7E752CEA4}"/>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242699" y="4662521"/>
            <a:ext cx="607693" cy="542309"/>
          </a:xfrm>
          <a:prstGeom prst="rect">
            <a:avLst/>
          </a:prstGeom>
          <a:noFill/>
          <a:ln>
            <a:noFill/>
          </a:ln>
        </p:spPr>
      </p:pic>
      <p:pic>
        <p:nvPicPr>
          <p:cNvPr id="15" name="Image 14" descr="http://www.collegepesmes.fr/Chorale.jpg">
            <a:extLst>
              <a:ext uri="{FF2B5EF4-FFF2-40B4-BE49-F238E27FC236}">
                <a16:creationId xmlns:a16="http://schemas.microsoft.com/office/drawing/2014/main" id="{BC0C8187-E55E-45F6-9AEC-8A3458FACA41}"/>
              </a:ext>
            </a:extLst>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63398" y="3083547"/>
            <a:ext cx="641664" cy="485094"/>
          </a:xfrm>
          <a:prstGeom prst="rect">
            <a:avLst/>
          </a:prstGeom>
          <a:noFill/>
          <a:ln>
            <a:noFill/>
          </a:ln>
        </p:spPr>
      </p:pic>
      <p:pic>
        <p:nvPicPr>
          <p:cNvPr id="16" name="Image 15">
            <a:extLst>
              <a:ext uri="{FF2B5EF4-FFF2-40B4-BE49-F238E27FC236}">
                <a16:creationId xmlns:a16="http://schemas.microsoft.com/office/drawing/2014/main" id="{2976CC61-458D-4019-9664-D5DD728B7C0D}"/>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07968" y="3741582"/>
            <a:ext cx="641664" cy="701590"/>
          </a:xfrm>
          <a:prstGeom prst="rect">
            <a:avLst/>
          </a:prstGeom>
          <a:noFill/>
          <a:ln>
            <a:noFill/>
          </a:ln>
        </p:spPr>
      </p:pic>
      <p:pic>
        <p:nvPicPr>
          <p:cNvPr id="17" name="Image 16" descr="sciences_nature01_nb">
            <a:extLst>
              <a:ext uri="{FF2B5EF4-FFF2-40B4-BE49-F238E27FC236}">
                <a16:creationId xmlns:a16="http://schemas.microsoft.com/office/drawing/2014/main" id="{B6F7BACC-BDA3-44BA-BEE5-892F66923172}"/>
              </a:ext>
            </a:extLst>
          </p:cNvPr>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242699" y="5586716"/>
            <a:ext cx="628417" cy="581159"/>
          </a:xfrm>
          <a:prstGeom prst="rect">
            <a:avLst/>
          </a:prstGeom>
          <a:noFill/>
          <a:ln>
            <a:noFill/>
          </a:ln>
        </p:spPr>
      </p:pic>
      <p:pic>
        <p:nvPicPr>
          <p:cNvPr id="18" name="Image 17" descr="lecture_nb">
            <a:extLst>
              <a:ext uri="{FF2B5EF4-FFF2-40B4-BE49-F238E27FC236}">
                <a16:creationId xmlns:a16="http://schemas.microsoft.com/office/drawing/2014/main" id="{F66693C2-416F-47B8-AD16-5E5F60372802}"/>
              </a:ext>
            </a:extLst>
          </p:cNvPr>
          <p:cNvPicPr/>
          <p:nvPr/>
        </p:nvPicPr>
        <p:blipFill>
          <a:blip r:embed="rId14">
            <a:extLst>
              <a:ext uri="{28A0092B-C50C-407E-A947-70E740481C1C}">
                <a14:useLocalDpi xmlns:a14="http://schemas.microsoft.com/office/drawing/2010/main" val="0"/>
              </a:ext>
            </a:extLst>
          </a:blip>
          <a:srcRect/>
          <a:stretch>
            <a:fillRect/>
          </a:stretch>
        </p:blipFill>
        <p:spPr bwMode="auto">
          <a:xfrm>
            <a:off x="898598" y="1531481"/>
            <a:ext cx="669889" cy="531844"/>
          </a:xfrm>
          <a:prstGeom prst="rect">
            <a:avLst/>
          </a:prstGeom>
          <a:noFill/>
          <a:ln>
            <a:noFill/>
          </a:ln>
        </p:spPr>
      </p:pic>
      <p:pic>
        <p:nvPicPr>
          <p:cNvPr id="19" name="Image 18" descr="musique02_nb">
            <a:extLst>
              <a:ext uri="{FF2B5EF4-FFF2-40B4-BE49-F238E27FC236}">
                <a16:creationId xmlns:a16="http://schemas.microsoft.com/office/drawing/2014/main" id="{99091D5A-3BBB-4126-9DD4-5695576CF807}"/>
              </a:ext>
            </a:extLst>
          </p:cNvPr>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401782" y="3132247"/>
            <a:ext cx="363872" cy="340162"/>
          </a:xfrm>
          <a:prstGeom prst="rect">
            <a:avLst/>
          </a:prstGeom>
          <a:noFill/>
          <a:ln>
            <a:noFill/>
          </a:ln>
        </p:spPr>
      </p:pic>
      <p:pic>
        <p:nvPicPr>
          <p:cNvPr id="20" name="Image 19" descr="bricolage02_nb">
            <a:extLst>
              <a:ext uri="{FF2B5EF4-FFF2-40B4-BE49-F238E27FC236}">
                <a16:creationId xmlns:a16="http://schemas.microsoft.com/office/drawing/2014/main" id="{76EAE26A-62EC-46E9-A0FF-9F626405CC5B}"/>
              </a:ext>
            </a:extLst>
          </p:cNvPr>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635458" y="5794821"/>
            <a:ext cx="592099" cy="583637"/>
          </a:xfrm>
          <a:prstGeom prst="rect">
            <a:avLst/>
          </a:prstGeom>
          <a:noFill/>
          <a:ln>
            <a:noFill/>
          </a:ln>
        </p:spPr>
      </p:pic>
    </p:spTree>
    <p:extLst>
      <p:ext uri="{BB962C8B-B14F-4D97-AF65-F5344CB8AC3E}">
        <p14:creationId xmlns:p14="http://schemas.microsoft.com/office/powerpoint/2010/main" val="1578470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2955775-40C9-4CC1-843D-4216F2FCA5D9}"/>
              </a:ext>
            </a:extLst>
          </p:cNvPr>
          <p:cNvSpPr/>
          <p:nvPr/>
        </p:nvSpPr>
        <p:spPr>
          <a:xfrm>
            <a:off x="1043756" y="238611"/>
            <a:ext cx="8092866" cy="1477328"/>
          </a:xfrm>
          <a:prstGeom prst="rect">
            <a:avLst/>
          </a:prstGeom>
          <a:ln>
            <a:solidFill>
              <a:schemeClr val="bg1">
                <a:lumMod val="65000"/>
              </a:schemeClr>
            </a:solidFill>
            <a:prstDash val="lgDashDot"/>
          </a:ln>
        </p:spPr>
        <p:txBody>
          <a:bodyPr wrap="square">
            <a:spAutoFit/>
          </a:bodyPr>
          <a:lstStyle/>
          <a:p>
            <a:pPr algn="ctr">
              <a:spcAft>
                <a:spcPts val="0"/>
              </a:spcAft>
            </a:pPr>
            <a:r>
              <a:rPr lang="fr-FR" b="1" i="1" u="wavy" dirty="0">
                <a:solidFill>
                  <a:srgbClr val="7030A0"/>
                </a:solidFill>
                <a:latin typeface="Arial" panose="020B0604020202020204" pitchFamily="34" charset="0"/>
                <a:ea typeface="Times New Roman" panose="02020603050405020304" pitchFamily="18" charset="0"/>
              </a:rPr>
              <a:t>IMPORTANT</a:t>
            </a:r>
            <a:r>
              <a:rPr lang="fr-FR" b="1" i="1" dirty="0">
                <a:solidFill>
                  <a:srgbClr val="7030A0"/>
                </a:solidFill>
                <a:latin typeface="Arial" panose="020B0604020202020204" pitchFamily="34" charset="0"/>
                <a:ea typeface="Times New Roman" panose="02020603050405020304" pitchFamily="18" charset="0"/>
              </a:rPr>
              <a:t> :</a:t>
            </a:r>
            <a:r>
              <a:rPr lang="fr-FR" dirty="0">
                <a:latin typeface="Arial" panose="020B0604020202020204" pitchFamily="34" charset="0"/>
                <a:ea typeface="Times New Roman" panose="02020603050405020304" pitchFamily="18" charset="0"/>
              </a:rPr>
              <a:t> </a:t>
            </a:r>
          </a:p>
          <a:p>
            <a:pPr algn="just">
              <a:spcAft>
                <a:spcPts val="0"/>
              </a:spcAft>
            </a:pPr>
            <a:r>
              <a:rPr lang="fr-FR" dirty="0">
                <a:latin typeface="Arial" panose="020B0604020202020204" pitchFamily="34" charset="0"/>
                <a:ea typeface="Times New Roman" panose="02020603050405020304" pitchFamily="18" charset="0"/>
              </a:rPr>
              <a:t>-    Jouer avec son enfant (jeux de société)</a:t>
            </a:r>
            <a:endParaRPr lang="fr-FR" sz="1050" dirty="0">
              <a:latin typeface="Times New Roman" panose="02020603050405020304" pitchFamily="18" charset="0"/>
              <a:ea typeface="Times New Roman" panose="02020603050405020304" pitchFamily="18" charset="0"/>
            </a:endParaRPr>
          </a:p>
          <a:p>
            <a:pPr marL="342900" lvl="0" indent="-342900" algn="just">
              <a:spcAft>
                <a:spcPts val="0"/>
              </a:spcAft>
              <a:buFont typeface="Arial" panose="020B0604020202020204" pitchFamily="34" charset="0"/>
              <a:buChar char="-"/>
            </a:pPr>
            <a:r>
              <a:rPr lang="fr-FR" dirty="0">
                <a:latin typeface="Arial" panose="020B0604020202020204" pitchFamily="34" charset="0"/>
                <a:ea typeface="Times New Roman" panose="02020603050405020304" pitchFamily="18" charset="0"/>
              </a:rPr>
              <a:t>Parler de ce qui les entoure à ses enfants ; </a:t>
            </a:r>
          </a:p>
          <a:p>
            <a:pPr marL="342900" lvl="0" indent="-342900" algn="just">
              <a:spcAft>
                <a:spcPts val="0"/>
              </a:spcAft>
              <a:buFont typeface="Arial" panose="020B0604020202020204" pitchFamily="34" charset="0"/>
              <a:buChar char="-"/>
            </a:pPr>
            <a:r>
              <a:rPr lang="fr-FR" dirty="0">
                <a:latin typeface="Arial" panose="020B0604020202020204" pitchFamily="34" charset="0"/>
                <a:ea typeface="Times New Roman" panose="02020603050405020304" pitchFamily="18" charset="0"/>
              </a:rPr>
              <a:t>Limiter le temps devant les écrans : </a:t>
            </a:r>
            <a:r>
              <a:rPr lang="fr-FR" sz="1600" dirty="0">
                <a:latin typeface="Arial" panose="020B0604020202020204" pitchFamily="34" charset="0"/>
                <a:ea typeface="Times New Roman" panose="02020603050405020304" pitchFamily="18" charset="0"/>
              </a:rPr>
              <a:t>télé, ordinateur, tablettes, DS, …</a:t>
            </a:r>
            <a:endParaRPr lang="fr-FR" sz="1050" dirty="0">
              <a:latin typeface="Times New Roman" panose="02020603050405020304" pitchFamily="18" charset="0"/>
              <a:ea typeface="Times New Roman" panose="02020603050405020304" pitchFamily="18" charset="0"/>
            </a:endParaRPr>
          </a:p>
          <a:p>
            <a:pPr marL="342900" lvl="0" indent="-342900" algn="just">
              <a:spcAft>
                <a:spcPts val="0"/>
              </a:spcAft>
              <a:buFont typeface="Arial" panose="020B0604020202020204" pitchFamily="34" charset="0"/>
              <a:buChar char="-"/>
            </a:pPr>
            <a:r>
              <a:rPr lang="fr-FR" dirty="0">
                <a:latin typeface="Arial" panose="020B0604020202020204" pitchFamily="34" charset="0"/>
                <a:ea typeface="Times New Roman" panose="02020603050405020304" pitchFamily="18" charset="0"/>
              </a:rPr>
              <a:t>Se coucher tôt : 20h</a:t>
            </a:r>
            <a:endParaRPr lang="fr-FR" sz="105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38996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C8F46F8-918F-4F1D-BB28-06706146A712}"/>
              </a:ext>
            </a:extLst>
          </p:cNvPr>
          <p:cNvSpPr/>
          <p:nvPr/>
        </p:nvSpPr>
        <p:spPr>
          <a:xfrm>
            <a:off x="1450448" y="181860"/>
            <a:ext cx="7790915" cy="553998"/>
          </a:xfrm>
          <a:prstGeom prst="rect">
            <a:avLst/>
          </a:prstGeom>
        </p:spPr>
        <p:txBody>
          <a:bodyPr wrap="none">
            <a:spAutoFit/>
          </a:bodyPr>
          <a:lstStyle/>
          <a:p>
            <a:r>
              <a:rPr lang="fr-FR" sz="3000" u="sng" dirty="0">
                <a:solidFill>
                  <a:srgbClr val="863E92"/>
                </a:solidFill>
                <a:latin typeface="Akbar" pitchFamily="2" charset="0"/>
              </a:rPr>
              <a:t>Emploi   du   temps   et   objectifs</a:t>
            </a:r>
          </a:p>
        </p:txBody>
      </p:sp>
      <p:sp>
        <p:nvSpPr>
          <p:cNvPr id="5" name="Rectangle 4">
            <a:extLst>
              <a:ext uri="{FF2B5EF4-FFF2-40B4-BE49-F238E27FC236}">
                <a16:creationId xmlns:a16="http://schemas.microsoft.com/office/drawing/2014/main" id="{FC30489C-961F-471D-A7A3-BBC8B9113876}"/>
              </a:ext>
            </a:extLst>
          </p:cNvPr>
          <p:cNvSpPr/>
          <p:nvPr/>
        </p:nvSpPr>
        <p:spPr>
          <a:xfrm>
            <a:off x="646037" y="646411"/>
            <a:ext cx="2557110" cy="369332"/>
          </a:xfrm>
          <a:prstGeom prst="rect">
            <a:avLst/>
          </a:prstGeom>
        </p:spPr>
        <p:txBody>
          <a:bodyPr wrap="none">
            <a:spAutoFit/>
          </a:bodyPr>
          <a:lstStyle/>
          <a:p>
            <a:r>
              <a:rPr lang="fr-FR" b="1" u="sng" dirty="0">
                <a:latin typeface="Arial" panose="020B0604020202020204" pitchFamily="34" charset="0"/>
                <a:ea typeface="Times New Roman" panose="02020603050405020304" pitchFamily="18" charset="0"/>
              </a:rPr>
              <a:t>Déroulement journée</a:t>
            </a:r>
            <a:r>
              <a:rPr lang="fr-FR" dirty="0">
                <a:latin typeface="Arial" panose="020B0604020202020204" pitchFamily="34" charset="0"/>
                <a:ea typeface="Times New Roman" panose="02020603050405020304" pitchFamily="18" charset="0"/>
              </a:rPr>
              <a:t> </a:t>
            </a:r>
            <a:endParaRPr lang="fr-FR" dirty="0"/>
          </a:p>
        </p:txBody>
      </p:sp>
      <p:sp>
        <p:nvSpPr>
          <p:cNvPr id="12" name="Rectangle 11">
            <a:extLst>
              <a:ext uri="{FF2B5EF4-FFF2-40B4-BE49-F238E27FC236}">
                <a16:creationId xmlns:a16="http://schemas.microsoft.com/office/drawing/2014/main" id="{C57C7EAB-0FDB-4DA0-82DE-426AC9D81C2C}"/>
              </a:ext>
            </a:extLst>
          </p:cNvPr>
          <p:cNvSpPr/>
          <p:nvPr/>
        </p:nvSpPr>
        <p:spPr>
          <a:xfrm>
            <a:off x="3554751" y="932904"/>
            <a:ext cx="6962889" cy="3600986"/>
          </a:xfrm>
          <a:prstGeom prst="rect">
            <a:avLst/>
          </a:prstGeom>
        </p:spPr>
        <p:txBody>
          <a:bodyPr wrap="square">
            <a:spAutoFit/>
          </a:bodyPr>
          <a:lstStyle/>
          <a:p>
            <a:pPr algn="just">
              <a:spcAft>
                <a:spcPts val="0"/>
              </a:spcAft>
            </a:pPr>
            <a:r>
              <a:rPr lang="fr-FR" b="1" u="sng" dirty="0">
                <a:latin typeface="Arial" panose="020B0604020202020204" pitchFamily="34" charset="0"/>
                <a:ea typeface="Times New Roman" panose="02020603050405020304" pitchFamily="18" charset="0"/>
              </a:rPr>
              <a:t>GS</a:t>
            </a:r>
            <a:r>
              <a:rPr lang="fr-FR" b="1" dirty="0">
                <a:latin typeface="Arial" panose="020B0604020202020204" pitchFamily="34" charset="0"/>
                <a:ea typeface="Times New Roman" panose="02020603050405020304" pitchFamily="18" charset="0"/>
              </a:rPr>
              <a:t> :</a:t>
            </a:r>
            <a:r>
              <a:rPr lang="fr-FR" dirty="0">
                <a:latin typeface="Arial" panose="020B0604020202020204" pitchFamily="34" charset="0"/>
                <a:ea typeface="Times New Roman" panose="02020603050405020304" pitchFamily="18" charset="0"/>
              </a:rPr>
              <a:t> </a:t>
            </a:r>
          </a:p>
          <a:p>
            <a:pPr algn="just"/>
            <a:r>
              <a:rPr lang="fr-FR" dirty="0">
                <a:latin typeface="Arial" panose="020B0604020202020204" pitchFamily="34" charset="0"/>
                <a:ea typeface="Times New Roman" panose="02020603050405020304" pitchFamily="18" charset="0"/>
              </a:rPr>
              <a:t>	</a:t>
            </a:r>
            <a:r>
              <a:rPr lang="fr-FR" sz="1600" dirty="0">
                <a:latin typeface="Arial" panose="020B0604020202020204" pitchFamily="34" charset="0"/>
                <a:ea typeface="Times New Roman" panose="02020603050405020304" pitchFamily="18" charset="0"/>
              </a:rPr>
              <a:t>- Début apprentissage : graphismes complexes et en janvier écriture cursive</a:t>
            </a:r>
          </a:p>
          <a:p>
            <a:pPr algn="just">
              <a:spcAft>
                <a:spcPts val="0"/>
              </a:spcAft>
            </a:pPr>
            <a:r>
              <a:rPr lang="fr-FR" sz="1600" dirty="0">
                <a:latin typeface="Arial" panose="020B0604020202020204" pitchFamily="34" charset="0"/>
                <a:ea typeface="Times New Roman" panose="02020603050405020304" pitchFamily="18" charset="0"/>
              </a:rPr>
              <a:t>	- Ecrire seul des messages (mots puis phrases)	</a:t>
            </a:r>
          </a:p>
          <a:p>
            <a:pPr algn="just">
              <a:spcAft>
                <a:spcPts val="0"/>
              </a:spcAft>
            </a:pPr>
            <a:r>
              <a:rPr lang="fr-FR" sz="1600" dirty="0">
                <a:latin typeface="Arial" panose="020B0604020202020204" pitchFamily="34" charset="0"/>
                <a:ea typeface="Times New Roman" panose="02020603050405020304" pitchFamily="18" charset="0"/>
              </a:rPr>
              <a:t>	- Associer le nom de la plupart des lettres de l’alphabet à leur(s) son(s) et leur forme graphique dans les 3 écritures</a:t>
            </a:r>
          </a:p>
          <a:p>
            <a:pPr algn="just">
              <a:spcAft>
                <a:spcPts val="0"/>
              </a:spcAft>
            </a:pPr>
            <a:r>
              <a:rPr lang="fr-FR" sz="1600" dirty="0">
                <a:latin typeface="Arial" panose="020B0604020202020204" pitchFamily="34" charset="0"/>
                <a:ea typeface="Times New Roman" panose="02020603050405020304" pitchFamily="18" charset="0"/>
              </a:rPr>
              <a:t>	</a:t>
            </a:r>
            <a:r>
              <a:rPr lang="fr-FR" sz="1600" dirty="0">
                <a:latin typeface="Arial" panose="020B0604020202020204" pitchFamily="34" charset="0"/>
              </a:rPr>
              <a:t>- Comprendre et raconter des histoires de plus en plus complexes</a:t>
            </a:r>
          </a:p>
          <a:p>
            <a:pPr algn="just">
              <a:spcAft>
                <a:spcPts val="0"/>
              </a:spcAft>
            </a:pPr>
            <a:r>
              <a:rPr lang="fr-FR" sz="1600" dirty="0">
                <a:latin typeface="Arial" panose="020B0604020202020204" pitchFamily="34" charset="0"/>
                <a:ea typeface="Times New Roman" panose="02020603050405020304" pitchFamily="18" charset="0"/>
              </a:rPr>
              <a:t>	- Savoir dénombrer, reconnaitre les différentes écritures d’un nombre,  décomposer (j</a:t>
            </a:r>
            <a:r>
              <a:rPr lang="fr-FR" sz="1600"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fr-FR" sz="1600" dirty="0">
                <a:latin typeface="Arial" panose="020B0604020202020204" pitchFamily="34" charset="0"/>
                <a:ea typeface="Times New Roman" panose="02020603050405020304" pitchFamily="18" charset="0"/>
              </a:rPr>
              <a:t> 10 au moins) </a:t>
            </a:r>
            <a:r>
              <a:rPr lang="fr-FR" sz="1600"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fr-FR" sz="1600" dirty="0">
                <a:latin typeface="Arial" panose="020B0604020202020204" pitchFamily="34" charset="0"/>
                <a:ea typeface="Times New Roman" panose="02020603050405020304" pitchFamily="18" charset="0"/>
              </a:rPr>
              <a:t> comptine numérique (j</a:t>
            </a:r>
            <a:r>
              <a:rPr lang="fr-FR" sz="1600"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fr-FR" sz="1600" dirty="0">
                <a:latin typeface="Arial" panose="020B0604020202020204" pitchFamily="34" charset="0"/>
                <a:ea typeface="Times New Roman" panose="02020603050405020304" pitchFamily="18" charset="0"/>
              </a:rPr>
              <a:t> 30), résoudre des problèmes</a:t>
            </a:r>
          </a:p>
          <a:p>
            <a:pPr algn="just">
              <a:spcAft>
                <a:spcPts val="0"/>
              </a:spcAft>
            </a:pPr>
            <a:r>
              <a:rPr lang="fr-FR" sz="1600" dirty="0">
                <a:latin typeface="Arial" panose="020B0604020202020204" pitchFamily="34" charset="0"/>
              </a:rPr>
              <a:t> 	- Notions d’espace (positions, déplacements), de temps (cf. rituels)</a:t>
            </a:r>
          </a:p>
          <a:p>
            <a:pPr algn="just">
              <a:spcAft>
                <a:spcPts val="0"/>
              </a:spcAft>
            </a:pPr>
            <a:r>
              <a:rPr lang="fr-FR" sz="1600" dirty="0">
                <a:latin typeface="Arial" panose="020B0604020202020204" pitchFamily="34" charset="0"/>
              </a:rPr>
              <a:t>	- Réfléchir sur le monde qui nous entoure pour essayer de comprendre et de donner un avis, développer sa pensée (sciences, et dans tous les domaines)</a:t>
            </a:r>
          </a:p>
        </p:txBody>
      </p:sp>
      <p:sp>
        <p:nvSpPr>
          <p:cNvPr id="13" name="ZoneTexte 12">
            <a:extLst>
              <a:ext uri="{FF2B5EF4-FFF2-40B4-BE49-F238E27FC236}">
                <a16:creationId xmlns:a16="http://schemas.microsoft.com/office/drawing/2014/main" id="{CE851F5E-82B9-4A87-A274-AD3468BD8D7F}"/>
              </a:ext>
            </a:extLst>
          </p:cNvPr>
          <p:cNvSpPr txBox="1"/>
          <p:nvPr/>
        </p:nvSpPr>
        <p:spPr>
          <a:xfrm>
            <a:off x="5471886" y="5221408"/>
            <a:ext cx="4936760" cy="1231106"/>
          </a:xfrm>
          <a:prstGeom prst="rect">
            <a:avLst/>
          </a:prstGeom>
          <a:noFill/>
        </p:spPr>
        <p:txBody>
          <a:bodyPr wrap="square" rtlCol="0">
            <a:spAutoFit/>
          </a:bodyPr>
          <a:lstStyle/>
          <a:p>
            <a:pPr algn="ctr"/>
            <a:r>
              <a:rPr lang="fr-FR" sz="2000" b="1" dirty="0"/>
              <a:t>A</a:t>
            </a:r>
            <a:r>
              <a:rPr lang="fr-FR" sz="2000" dirty="0"/>
              <a:t>ctivités</a:t>
            </a:r>
            <a:r>
              <a:rPr lang="fr-FR" sz="2000" b="1" dirty="0"/>
              <a:t> P</a:t>
            </a:r>
            <a:r>
              <a:rPr lang="fr-FR" sz="2000" dirty="0"/>
              <a:t>édagogiques</a:t>
            </a:r>
            <a:r>
              <a:rPr lang="fr-FR" sz="2000" b="1" dirty="0"/>
              <a:t> C</a:t>
            </a:r>
            <a:r>
              <a:rPr lang="fr-FR" sz="2000" dirty="0"/>
              <a:t>omplémentaires</a:t>
            </a:r>
          </a:p>
          <a:p>
            <a:r>
              <a:rPr lang="fr-FR" b="1" u="sng" dirty="0"/>
              <a:t>Début des APC</a:t>
            </a:r>
            <a:r>
              <a:rPr lang="fr-FR" b="1" dirty="0"/>
              <a:t> : </a:t>
            </a:r>
            <a:r>
              <a:rPr lang="fr-FR" u="sng" dirty="0"/>
              <a:t>autorisation à signer pour l’année</a:t>
            </a:r>
          </a:p>
          <a:p>
            <a:r>
              <a:rPr lang="fr-FR" dirty="0"/>
              <a:t>Le </a:t>
            </a:r>
            <a:r>
              <a:rPr lang="fr-FR" b="1" dirty="0"/>
              <a:t>lundi</a:t>
            </a:r>
            <a:r>
              <a:rPr lang="fr-FR" dirty="0"/>
              <a:t> et le </a:t>
            </a:r>
            <a:r>
              <a:rPr lang="fr-FR" b="1" dirty="0"/>
              <a:t>jeudi, 11h30-12h</a:t>
            </a:r>
          </a:p>
          <a:p>
            <a:r>
              <a:rPr lang="fr-FR" dirty="0"/>
              <a:t>Les groupes changent chaque vacances</a:t>
            </a:r>
          </a:p>
        </p:txBody>
      </p:sp>
      <p:sp>
        <p:nvSpPr>
          <p:cNvPr id="14" name="Rectangle 13">
            <a:extLst>
              <a:ext uri="{FF2B5EF4-FFF2-40B4-BE49-F238E27FC236}">
                <a16:creationId xmlns:a16="http://schemas.microsoft.com/office/drawing/2014/main" id="{1B5C2F3E-35E3-444D-9883-9D6345665C5D}"/>
              </a:ext>
            </a:extLst>
          </p:cNvPr>
          <p:cNvSpPr/>
          <p:nvPr/>
        </p:nvSpPr>
        <p:spPr>
          <a:xfrm>
            <a:off x="3655493" y="6455641"/>
            <a:ext cx="6862147" cy="646331"/>
          </a:xfrm>
          <a:prstGeom prst="rect">
            <a:avLst/>
          </a:prstGeom>
        </p:spPr>
        <p:txBody>
          <a:bodyPr wrap="square">
            <a:spAutoFit/>
          </a:bodyPr>
          <a:lstStyle/>
          <a:p>
            <a:pPr algn="just">
              <a:spcAft>
                <a:spcPts val="0"/>
              </a:spcAft>
            </a:pPr>
            <a:r>
              <a:rPr lang="fr-FR" dirty="0">
                <a:latin typeface="Arial" panose="020B0604020202020204" pitchFamily="34" charset="0"/>
                <a:ea typeface="Times New Roman" panose="02020603050405020304" pitchFamily="18" charset="0"/>
              </a:rPr>
              <a:t>	</a:t>
            </a:r>
            <a:r>
              <a:rPr lang="fr-FR" sz="1800"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  </a:t>
            </a:r>
            <a:r>
              <a:rPr lang="fr-FR" b="1" dirty="0"/>
              <a:t>Aide ponctuelle </a:t>
            </a:r>
            <a:r>
              <a:rPr lang="fr-FR" dirty="0"/>
              <a:t>sur objectifs précis sur 1 période entre les vacances (entre 2 vacances)</a:t>
            </a:r>
          </a:p>
        </p:txBody>
      </p:sp>
      <p:sp>
        <p:nvSpPr>
          <p:cNvPr id="15" name="Rectangle 14">
            <a:extLst>
              <a:ext uri="{FF2B5EF4-FFF2-40B4-BE49-F238E27FC236}">
                <a16:creationId xmlns:a16="http://schemas.microsoft.com/office/drawing/2014/main" id="{D40DCF61-A969-44FB-A195-5DDEA02A1E65}"/>
              </a:ext>
            </a:extLst>
          </p:cNvPr>
          <p:cNvSpPr/>
          <p:nvPr/>
        </p:nvSpPr>
        <p:spPr>
          <a:xfrm>
            <a:off x="3758810" y="4758269"/>
            <a:ext cx="6399509" cy="553998"/>
          </a:xfrm>
          <a:prstGeom prst="rect">
            <a:avLst/>
          </a:prstGeom>
        </p:spPr>
        <p:txBody>
          <a:bodyPr wrap="none">
            <a:spAutoFit/>
          </a:bodyPr>
          <a:lstStyle/>
          <a:p>
            <a:r>
              <a:rPr lang="fr-FR" sz="3000" b="1" u="sng" dirty="0">
                <a:solidFill>
                  <a:srgbClr val="863E92"/>
                </a:solidFill>
                <a:latin typeface="Akbar" pitchFamily="2" charset="0"/>
              </a:rPr>
              <a:t>Aide   personnalisée   (APC) </a:t>
            </a:r>
          </a:p>
        </p:txBody>
      </p:sp>
      <p:sp>
        <p:nvSpPr>
          <p:cNvPr id="2" name="ZoneTexte 1">
            <a:extLst>
              <a:ext uri="{FF2B5EF4-FFF2-40B4-BE49-F238E27FC236}">
                <a16:creationId xmlns:a16="http://schemas.microsoft.com/office/drawing/2014/main" id="{AFFC45AE-5EAE-4FFF-8A95-04FA0D86ED14}"/>
              </a:ext>
            </a:extLst>
          </p:cNvPr>
          <p:cNvSpPr txBox="1"/>
          <p:nvPr/>
        </p:nvSpPr>
        <p:spPr>
          <a:xfrm>
            <a:off x="6402620" y="7026333"/>
            <a:ext cx="3755699" cy="369332"/>
          </a:xfrm>
          <a:prstGeom prst="rect">
            <a:avLst/>
          </a:prstGeom>
          <a:noFill/>
        </p:spPr>
        <p:txBody>
          <a:bodyPr wrap="square" rtlCol="0">
            <a:spAutoFit/>
          </a:bodyPr>
          <a:lstStyle/>
          <a:p>
            <a:r>
              <a:rPr lang="fr-FR" b="1" dirty="0">
                <a:sym typeface="Symbol" panose="05050102010706020507" pitchFamily="18" charset="2"/>
              </a:rPr>
              <a:t></a:t>
            </a:r>
            <a:r>
              <a:rPr lang="fr-FR" b="1" i="1" dirty="0">
                <a:sym typeface="Symbol" panose="05050102010706020507" pitchFamily="18" charset="2"/>
              </a:rPr>
              <a:t> </a:t>
            </a:r>
            <a:r>
              <a:rPr lang="fr-FR" b="1" i="1" dirty="0"/>
              <a:t>Début dès la semaine prochaine</a:t>
            </a:r>
          </a:p>
        </p:txBody>
      </p:sp>
    </p:spTree>
    <p:extLst>
      <p:ext uri="{BB962C8B-B14F-4D97-AF65-F5344CB8AC3E}">
        <p14:creationId xmlns:p14="http://schemas.microsoft.com/office/powerpoint/2010/main" val="21351422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C91FF71-A4B5-40F7-BDFF-21D542A82FE3}"/>
              </a:ext>
            </a:extLst>
          </p:cNvPr>
          <p:cNvSpPr/>
          <p:nvPr/>
        </p:nvSpPr>
        <p:spPr>
          <a:xfrm>
            <a:off x="217710" y="199740"/>
            <a:ext cx="10203543" cy="4762842"/>
          </a:xfrm>
          <a:prstGeom prst="rect">
            <a:avLst/>
          </a:prstGeom>
        </p:spPr>
        <p:txBody>
          <a:bodyPr wrap="square">
            <a:spAutoFit/>
          </a:bodyPr>
          <a:lstStyle/>
          <a:p>
            <a:pPr algn="just"/>
            <a:endParaRPr lang="fr-FR" sz="500" dirty="0">
              <a:latin typeface="Times New Roman" panose="02020603050405020304" pitchFamily="18" charset="0"/>
              <a:ea typeface="Times New Roman" panose="02020603050405020304" pitchFamily="18" charset="0"/>
            </a:endParaRPr>
          </a:p>
          <a:p>
            <a:pPr marL="285750" indent="-285750" algn="just">
              <a:spcAft>
                <a:spcPts val="0"/>
              </a:spcAft>
              <a:buFont typeface="Wingdings" panose="05000000000000000000" pitchFamily="2" charset="2"/>
              <a:buChar char="Ä"/>
            </a:pPr>
            <a:r>
              <a:rPr lang="fr-FR" b="1" u="sng" dirty="0">
                <a:latin typeface="Arial" panose="020B0604020202020204" pitchFamily="34" charset="0"/>
                <a:ea typeface="Times New Roman" panose="02020603050405020304" pitchFamily="18" charset="0"/>
              </a:rPr>
              <a:t>Parcours culturel</a:t>
            </a:r>
            <a:r>
              <a:rPr lang="fr-FR" b="1" dirty="0">
                <a:latin typeface="Arial" panose="020B0604020202020204" pitchFamily="34" charset="0"/>
                <a:ea typeface="Times New Roman" panose="02020603050405020304" pitchFamily="18" charset="0"/>
              </a:rPr>
              <a:t> :  </a:t>
            </a:r>
          </a:p>
          <a:p>
            <a:pPr algn="just">
              <a:spcAft>
                <a:spcPts val="0"/>
              </a:spcAft>
            </a:pPr>
            <a:r>
              <a:rPr lang="fr-FR" b="1" dirty="0">
                <a:latin typeface="Arial" panose="020B0604020202020204" pitchFamily="34" charset="0"/>
                <a:ea typeface="Times New Roman" panose="02020603050405020304" pitchFamily="18" charset="0"/>
              </a:rPr>
              <a:t>		- Découvrir des contes traditionnels : </a:t>
            </a:r>
            <a:r>
              <a:rPr lang="fr-FR" sz="1600" dirty="0">
                <a:latin typeface="Arial" panose="020B0604020202020204" pitchFamily="34" charset="0"/>
                <a:ea typeface="Times New Roman" panose="02020603050405020304" pitchFamily="18" charset="0"/>
              </a:rPr>
              <a:t>Blanche Neige et les sept nains, Hansel et Gretel, Le 		Petit chaperon 	rouge, Le petit poucet, Le chat botté, Cendrillon, Les habits neufs de l’empereur, Le 		loup et les sept chevreaux .</a:t>
            </a:r>
          </a:p>
          <a:p>
            <a:pPr algn="just">
              <a:spcAft>
                <a:spcPts val="0"/>
              </a:spcAft>
            </a:pPr>
            <a:r>
              <a:rPr lang="fr-FR" b="1" dirty="0">
                <a:latin typeface="Arial" panose="020B0604020202020204" pitchFamily="34" charset="0"/>
                <a:ea typeface="Times New Roman" panose="02020603050405020304" pitchFamily="18" charset="0"/>
              </a:rPr>
              <a:t>		- Lectures répertoires : </a:t>
            </a:r>
            <a:r>
              <a:rPr lang="fr-FR" sz="1600" dirty="0">
                <a:latin typeface="Arial" panose="020B0604020202020204" pitchFamily="34" charset="0"/>
              </a:rPr>
              <a:t>Éric Carle, Anthony Brown, Mario Ramos, Philippe Corentin, Grégoire </a:t>
            </a:r>
            <a:r>
              <a:rPr lang="fr-FR" sz="1600" dirty="0" err="1">
                <a:latin typeface="Arial" panose="020B0604020202020204" pitchFamily="34" charset="0"/>
              </a:rPr>
              <a:t>Solotaref</a:t>
            </a:r>
            <a:r>
              <a:rPr lang="fr-FR" sz="1600" dirty="0">
                <a:latin typeface="Arial" panose="020B0604020202020204" pitchFamily="34" charset="0"/>
              </a:rPr>
              <a:t> et Tomi Ungerer</a:t>
            </a:r>
          </a:p>
          <a:p>
            <a:pPr algn="just">
              <a:spcAft>
                <a:spcPts val="0"/>
              </a:spcAft>
            </a:pPr>
            <a:r>
              <a:rPr lang="fr-FR" b="1" dirty="0">
                <a:latin typeface="Arial" panose="020B0604020202020204" pitchFamily="34" charset="0"/>
                <a:ea typeface="Times New Roman" panose="02020603050405020304" pitchFamily="18" charset="0"/>
              </a:rPr>
              <a:t>		- Personnages archétypaux : </a:t>
            </a:r>
            <a:r>
              <a:rPr lang="fr-FR" sz="1600" dirty="0">
                <a:latin typeface="Arial" panose="020B0604020202020204" pitchFamily="34" charset="0"/>
              </a:rPr>
              <a:t>l’ogre, la sorcière, les monstres</a:t>
            </a:r>
          </a:p>
          <a:p>
            <a:pPr algn="just">
              <a:spcAft>
                <a:spcPts val="0"/>
              </a:spcAft>
            </a:pPr>
            <a:r>
              <a:rPr lang="fr-FR" b="1" dirty="0">
                <a:latin typeface="Arial" panose="020B0604020202020204" pitchFamily="34" charset="0"/>
                <a:ea typeface="Times New Roman" panose="02020603050405020304" pitchFamily="18" charset="0"/>
              </a:rPr>
              <a:t>		- Découvertes d’œuvres patrimoniales </a:t>
            </a:r>
            <a:endParaRPr lang="fr-FR" sz="500" b="1" i="1" u="sng" dirty="0">
              <a:latin typeface="Arial" panose="020B0604020202020204" pitchFamily="34" charset="0"/>
              <a:ea typeface="Times New Roman" panose="02020603050405020304" pitchFamily="18" charset="0"/>
            </a:endParaRPr>
          </a:p>
          <a:p>
            <a:pPr marL="285750" indent="-285750" algn="just">
              <a:buFont typeface="Wingdings" panose="05000000000000000000" pitchFamily="2" charset="2"/>
              <a:buChar char="Ä"/>
            </a:pPr>
            <a:r>
              <a:rPr lang="fr-FR" b="1" i="1" u="sng" dirty="0">
                <a:latin typeface="Arial" panose="020B0604020202020204" pitchFamily="34" charset="0"/>
                <a:ea typeface="Times New Roman" panose="02020603050405020304" pitchFamily="18" charset="0"/>
              </a:rPr>
              <a:t>Narramu</a:t>
            </a:r>
            <a:r>
              <a:rPr lang="fr-FR" b="1" i="1" u="sng" dirty="0">
                <a:latin typeface="Arial" panose="020B0604020202020204" pitchFamily="34" charset="0"/>
              </a:rPr>
              <a:t>s</a:t>
            </a:r>
            <a:r>
              <a:rPr lang="fr-FR" b="1" i="1" dirty="0">
                <a:latin typeface="Arial" panose="020B0604020202020204" pitchFamily="34" charset="0"/>
              </a:rPr>
              <a:t> </a:t>
            </a:r>
            <a:r>
              <a:rPr lang="fr-FR" dirty="0">
                <a:latin typeface="Arial" panose="020B0604020202020204" pitchFamily="34" charset="0"/>
                <a:ea typeface="Times New Roman" panose="02020603050405020304" pitchFamily="18" charset="0"/>
              </a:rPr>
              <a:t>: </a:t>
            </a:r>
            <a:r>
              <a:rPr lang="fr-FR" sz="1600" dirty="0">
                <a:latin typeface="Arial" panose="020B0604020202020204" pitchFamily="34" charset="0"/>
              </a:rPr>
              <a:t>apprendre à comprendre et à raconter une histoire en maternelle ! Déjà un en cours : « Le petit cochon têtu »   et au moins un autre dans l’année</a:t>
            </a:r>
          </a:p>
          <a:p>
            <a:pPr marL="285750" indent="-285750" algn="just">
              <a:spcAft>
                <a:spcPts val="0"/>
              </a:spcAft>
              <a:buFont typeface="Wingdings" panose="05000000000000000000" pitchFamily="2" charset="2"/>
              <a:buChar char="Ä"/>
            </a:pPr>
            <a:r>
              <a:rPr lang="fr-FR" b="1" i="1" u="sng" dirty="0">
                <a:latin typeface="Arial" panose="020B0604020202020204" pitchFamily="34" charset="0"/>
              </a:rPr>
              <a:t>Chorale</a:t>
            </a:r>
            <a:r>
              <a:rPr lang="fr-FR" b="1" i="1" dirty="0">
                <a:latin typeface="Arial" panose="020B0604020202020204" pitchFamily="34" charset="0"/>
              </a:rPr>
              <a:t> : </a:t>
            </a:r>
            <a:r>
              <a:rPr lang="fr-FR" sz="1600" dirty="0">
                <a:latin typeface="Arial" panose="020B0604020202020204" pitchFamily="34" charset="0"/>
              </a:rPr>
              <a:t>tous les vendredis matin avec la classe des MS/GS</a:t>
            </a:r>
          </a:p>
          <a:p>
            <a:pPr marL="285750" indent="-285750" algn="just">
              <a:spcAft>
                <a:spcPts val="0"/>
              </a:spcAft>
              <a:buFont typeface="Wingdings" panose="05000000000000000000" pitchFamily="2" charset="2"/>
              <a:buChar char="Ä"/>
            </a:pPr>
            <a:r>
              <a:rPr lang="fr-FR" b="1" i="1" u="sng" dirty="0">
                <a:latin typeface="Arial" panose="020B0604020202020204" pitchFamily="34" charset="0"/>
                <a:ea typeface="Times New Roman" panose="02020603050405020304" pitchFamily="18" charset="0"/>
              </a:rPr>
              <a:t>Découvertes et utilisation des nouvelles technologies</a:t>
            </a:r>
            <a:r>
              <a:rPr lang="fr-FR" u="sng" dirty="0">
                <a:latin typeface="Arial" panose="020B0604020202020204" pitchFamily="34" charset="0"/>
                <a:ea typeface="Times New Roman" panose="02020603050405020304" pitchFamily="18" charset="0"/>
              </a:rPr>
              <a:t> </a:t>
            </a:r>
            <a:r>
              <a:rPr lang="fr-FR" dirty="0">
                <a:latin typeface="Arial" panose="020B0604020202020204" pitchFamily="34" charset="0"/>
                <a:ea typeface="Times New Roman" panose="02020603050405020304" pitchFamily="18" charset="0"/>
              </a:rPr>
              <a:t>: </a:t>
            </a:r>
            <a:r>
              <a:rPr lang="fr-FR" sz="1600" dirty="0">
                <a:latin typeface="Arial" panose="020B0604020202020204" pitchFamily="34" charset="0"/>
              </a:rPr>
              <a:t>tablette, vidéo projecteur, ordi, …</a:t>
            </a:r>
          </a:p>
          <a:p>
            <a:pPr marL="285750" indent="-285750" algn="just">
              <a:spcAft>
                <a:spcPts val="0"/>
              </a:spcAft>
              <a:buFont typeface="Wingdings" panose="05000000000000000000" pitchFamily="2" charset="2"/>
              <a:buChar char="Ä"/>
            </a:pPr>
            <a:r>
              <a:rPr lang="fr-FR" b="1" u="sng" dirty="0">
                <a:latin typeface="Arial" panose="020B0604020202020204" pitchFamily="34" charset="0"/>
                <a:ea typeface="Times New Roman" panose="02020603050405020304" pitchFamily="18" charset="0"/>
              </a:rPr>
              <a:t>Situations problème </a:t>
            </a:r>
            <a:r>
              <a:rPr lang="fr-FR" sz="1600" dirty="0">
                <a:latin typeface="Arial" panose="020B0604020202020204" pitchFamily="34" charset="0"/>
                <a:ea typeface="Times New Roman" panose="02020603050405020304" pitchFamily="18" charset="0"/>
              </a:rPr>
              <a:t>(achat de matériel : marchande, …)</a:t>
            </a:r>
            <a:endParaRPr lang="fr-FR" sz="500" dirty="0">
              <a:latin typeface="Arial" panose="020B0604020202020204" pitchFamily="34" charset="0"/>
              <a:ea typeface="Times New Roman" panose="02020603050405020304" pitchFamily="18" charset="0"/>
            </a:endParaRPr>
          </a:p>
          <a:p>
            <a:pPr marL="285750" indent="-285750" algn="just">
              <a:spcAft>
                <a:spcPts val="0"/>
              </a:spcAft>
              <a:buFont typeface="Wingdings" panose="05000000000000000000" pitchFamily="2" charset="2"/>
              <a:buChar char="Ä"/>
            </a:pPr>
            <a:r>
              <a:rPr lang="fr-FR" b="1" u="sng" dirty="0">
                <a:latin typeface="Arial" panose="020B0604020202020204" pitchFamily="34" charset="0"/>
                <a:ea typeface="Times New Roman" panose="02020603050405020304" pitchFamily="18" charset="0"/>
              </a:rPr>
              <a:t>Liaison GS-CP : situations problèmes </a:t>
            </a:r>
            <a:r>
              <a:rPr lang="fr-FR" sz="1600" dirty="0">
                <a:latin typeface="Arial" panose="020B0604020202020204" pitchFamily="34" charset="0"/>
                <a:ea typeface="Times New Roman" panose="02020603050405020304" pitchFamily="18" charset="0"/>
              </a:rPr>
              <a:t>(premiers courriers déjà reçus)</a:t>
            </a:r>
          </a:p>
          <a:p>
            <a:pPr marL="285750" indent="-285750" algn="just">
              <a:spcAft>
                <a:spcPts val="0"/>
              </a:spcAft>
              <a:buFont typeface="Wingdings" panose="05000000000000000000" pitchFamily="2" charset="2"/>
              <a:buChar char="Ä"/>
            </a:pPr>
            <a:r>
              <a:rPr lang="fr-FR" b="1" u="sng" dirty="0">
                <a:latin typeface="Arial" panose="020B0604020202020204" pitchFamily="34" charset="0"/>
              </a:rPr>
              <a:t>EDD</a:t>
            </a:r>
            <a:r>
              <a:rPr lang="fr-FR" b="1" dirty="0">
                <a:latin typeface="Arial" panose="020B0604020202020204" pitchFamily="34" charset="0"/>
              </a:rPr>
              <a:t> :</a:t>
            </a:r>
            <a:r>
              <a:rPr lang="fr-FR" sz="1600" b="1" dirty="0">
                <a:latin typeface="Arial" panose="020B0604020202020204" pitchFamily="34" charset="0"/>
                <a:ea typeface="Times New Roman" panose="02020603050405020304" pitchFamily="18" charset="0"/>
              </a:rPr>
              <a:t> </a:t>
            </a:r>
            <a:r>
              <a:rPr lang="fr-FR" sz="1600" b="1" dirty="0">
                <a:latin typeface="Arial" panose="020B0604020202020204" pitchFamily="34" charset="0"/>
              </a:rPr>
              <a:t>E</a:t>
            </a:r>
            <a:r>
              <a:rPr lang="fr-FR" sz="1600" dirty="0">
                <a:latin typeface="Arial" panose="020B0604020202020204" pitchFamily="34" charset="0"/>
              </a:rPr>
              <a:t>ducation au </a:t>
            </a:r>
            <a:r>
              <a:rPr lang="fr-FR" sz="1600" b="1" dirty="0">
                <a:latin typeface="Arial" panose="020B0604020202020204" pitchFamily="34" charset="0"/>
              </a:rPr>
              <a:t>D</a:t>
            </a:r>
            <a:r>
              <a:rPr lang="fr-FR" sz="1600" dirty="0">
                <a:latin typeface="Arial" panose="020B0604020202020204" pitchFamily="34" charset="0"/>
              </a:rPr>
              <a:t>éveloppement </a:t>
            </a:r>
            <a:r>
              <a:rPr lang="fr-FR" sz="1600" b="1" dirty="0">
                <a:latin typeface="Arial" panose="020B0604020202020204" pitchFamily="34" charset="0"/>
              </a:rPr>
              <a:t>D</a:t>
            </a:r>
            <a:r>
              <a:rPr lang="fr-FR" sz="1600" dirty="0">
                <a:latin typeface="Arial" panose="020B0604020202020204" pitchFamily="34" charset="0"/>
              </a:rPr>
              <a:t>urable</a:t>
            </a:r>
          </a:p>
          <a:p>
            <a:pPr marL="285750" indent="-285750" algn="just">
              <a:spcAft>
                <a:spcPts val="0"/>
              </a:spcAft>
              <a:buFont typeface="Wingdings" panose="05000000000000000000" pitchFamily="2" charset="2"/>
              <a:buChar char="Ä"/>
            </a:pPr>
            <a:endParaRPr lang="fr-FR" dirty="0">
              <a:latin typeface="Arial" panose="020B0604020202020204" pitchFamily="34" charset="0"/>
              <a:ea typeface="Times New Roman" panose="02020603050405020304" pitchFamily="18" charset="0"/>
            </a:endParaRPr>
          </a:p>
          <a:p>
            <a:pPr algn="just">
              <a:spcAft>
                <a:spcPts val="0"/>
              </a:spcAft>
            </a:pPr>
            <a:endParaRPr lang="fr-FR" sz="1050" dirty="0">
              <a:latin typeface="Times New Roman" panose="02020603050405020304" pitchFamily="18" charset="0"/>
              <a:ea typeface="Times New Roman" panose="02020603050405020304" pitchFamily="18" charset="0"/>
            </a:endParaRPr>
          </a:p>
          <a:p>
            <a:pPr algn="just">
              <a:spcAft>
                <a:spcPts val="0"/>
              </a:spcAft>
            </a:pPr>
            <a:r>
              <a:rPr lang="fr-FR" sz="600" dirty="0">
                <a:latin typeface="Arial" panose="020B0604020202020204" pitchFamily="34" charset="0"/>
                <a:ea typeface="Times New Roman" panose="02020603050405020304" pitchFamily="18" charset="0"/>
              </a:rPr>
              <a:t> </a:t>
            </a:r>
            <a:endParaRPr lang="fr-FR" sz="1050" dirty="0">
              <a:effectLst/>
              <a:latin typeface="Times New Roman" panose="02020603050405020304" pitchFamily="18" charset="0"/>
              <a:ea typeface="Times New Roman" panose="02020603050405020304" pitchFamily="18" charset="0"/>
            </a:endParaRPr>
          </a:p>
        </p:txBody>
      </p:sp>
      <p:sp>
        <p:nvSpPr>
          <p:cNvPr id="5" name="Rectangle 4">
            <a:extLst>
              <a:ext uri="{FF2B5EF4-FFF2-40B4-BE49-F238E27FC236}">
                <a16:creationId xmlns:a16="http://schemas.microsoft.com/office/drawing/2014/main" id="{6BA70BDD-8BCF-4A86-B6CE-4E3E214458D5}"/>
              </a:ext>
            </a:extLst>
          </p:cNvPr>
          <p:cNvSpPr/>
          <p:nvPr/>
        </p:nvSpPr>
        <p:spPr>
          <a:xfrm>
            <a:off x="3344396" y="81904"/>
            <a:ext cx="4003019" cy="553998"/>
          </a:xfrm>
          <a:prstGeom prst="rect">
            <a:avLst/>
          </a:prstGeom>
        </p:spPr>
        <p:txBody>
          <a:bodyPr wrap="none">
            <a:spAutoFit/>
          </a:bodyPr>
          <a:lstStyle/>
          <a:p>
            <a:pPr algn="just">
              <a:spcAft>
                <a:spcPts val="0"/>
              </a:spcAft>
            </a:pPr>
            <a:r>
              <a:rPr lang="fr-FR" sz="3000" b="1" u="sng" dirty="0">
                <a:solidFill>
                  <a:srgbClr val="863E92"/>
                </a:solidFill>
                <a:latin typeface="Akbar" pitchFamily="2" charset="0"/>
              </a:rPr>
              <a:t>Projet   d’école : </a:t>
            </a:r>
          </a:p>
        </p:txBody>
      </p:sp>
      <p:sp>
        <p:nvSpPr>
          <p:cNvPr id="6" name="Rectangle 5">
            <a:extLst>
              <a:ext uri="{FF2B5EF4-FFF2-40B4-BE49-F238E27FC236}">
                <a16:creationId xmlns:a16="http://schemas.microsoft.com/office/drawing/2014/main" id="{E35B6BB6-BBC4-47A5-8A10-121FD5ECED43}"/>
              </a:ext>
            </a:extLst>
          </p:cNvPr>
          <p:cNvSpPr/>
          <p:nvPr/>
        </p:nvSpPr>
        <p:spPr>
          <a:xfrm>
            <a:off x="244134" y="4890147"/>
            <a:ext cx="10150693" cy="615553"/>
          </a:xfrm>
          <a:prstGeom prst="rect">
            <a:avLst/>
          </a:prstGeom>
        </p:spPr>
        <p:txBody>
          <a:bodyPr wrap="square">
            <a:spAutoFit/>
          </a:bodyPr>
          <a:lstStyle/>
          <a:p>
            <a:pPr algn="just">
              <a:spcAft>
                <a:spcPts val="0"/>
              </a:spcAft>
            </a:pPr>
            <a:r>
              <a:rPr lang="fr-FR" dirty="0">
                <a:latin typeface="Segoe MDL2 Assets" panose="050A0102010101010101" pitchFamily="18" charset="0"/>
                <a:ea typeface="Times New Roman" panose="02020603050405020304" pitchFamily="18" charset="0"/>
                <a:sym typeface="Symbol" panose="05050102010706020507" pitchFamily="18" charset="2"/>
              </a:rPr>
              <a:t> </a:t>
            </a:r>
            <a:r>
              <a:rPr lang="fr-FR" sz="1600" dirty="0">
                <a:latin typeface="Arial" panose="020B0604020202020204" pitchFamily="34" charset="0"/>
              </a:rPr>
              <a:t>déjà signé dans fiches rentrée. Le nouveau sera voté au 1er conseil d’école (le 19 octobre) et diffusé ensuite. </a:t>
            </a:r>
          </a:p>
        </p:txBody>
      </p:sp>
      <p:sp>
        <p:nvSpPr>
          <p:cNvPr id="7" name="Rectangle 6">
            <a:extLst>
              <a:ext uri="{FF2B5EF4-FFF2-40B4-BE49-F238E27FC236}">
                <a16:creationId xmlns:a16="http://schemas.microsoft.com/office/drawing/2014/main" id="{DEB3BFE8-6503-41C8-B938-EB3A1B4DE141}"/>
              </a:ext>
            </a:extLst>
          </p:cNvPr>
          <p:cNvSpPr/>
          <p:nvPr/>
        </p:nvSpPr>
        <p:spPr>
          <a:xfrm>
            <a:off x="664239" y="4403020"/>
            <a:ext cx="9741769" cy="553998"/>
          </a:xfrm>
          <a:prstGeom prst="rect">
            <a:avLst/>
          </a:prstGeom>
        </p:spPr>
        <p:txBody>
          <a:bodyPr wrap="none">
            <a:spAutoFit/>
          </a:bodyPr>
          <a:lstStyle/>
          <a:p>
            <a:r>
              <a:rPr lang="fr-FR" sz="3000" b="1" u="sng" dirty="0">
                <a:solidFill>
                  <a:srgbClr val="863E92"/>
                </a:solidFill>
                <a:latin typeface="Akbar" pitchFamily="2" charset="0"/>
              </a:rPr>
              <a:t>Règlement   de   l’école,   de   la   classe : </a:t>
            </a:r>
          </a:p>
        </p:txBody>
      </p:sp>
      <p:sp>
        <p:nvSpPr>
          <p:cNvPr id="8" name="Rectangle 7">
            <a:extLst>
              <a:ext uri="{FF2B5EF4-FFF2-40B4-BE49-F238E27FC236}">
                <a16:creationId xmlns:a16="http://schemas.microsoft.com/office/drawing/2014/main" id="{49256C47-4387-4C8C-9277-F4CEA76CC700}"/>
              </a:ext>
            </a:extLst>
          </p:cNvPr>
          <p:cNvSpPr/>
          <p:nvPr/>
        </p:nvSpPr>
        <p:spPr>
          <a:xfrm>
            <a:off x="217709" y="5620683"/>
            <a:ext cx="8743163" cy="1938992"/>
          </a:xfrm>
          <a:prstGeom prst="rect">
            <a:avLst/>
          </a:prstGeom>
        </p:spPr>
        <p:txBody>
          <a:bodyPr wrap="square">
            <a:spAutoFit/>
          </a:bodyPr>
          <a:lstStyle/>
          <a:p>
            <a:pPr marL="3943350" lvl="8" indent="-285750" algn="just">
              <a:buFont typeface="Symbol" panose="05050102010706020507" pitchFamily="18" charset="2"/>
              <a:buChar char="·"/>
            </a:pPr>
            <a:r>
              <a:rPr lang="fr-FR" b="1" u="sng" dirty="0">
                <a:solidFill>
                  <a:srgbClr val="7030A0"/>
                </a:solidFill>
                <a:latin typeface="Arial" panose="020B0604020202020204" pitchFamily="34" charset="0"/>
                <a:ea typeface="Times New Roman" panose="02020603050405020304" pitchFamily="18" charset="0"/>
              </a:rPr>
              <a:t>Rôle</a:t>
            </a:r>
            <a:r>
              <a:rPr lang="fr-FR" dirty="0">
                <a:latin typeface="Arial" panose="020B0604020202020204" pitchFamily="34" charset="0"/>
                <a:ea typeface="Times New Roman" panose="02020603050405020304" pitchFamily="18" charset="0"/>
              </a:rPr>
              <a:t>         </a:t>
            </a:r>
            <a:r>
              <a:rPr lang="fr-FR" dirty="0">
                <a:solidFill>
                  <a:srgbClr val="7030A0"/>
                </a:solidFill>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fr-FR"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 </a:t>
            </a:r>
            <a:r>
              <a:rPr lang="fr-FR" b="1" u="sng" dirty="0">
                <a:solidFill>
                  <a:srgbClr val="7030A0"/>
                </a:solidFill>
                <a:latin typeface="Arial" panose="020B0604020202020204" pitchFamily="34" charset="0"/>
                <a:sym typeface="Symbol" panose="05050102010706020507" pitchFamily="18" charset="2"/>
              </a:rPr>
              <a:t>C</a:t>
            </a:r>
            <a:r>
              <a:rPr lang="fr-FR" b="1" u="sng" dirty="0">
                <a:solidFill>
                  <a:srgbClr val="7030A0"/>
                </a:solidFill>
                <a:latin typeface="Arial" panose="020B0604020202020204" pitchFamily="34" charset="0"/>
              </a:rPr>
              <a:t>omment sera-t-elle utilisée </a:t>
            </a:r>
            <a:r>
              <a:rPr lang="fr-FR" b="1" dirty="0">
                <a:solidFill>
                  <a:srgbClr val="7030A0"/>
                </a:solidFill>
                <a:latin typeface="Arial" panose="020B0604020202020204" pitchFamily="34" charset="0"/>
              </a:rPr>
              <a:t>: </a:t>
            </a:r>
          </a:p>
          <a:p>
            <a:pPr algn="just">
              <a:spcAft>
                <a:spcPts val="0"/>
              </a:spcAft>
            </a:pPr>
            <a:r>
              <a:rPr lang="fr-FR" dirty="0">
                <a:latin typeface="Arial" panose="020B0604020202020204" pitchFamily="34" charset="0"/>
                <a:ea typeface="Times New Roman" panose="02020603050405020304" pitchFamily="18" charset="0"/>
              </a:rPr>
              <a:t>	- </a:t>
            </a:r>
            <a:r>
              <a:rPr lang="fr-FR" u="sng" dirty="0">
                <a:latin typeface="Arial" panose="020B0604020202020204" pitchFamily="34" charset="0"/>
                <a:ea typeface="Times New Roman" panose="02020603050405020304" pitchFamily="18" charset="0"/>
              </a:rPr>
              <a:t>Coop d’école</a:t>
            </a:r>
            <a:r>
              <a:rPr lang="fr-FR" dirty="0">
                <a:latin typeface="Arial" panose="020B0604020202020204" pitchFamily="34" charset="0"/>
                <a:ea typeface="Times New Roman" panose="02020603050405020304" pitchFamily="18" charset="0"/>
              </a:rPr>
              <a:t> : </a:t>
            </a:r>
            <a:r>
              <a:rPr lang="fr-FR" sz="1600" dirty="0">
                <a:latin typeface="Arial" panose="020B0604020202020204" pitchFamily="34" charset="0"/>
              </a:rPr>
              <a:t>achat gros matériel de gym, jeux communs à toute l’école, un vidéo projecteur</a:t>
            </a:r>
          </a:p>
          <a:p>
            <a:pPr algn="just">
              <a:spcAft>
                <a:spcPts val="0"/>
              </a:spcAft>
            </a:pPr>
            <a:r>
              <a:rPr lang="fr-FR" dirty="0">
                <a:latin typeface="Arial" panose="020B0604020202020204" pitchFamily="34" charset="0"/>
                <a:ea typeface="Times New Roman" panose="02020603050405020304" pitchFamily="18" charset="0"/>
              </a:rPr>
              <a:t>	- </a:t>
            </a:r>
            <a:r>
              <a:rPr lang="fr-FR" u="sng" dirty="0">
                <a:latin typeface="Arial" panose="020B0604020202020204" pitchFamily="34" charset="0"/>
                <a:ea typeface="Times New Roman" panose="02020603050405020304" pitchFamily="18" charset="0"/>
              </a:rPr>
              <a:t>Coop de classe</a:t>
            </a:r>
            <a:r>
              <a:rPr lang="fr-FR" dirty="0">
                <a:latin typeface="Arial" panose="020B0604020202020204" pitchFamily="34" charset="0"/>
                <a:ea typeface="Times New Roman" panose="02020603050405020304" pitchFamily="18" charset="0"/>
              </a:rPr>
              <a:t> : </a:t>
            </a:r>
            <a:r>
              <a:rPr lang="fr-FR" sz="1600" dirty="0">
                <a:latin typeface="Arial" panose="020B0604020202020204" pitchFamily="34" charset="0"/>
              </a:rPr>
              <a:t>déjà acheté nappe, une plante et de la terre</a:t>
            </a:r>
          </a:p>
          <a:p>
            <a:pPr algn="just">
              <a:spcAft>
                <a:spcPts val="0"/>
              </a:spcAft>
            </a:pPr>
            <a:r>
              <a:rPr lang="fr-FR" sz="1600" dirty="0">
                <a:latin typeface="Arial" panose="020B0604020202020204" pitchFamily="34" charset="0"/>
              </a:rPr>
              <a:t>		En prévision : achat de jeux pédagogique, matériel sciences, matériel pour activités autonomes…</a:t>
            </a:r>
          </a:p>
          <a:p>
            <a:pPr algn="ctr">
              <a:spcAft>
                <a:spcPts val="0"/>
              </a:spcAft>
            </a:pPr>
            <a:r>
              <a:rPr lang="fr-FR" b="1" i="1" u="sng" dirty="0">
                <a:latin typeface="Arial" panose="020B0604020202020204" pitchFamily="34" charset="0"/>
              </a:rPr>
              <a:t>Toujours rapporter la carte signée : c’est une pièce comptable</a:t>
            </a:r>
            <a:r>
              <a:rPr lang="fr-FR" b="1" i="1" dirty="0">
                <a:latin typeface="Arial" panose="020B0604020202020204" pitchFamily="34" charset="0"/>
              </a:rPr>
              <a:t>.</a:t>
            </a:r>
          </a:p>
        </p:txBody>
      </p:sp>
      <p:sp>
        <p:nvSpPr>
          <p:cNvPr id="9" name="Rectangle 8">
            <a:extLst>
              <a:ext uri="{FF2B5EF4-FFF2-40B4-BE49-F238E27FC236}">
                <a16:creationId xmlns:a16="http://schemas.microsoft.com/office/drawing/2014/main" id="{369A88D8-270F-40B0-A75E-83AAFE79FBCC}"/>
              </a:ext>
            </a:extLst>
          </p:cNvPr>
          <p:cNvSpPr/>
          <p:nvPr/>
        </p:nvSpPr>
        <p:spPr>
          <a:xfrm>
            <a:off x="496815" y="5464043"/>
            <a:ext cx="3288080" cy="553998"/>
          </a:xfrm>
          <a:prstGeom prst="rect">
            <a:avLst/>
          </a:prstGeom>
        </p:spPr>
        <p:txBody>
          <a:bodyPr wrap="none">
            <a:spAutoFit/>
          </a:bodyPr>
          <a:lstStyle/>
          <a:p>
            <a:pPr algn="just">
              <a:spcAft>
                <a:spcPts val="0"/>
              </a:spcAft>
            </a:pPr>
            <a:r>
              <a:rPr lang="fr-FR" sz="3000" b="1" u="sng" dirty="0">
                <a:solidFill>
                  <a:srgbClr val="863E92"/>
                </a:solidFill>
                <a:latin typeface="Akbar" pitchFamily="2" charset="0"/>
              </a:rPr>
              <a:t>Coopérative : </a:t>
            </a:r>
          </a:p>
        </p:txBody>
      </p:sp>
    </p:spTree>
    <p:extLst>
      <p:ext uri="{BB962C8B-B14F-4D97-AF65-F5344CB8AC3E}">
        <p14:creationId xmlns:p14="http://schemas.microsoft.com/office/powerpoint/2010/main" val="3311799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A65278E-983B-4EDF-9257-9658B151C21A}"/>
              </a:ext>
            </a:extLst>
          </p:cNvPr>
          <p:cNvSpPr/>
          <p:nvPr/>
        </p:nvSpPr>
        <p:spPr>
          <a:xfrm>
            <a:off x="2068564" y="669718"/>
            <a:ext cx="7293149" cy="369332"/>
          </a:xfrm>
          <a:prstGeom prst="rect">
            <a:avLst/>
          </a:prstGeom>
        </p:spPr>
        <p:txBody>
          <a:bodyPr wrap="square">
            <a:spAutoFit/>
          </a:bodyPr>
          <a:lstStyle/>
          <a:p>
            <a:r>
              <a:rPr lang="fr-FR" b="1" u="sng" dirty="0">
                <a:latin typeface="Arial" panose="020B0604020202020204" pitchFamily="34" charset="0"/>
                <a:ea typeface="Times New Roman" panose="02020603050405020304" pitchFamily="18" charset="0"/>
              </a:rPr>
              <a:t>Je peux me rendre disponible si  je suis </a:t>
            </a:r>
            <a:r>
              <a:rPr lang="fr-FR" b="1" u="sng" dirty="0" err="1">
                <a:latin typeface="Arial" panose="020B0604020202020204" pitchFamily="34" charset="0"/>
                <a:ea typeface="Times New Roman" panose="02020603050405020304" pitchFamily="18" charset="0"/>
              </a:rPr>
              <a:t>prévénue</a:t>
            </a:r>
            <a:r>
              <a:rPr lang="fr-FR" b="1" u="sng" dirty="0">
                <a:latin typeface="Arial" panose="020B0604020202020204" pitchFamily="34" charset="0"/>
                <a:ea typeface="Times New Roman" panose="02020603050405020304" pitchFamily="18" charset="0"/>
              </a:rPr>
              <a:t> à l’avance</a:t>
            </a:r>
            <a:endParaRPr lang="fr-FR" dirty="0"/>
          </a:p>
        </p:txBody>
      </p:sp>
      <p:sp>
        <p:nvSpPr>
          <p:cNvPr id="7" name="Rectangle 6">
            <a:extLst>
              <a:ext uri="{FF2B5EF4-FFF2-40B4-BE49-F238E27FC236}">
                <a16:creationId xmlns:a16="http://schemas.microsoft.com/office/drawing/2014/main" id="{435D3E3F-00E5-44B5-99FE-F1962F0E376D}"/>
              </a:ext>
            </a:extLst>
          </p:cNvPr>
          <p:cNvSpPr/>
          <p:nvPr/>
        </p:nvSpPr>
        <p:spPr>
          <a:xfrm>
            <a:off x="3653762" y="117413"/>
            <a:ext cx="3076163" cy="553998"/>
          </a:xfrm>
          <a:prstGeom prst="rect">
            <a:avLst/>
          </a:prstGeom>
        </p:spPr>
        <p:txBody>
          <a:bodyPr wrap="none">
            <a:spAutoFit/>
          </a:bodyPr>
          <a:lstStyle/>
          <a:p>
            <a:r>
              <a:rPr lang="fr-FR" sz="3000" b="1" u="sng" dirty="0">
                <a:solidFill>
                  <a:srgbClr val="863E92"/>
                </a:solidFill>
                <a:latin typeface="Akbar" pitchFamily="2" charset="0"/>
              </a:rPr>
              <a:t>Parents RDV : </a:t>
            </a:r>
          </a:p>
        </p:txBody>
      </p:sp>
      <p:sp>
        <p:nvSpPr>
          <p:cNvPr id="8" name="Rectangle 7">
            <a:extLst>
              <a:ext uri="{FF2B5EF4-FFF2-40B4-BE49-F238E27FC236}">
                <a16:creationId xmlns:a16="http://schemas.microsoft.com/office/drawing/2014/main" id="{7AACCD88-942C-4120-80CC-A2351C58C527}"/>
              </a:ext>
            </a:extLst>
          </p:cNvPr>
          <p:cNvSpPr/>
          <p:nvPr/>
        </p:nvSpPr>
        <p:spPr>
          <a:xfrm>
            <a:off x="112017" y="1686227"/>
            <a:ext cx="6785180" cy="2285241"/>
          </a:xfrm>
          <a:prstGeom prst="rect">
            <a:avLst/>
          </a:prstGeom>
        </p:spPr>
        <p:txBody>
          <a:bodyPr wrap="square">
            <a:spAutoFit/>
          </a:bodyPr>
          <a:lstStyle/>
          <a:p>
            <a:pPr algn="just">
              <a:spcAft>
                <a:spcPts val="0"/>
              </a:spcAft>
            </a:pPr>
            <a:r>
              <a:rPr lang="fr-FR" sz="3000" b="1" i="1" u="sng" dirty="0">
                <a:solidFill>
                  <a:srgbClr val="7030A0"/>
                </a:solidFill>
                <a:latin typeface="Arial" panose="020B0604020202020204" pitchFamily="34" charset="0"/>
              </a:rPr>
              <a:t>Pour chaque GS : </a:t>
            </a:r>
          </a:p>
          <a:p>
            <a:pPr algn="just">
              <a:spcAft>
                <a:spcPts val="0"/>
              </a:spcAft>
            </a:pPr>
            <a:r>
              <a:rPr lang="fr-FR" sz="3000" b="1" i="1" kern="0" dirty="0">
                <a:solidFill>
                  <a:srgbClr val="7030A0"/>
                </a:solidFill>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			</a:t>
            </a:r>
            <a:r>
              <a:rPr lang="fr-FR" b="1" kern="0" dirty="0">
                <a:solidFill>
                  <a:srgbClr val="0070C0"/>
                </a:solidFill>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fr-FR" b="1" kern="0" dirty="0">
                <a:solidFill>
                  <a:srgbClr val="0070C0"/>
                </a:solidFill>
                <a:latin typeface="Arial" panose="020B0604020202020204" pitchFamily="34" charset="0"/>
                <a:ea typeface="Times New Roman" panose="02020603050405020304" pitchFamily="18" charset="0"/>
              </a:rPr>
              <a:t> </a:t>
            </a:r>
            <a:r>
              <a:rPr lang="fr-FR" b="1" u="sng" kern="0" cap="all" dirty="0">
                <a:solidFill>
                  <a:srgbClr val="0070C0"/>
                </a:solidFill>
                <a:latin typeface="Arial" panose="020B0604020202020204" pitchFamily="34" charset="0"/>
                <a:ea typeface="Times New Roman" panose="02020603050405020304" pitchFamily="18" charset="0"/>
              </a:rPr>
              <a:t>1 C</a:t>
            </a:r>
            <a:r>
              <a:rPr lang="fr-FR" b="1" u="sng" kern="0" dirty="0">
                <a:solidFill>
                  <a:srgbClr val="0070C0"/>
                </a:solidFill>
                <a:latin typeface="Arial" panose="020B0604020202020204" pitchFamily="34" charset="0"/>
                <a:ea typeface="Times New Roman" panose="02020603050405020304" pitchFamily="18" charset="0"/>
              </a:rPr>
              <a:t>lasseur  avec 3 intercalaires</a:t>
            </a:r>
            <a:r>
              <a:rPr lang="fr-FR" b="1" kern="0" dirty="0">
                <a:solidFill>
                  <a:srgbClr val="0070C0"/>
                </a:solidFill>
                <a:latin typeface="Arial" panose="020B0604020202020204" pitchFamily="34" charset="0"/>
                <a:ea typeface="Times New Roman" panose="02020603050405020304" pitchFamily="18" charset="0"/>
              </a:rPr>
              <a:t> : </a:t>
            </a:r>
            <a:r>
              <a:rPr lang="fr-FR" b="1" u="sng" kern="0" dirty="0">
                <a:latin typeface="Arial" panose="020B0604020202020204" pitchFamily="34" charset="0"/>
                <a:ea typeface="Times New Roman" panose="02020603050405020304" pitchFamily="18" charset="0"/>
              </a:rPr>
              <a:t>langage oral et écrit, découverte du monde et percevoir, sentir, imaginer, créer</a:t>
            </a:r>
            <a:r>
              <a:rPr lang="fr-FR" b="1" kern="0" dirty="0">
                <a:latin typeface="Arial" panose="020B0604020202020204" pitchFamily="34" charset="0"/>
                <a:ea typeface="Times New Roman" panose="02020603050405020304" pitchFamily="18" charset="0"/>
              </a:rPr>
              <a:t>  </a:t>
            </a:r>
            <a:r>
              <a:rPr lang="fr-FR" kern="0" dirty="0">
                <a:latin typeface="Arial" panose="020B0604020202020204" pitchFamily="34" charset="0"/>
                <a:ea typeface="Times New Roman" panose="02020603050405020304" pitchFamily="18" charset="0"/>
              </a:rPr>
              <a:t>où met travail avec bilans des activités menées en classe : lecture, écriture, graphisme, numération, sciences … </a:t>
            </a:r>
          </a:p>
          <a:p>
            <a:pPr algn="just">
              <a:spcAft>
                <a:spcPts val="0"/>
              </a:spcAft>
            </a:pPr>
            <a:r>
              <a:rPr lang="fr-FR" b="1" kern="0"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fr-FR" b="1" kern="0" dirty="0">
                <a:latin typeface="Arial" panose="020B0604020202020204" pitchFamily="34" charset="0"/>
                <a:ea typeface="Times New Roman" panose="02020603050405020304" pitchFamily="18" charset="0"/>
              </a:rPr>
              <a:t> Donné avant chaque vacances</a:t>
            </a:r>
            <a:endParaRPr lang="fr-FR" sz="1400" b="1" kern="0" dirty="0">
              <a:latin typeface="Comic Sans MS" panose="030F0702030302020204" pitchFamily="66" charset="0"/>
              <a:ea typeface="Times New Roman" panose="02020603050405020304" pitchFamily="18" charset="0"/>
            </a:endParaRPr>
          </a:p>
          <a:p>
            <a:pPr>
              <a:spcAft>
                <a:spcPts val="0"/>
              </a:spcAft>
            </a:pPr>
            <a:endParaRPr lang="fr-FR" sz="1050" dirty="0">
              <a:effectLst/>
              <a:latin typeface="Times New Roman" panose="02020603050405020304" pitchFamily="18" charset="0"/>
              <a:ea typeface="Times New Roman" panose="02020603050405020304" pitchFamily="18" charset="0"/>
            </a:endParaRPr>
          </a:p>
        </p:txBody>
      </p:sp>
      <p:sp>
        <p:nvSpPr>
          <p:cNvPr id="9" name="Rectangle 8">
            <a:extLst>
              <a:ext uri="{FF2B5EF4-FFF2-40B4-BE49-F238E27FC236}">
                <a16:creationId xmlns:a16="http://schemas.microsoft.com/office/drawing/2014/main" id="{18AC2D95-1E82-4EB8-BBC7-DCD3BCF72A65}"/>
              </a:ext>
            </a:extLst>
          </p:cNvPr>
          <p:cNvSpPr/>
          <p:nvPr/>
        </p:nvSpPr>
        <p:spPr>
          <a:xfrm>
            <a:off x="2305160" y="1132229"/>
            <a:ext cx="5864106" cy="553998"/>
          </a:xfrm>
          <a:prstGeom prst="rect">
            <a:avLst/>
          </a:prstGeom>
        </p:spPr>
        <p:txBody>
          <a:bodyPr wrap="square">
            <a:spAutoFit/>
          </a:bodyPr>
          <a:lstStyle/>
          <a:p>
            <a:pPr>
              <a:spcAft>
                <a:spcPts val="0"/>
              </a:spcAft>
            </a:pPr>
            <a:r>
              <a:rPr lang="fr-FR" sz="3000" b="1" u="sng" dirty="0">
                <a:solidFill>
                  <a:srgbClr val="863E92"/>
                </a:solidFill>
                <a:latin typeface="Akbar" pitchFamily="2" charset="0"/>
              </a:rPr>
              <a:t>Les cahiers ou classeurs</a:t>
            </a:r>
          </a:p>
        </p:txBody>
      </p:sp>
      <p:sp>
        <p:nvSpPr>
          <p:cNvPr id="10" name="Rectangle 9">
            <a:extLst>
              <a:ext uri="{FF2B5EF4-FFF2-40B4-BE49-F238E27FC236}">
                <a16:creationId xmlns:a16="http://schemas.microsoft.com/office/drawing/2014/main" id="{B9208F27-730E-44FF-990C-1B561D138018}"/>
              </a:ext>
            </a:extLst>
          </p:cNvPr>
          <p:cNvSpPr/>
          <p:nvPr/>
        </p:nvSpPr>
        <p:spPr>
          <a:xfrm>
            <a:off x="114990" y="4202300"/>
            <a:ext cx="4094153" cy="646331"/>
          </a:xfrm>
          <a:prstGeom prst="rect">
            <a:avLst/>
          </a:prstGeom>
        </p:spPr>
        <p:txBody>
          <a:bodyPr wrap="square">
            <a:spAutoFit/>
          </a:bodyPr>
          <a:lstStyle/>
          <a:p>
            <a:pPr algn="just"/>
            <a:r>
              <a:rPr lang="fr-FR" dirty="0">
                <a:latin typeface="Arial" panose="020B0604020202020204" pitchFamily="34" charset="0"/>
                <a:ea typeface="Times New Roman" panose="02020603050405020304" pitchFamily="18" charset="0"/>
              </a:rPr>
              <a:t> </a:t>
            </a:r>
            <a:r>
              <a:rPr lang="fr-FR" b="1" kern="0" dirty="0">
                <a:solidFill>
                  <a:srgbClr val="0070C0"/>
                </a:solidFill>
                <a:latin typeface="Arial" panose="020B0604020202020204" pitchFamily="34" charset="0"/>
                <a:sym typeface="Symbol" panose="05050102010706020507" pitchFamily="18" charset="2"/>
              </a:rPr>
              <a:t></a:t>
            </a:r>
            <a:r>
              <a:rPr lang="fr-FR" b="1" kern="0" dirty="0">
                <a:solidFill>
                  <a:srgbClr val="0070C0"/>
                </a:solidFill>
                <a:latin typeface="Arial" panose="020B0604020202020204" pitchFamily="34" charset="0"/>
              </a:rPr>
              <a:t> </a:t>
            </a:r>
            <a:r>
              <a:rPr lang="fr-FR" b="1" u="sng" kern="0" dirty="0">
                <a:solidFill>
                  <a:srgbClr val="0070C0"/>
                </a:solidFill>
                <a:latin typeface="Arial" panose="020B0604020202020204" pitchFamily="34" charset="0"/>
              </a:rPr>
              <a:t>Cahier  de liaison </a:t>
            </a:r>
            <a:r>
              <a:rPr lang="fr-FR"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fr-FR" dirty="0">
                <a:latin typeface="Arial" panose="020B0604020202020204" pitchFamily="34" charset="0"/>
                <a:ea typeface="Times New Roman" panose="02020603050405020304" pitchFamily="18" charset="0"/>
              </a:rPr>
              <a:t> Donné selon les besoins, </a:t>
            </a:r>
            <a:r>
              <a:rPr lang="fr-FR" dirty="0">
                <a:latin typeface="Arial" panose="020B0604020202020204" pitchFamily="34" charset="0"/>
              </a:rPr>
              <a:t>à rapporter rapidement.</a:t>
            </a:r>
            <a:r>
              <a:rPr lang="fr-FR" dirty="0">
                <a:latin typeface="Arial" panose="020B0604020202020204" pitchFamily="34" charset="0"/>
                <a:ea typeface="Times New Roman" panose="02020603050405020304" pitchFamily="18" charset="0"/>
              </a:rPr>
              <a:t> </a:t>
            </a:r>
            <a:endParaRPr lang="fr-FR" dirty="0">
              <a:latin typeface="Arial" panose="020B0604020202020204" pitchFamily="34" charset="0"/>
            </a:endParaRPr>
          </a:p>
        </p:txBody>
      </p:sp>
    </p:spTree>
    <p:extLst>
      <p:ext uri="{BB962C8B-B14F-4D97-AF65-F5344CB8AC3E}">
        <p14:creationId xmlns:p14="http://schemas.microsoft.com/office/powerpoint/2010/main" val="42705354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937D1D3-24A9-417C-B2FF-7DE2C463EE18}"/>
              </a:ext>
            </a:extLst>
          </p:cNvPr>
          <p:cNvSpPr/>
          <p:nvPr/>
        </p:nvSpPr>
        <p:spPr>
          <a:xfrm>
            <a:off x="440996" y="356184"/>
            <a:ext cx="3369004" cy="1200329"/>
          </a:xfrm>
          <a:prstGeom prst="rect">
            <a:avLst/>
          </a:prstGeom>
        </p:spPr>
        <p:txBody>
          <a:bodyPr wrap="square">
            <a:spAutoFit/>
          </a:bodyPr>
          <a:lstStyle/>
          <a:p>
            <a:pPr algn="just"/>
            <a:r>
              <a:rPr lang="fr-FR" dirty="0">
                <a:latin typeface="Arial" panose="020B0604020202020204" pitchFamily="34" charset="0"/>
                <a:ea typeface="Times New Roman" panose="02020603050405020304" pitchFamily="18" charset="0"/>
              </a:rPr>
              <a:t> </a:t>
            </a:r>
            <a:r>
              <a:rPr lang="fr-FR" b="1" kern="0" dirty="0">
                <a:solidFill>
                  <a:srgbClr val="0070C0"/>
                </a:solidFill>
                <a:latin typeface="Arial" panose="020B0604020202020204" pitchFamily="34" charset="0"/>
                <a:sym typeface="Symbol" panose="05050102010706020507" pitchFamily="18" charset="2"/>
              </a:rPr>
              <a:t></a:t>
            </a:r>
            <a:r>
              <a:rPr lang="fr-FR" b="1" kern="0" dirty="0">
                <a:solidFill>
                  <a:srgbClr val="0070C0"/>
                </a:solidFill>
                <a:latin typeface="Arial" panose="020B0604020202020204" pitchFamily="34" charset="0"/>
              </a:rPr>
              <a:t> </a:t>
            </a:r>
            <a:r>
              <a:rPr lang="fr-FR" b="1" u="sng" kern="0" dirty="0">
                <a:solidFill>
                  <a:srgbClr val="0070C0"/>
                </a:solidFill>
                <a:latin typeface="Arial" panose="020B0604020202020204" pitchFamily="34" charset="0"/>
              </a:rPr>
              <a:t>Cahier  outils pour commencer à écrire tout seul</a:t>
            </a:r>
            <a:r>
              <a:rPr lang="fr-FR" b="1" kern="0" dirty="0">
                <a:solidFill>
                  <a:srgbClr val="0070C0"/>
                </a:solidFill>
                <a:latin typeface="Arial" panose="020B0604020202020204" pitchFamily="34" charset="0"/>
              </a:rPr>
              <a:t> </a:t>
            </a:r>
            <a:r>
              <a:rPr lang="fr-FR"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fr-FR" dirty="0">
                <a:latin typeface="Arial" panose="020B0604020202020204" pitchFamily="34" charset="0"/>
                <a:ea typeface="Times New Roman" panose="02020603050405020304" pitchFamily="18" charset="0"/>
              </a:rPr>
              <a:t> Donné selon les besoins, </a:t>
            </a:r>
            <a:r>
              <a:rPr lang="fr-FR" dirty="0">
                <a:latin typeface="Arial" panose="020B0604020202020204" pitchFamily="34" charset="0"/>
              </a:rPr>
              <a:t>à rapporter rapidement.</a:t>
            </a:r>
            <a:r>
              <a:rPr lang="fr-FR" dirty="0">
                <a:latin typeface="Arial" panose="020B0604020202020204" pitchFamily="34" charset="0"/>
                <a:ea typeface="Times New Roman" panose="02020603050405020304" pitchFamily="18" charset="0"/>
              </a:rPr>
              <a:t> </a:t>
            </a:r>
            <a:endParaRPr lang="fr-FR" dirty="0">
              <a:latin typeface="Arial" panose="020B0604020202020204" pitchFamily="34" charset="0"/>
            </a:endParaRPr>
          </a:p>
        </p:txBody>
      </p:sp>
      <p:sp>
        <p:nvSpPr>
          <p:cNvPr id="9" name="Rectangle 8">
            <a:extLst>
              <a:ext uri="{FF2B5EF4-FFF2-40B4-BE49-F238E27FC236}">
                <a16:creationId xmlns:a16="http://schemas.microsoft.com/office/drawing/2014/main" id="{8CF79A1A-6211-444C-8D8E-DC0CDBE71574}"/>
              </a:ext>
            </a:extLst>
          </p:cNvPr>
          <p:cNvSpPr/>
          <p:nvPr/>
        </p:nvSpPr>
        <p:spPr>
          <a:xfrm>
            <a:off x="3910523" y="2764972"/>
            <a:ext cx="6552439" cy="1200329"/>
          </a:xfrm>
          <a:prstGeom prst="rect">
            <a:avLst/>
          </a:prstGeom>
        </p:spPr>
        <p:txBody>
          <a:bodyPr wrap="square">
            <a:spAutoFit/>
          </a:bodyPr>
          <a:lstStyle/>
          <a:p>
            <a:pPr algn="just"/>
            <a:r>
              <a:rPr lang="fr-FR" dirty="0">
                <a:latin typeface="Arial" panose="020B0604020202020204" pitchFamily="34" charset="0"/>
                <a:ea typeface="Times New Roman" panose="02020603050405020304" pitchFamily="18" charset="0"/>
              </a:rPr>
              <a:t> </a:t>
            </a:r>
            <a:r>
              <a:rPr lang="fr-FR" b="1" kern="0" dirty="0">
                <a:solidFill>
                  <a:srgbClr val="0070C0"/>
                </a:solidFill>
                <a:latin typeface="Arial" panose="020B0604020202020204" pitchFamily="34" charset="0"/>
                <a:sym typeface="Symbol" panose="05050102010706020507" pitchFamily="18" charset="2"/>
              </a:rPr>
              <a:t></a:t>
            </a:r>
            <a:r>
              <a:rPr lang="fr-FR" b="1" kern="0" dirty="0">
                <a:solidFill>
                  <a:srgbClr val="0070C0"/>
                </a:solidFill>
                <a:latin typeface="Arial" panose="020B0604020202020204" pitchFamily="34" charset="0"/>
              </a:rPr>
              <a:t> </a:t>
            </a:r>
            <a:r>
              <a:rPr lang="fr-FR" b="1" u="sng" kern="0" dirty="0" err="1">
                <a:solidFill>
                  <a:srgbClr val="0070C0"/>
                </a:solidFill>
                <a:latin typeface="Arial" panose="020B0604020202020204" pitchFamily="34" charset="0"/>
              </a:rPr>
              <a:t>Réperoire</a:t>
            </a:r>
            <a:r>
              <a:rPr lang="fr-FR" b="1" u="sng" kern="0" dirty="0">
                <a:solidFill>
                  <a:srgbClr val="0070C0"/>
                </a:solidFill>
                <a:latin typeface="Arial" panose="020B0604020202020204" pitchFamily="34" charset="0"/>
              </a:rPr>
              <a:t>  de fiches diverses</a:t>
            </a:r>
            <a:r>
              <a:rPr lang="fr-FR" b="1" kern="0" dirty="0">
                <a:solidFill>
                  <a:srgbClr val="0070C0"/>
                </a:solidFill>
                <a:latin typeface="Arial" panose="020B0604020202020204" pitchFamily="34" charset="0"/>
              </a:rPr>
              <a:t> </a:t>
            </a:r>
            <a:r>
              <a:rPr lang="fr-FR"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fr-FR" dirty="0">
                <a:latin typeface="Arial" panose="020B0604020202020204" pitchFamily="34" charset="0"/>
                <a:ea typeface="Times New Roman" panose="02020603050405020304" pitchFamily="18" charset="0"/>
              </a:rPr>
              <a:t> progressions-programmations des puzzles, de pâte à modeler,  de découpage, des jeux de construction divers, de réalisation de formes avec des tangrams,  d’utilisation de l’ordinateur, </a:t>
            </a:r>
            <a:endParaRPr lang="fr-FR" dirty="0">
              <a:latin typeface="Arial" panose="020B0604020202020204" pitchFamily="34" charset="0"/>
            </a:endParaRPr>
          </a:p>
        </p:txBody>
      </p:sp>
      <p:sp>
        <p:nvSpPr>
          <p:cNvPr id="10" name="Rectangle 9">
            <a:extLst>
              <a:ext uri="{FF2B5EF4-FFF2-40B4-BE49-F238E27FC236}">
                <a16:creationId xmlns:a16="http://schemas.microsoft.com/office/drawing/2014/main" id="{B8564A2F-8BC0-4897-9FBB-DDA39CB377D8}"/>
              </a:ext>
            </a:extLst>
          </p:cNvPr>
          <p:cNvSpPr/>
          <p:nvPr/>
        </p:nvSpPr>
        <p:spPr>
          <a:xfrm>
            <a:off x="4095070" y="4605227"/>
            <a:ext cx="3499985" cy="1754326"/>
          </a:xfrm>
          <a:prstGeom prst="rect">
            <a:avLst/>
          </a:prstGeom>
        </p:spPr>
        <p:txBody>
          <a:bodyPr wrap="square">
            <a:spAutoFit/>
          </a:bodyPr>
          <a:lstStyle/>
          <a:p>
            <a:pPr algn="just"/>
            <a:r>
              <a:rPr lang="fr-FR" dirty="0">
                <a:latin typeface="Arial" panose="020B0604020202020204" pitchFamily="34" charset="0"/>
                <a:ea typeface="Times New Roman" panose="02020603050405020304" pitchFamily="18" charset="0"/>
              </a:rPr>
              <a:t> </a:t>
            </a:r>
            <a:r>
              <a:rPr lang="fr-FR" b="1" kern="0" dirty="0">
                <a:solidFill>
                  <a:srgbClr val="0070C0"/>
                </a:solidFill>
                <a:latin typeface="Arial" panose="020B0604020202020204" pitchFamily="34" charset="0"/>
                <a:sym typeface="Symbol" panose="05050102010706020507" pitchFamily="18" charset="2"/>
              </a:rPr>
              <a:t></a:t>
            </a:r>
            <a:r>
              <a:rPr lang="fr-FR" b="1" kern="0" dirty="0">
                <a:solidFill>
                  <a:srgbClr val="0070C0"/>
                </a:solidFill>
                <a:latin typeface="Arial" panose="020B0604020202020204" pitchFamily="34" charset="0"/>
              </a:rPr>
              <a:t> </a:t>
            </a:r>
            <a:r>
              <a:rPr lang="fr-FR" b="1" u="sng" kern="0" dirty="0">
                <a:solidFill>
                  <a:srgbClr val="0070C0"/>
                </a:solidFill>
                <a:latin typeface="Arial" panose="020B0604020202020204" pitchFamily="34" charset="0"/>
              </a:rPr>
              <a:t>Cahier à compter </a:t>
            </a:r>
            <a:r>
              <a:rPr lang="fr-FR"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fr-FR" dirty="0">
                <a:latin typeface="Arial" panose="020B0604020202020204" pitchFamily="34" charset="0"/>
                <a:ea typeface="Times New Roman" panose="02020603050405020304" pitchFamily="18" charset="0"/>
              </a:rPr>
              <a:t> fiches regroupant les différentes écritures des nombres j</a:t>
            </a:r>
            <a:r>
              <a:rPr lang="fr-FR"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10, tableau des nombres, sens d’écriture des chiffres, bilans des décompositions</a:t>
            </a:r>
            <a:endParaRPr lang="fr-FR" dirty="0">
              <a:latin typeface="Arial" panose="020B0604020202020204" pitchFamily="34" charset="0"/>
            </a:endParaRPr>
          </a:p>
        </p:txBody>
      </p:sp>
    </p:spTree>
    <p:extLst>
      <p:ext uri="{BB962C8B-B14F-4D97-AF65-F5344CB8AC3E}">
        <p14:creationId xmlns:p14="http://schemas.microsoft.com/office/powerpoint/2010/main" val="18643337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195457C-B5AF-4B1C-B99A-B8ADCCDDBD9D}"/>
              </a:ext>
            </a:extLst>
          </p:cNvPr>
          <p:cNvSpPr/>
          <p:nvPr/>
        </p:nvSpPr>
        <p:spPr>
          <a:xfrm>
            <a:off x="348343" y="186459"/>
            <a:ext cx="9870133" cy="3177793"/>
          </a:xfrm>
          <a:prstGeom prst="rect">
            <a:avLst/>
          </a:prstGeom>
        </p:spPr>
        <p:txBody>
          <a:bodyPr wrap="square">
            <a:spAutoFit/>
          </a:bodyPr>
          <a:lstStyle/>
          <a:p>
            <a:pPr algn="just">
              <a:spcAft>
                <a:spcPts val="0"/>
              </a:spcAft>
            </a:pPr>
            <a:r>
              <a:rPr lang="fr-FR" sz="3000" b="1" i="1" u="sng" dirty="0">
                <a:solidFill>
                  <a:srgbClr val="7030A0"/>
                </a:solidFill>
                <a:latin typeface="Arial" panose="020B0604020202020204" pitchFamily="34" charset="0"/>
              </a:rPr>
              <a:t>Document collectif : </a:t>
            </a:r>
          </a:p>
          <a:p>
            <a:pPr algn="just">
              <a:spcAft>
                <a:spcPts val="0"/>
              </a:spcAft>
            </a:pPr>
            <a:endParaRPr lang="fr-FR" sz="1000" b="1" i="1" u="sng" dirty="0">
              <a:solidFill>
                <a:srgbClr val="7030A0"/>
              </a:solidFill>
              <a:latin typeface="Arial" panose="020B0604020202020204" pitchFamily="34" charset="0"/>
            </a:endParaRPr>
          </a:p>
          <a:p>
            <a:pPr algn="just">
              <a:spcAft>
                <a:spcPts val="0"/>
              </a:spcAft>
            </a:pPr>
            <a:r>
              <a:rPr lang="fr-FR" b="1" kern="0" dirty="0">
                <a:solidFill>
                  <a:srgbClr val="0070C0"/>
                </a:solidFill>
                <a:latin typeface="Arial" panose="020B0604020202020204" pitchFamily="34" charset="0"/>
                <a:sym typeface="Symbol" panose="05050102010706020507" pitchFamily="18" charset="2"/>
              </a:rPr>
              <a:t>		</a:t>
            </a:r>
            <a:r>
              <a:rPr lang="fr-FR" b="1" u="sng" kern="0" dirty="0">
                <a:solidFill>
                  <a:srgbClr val="0070C0"/>
                </a:solidFill>
                <a:latin typeface="Arial" panose="020B0604020202020204" pitchFamily="34" charset="0"/>
                <a:sym typeface="Symbol" panose="05050102010706020507" pitchFamily="18" charset="2"/>
              </a:rPr>
              <a:t></a:t>
            </a:r>
            <a:r>
              <a:rPr lang="fr-FR" b="1" u="sng" kern="0" dirty="0">
                <a:solidFill>
                  <a:srgbClr val="0070C0"/>
                </a:solidFill>
                <a:latin typeface="Arial" panose="020B0604020202020204" pitchFamily="34" charset="0"/>
              </a:rPr>
              <a:t> </a:t>
            </a:r>
            <a:r>
              <a:rPr lang="fr-FR" sz="3200" b="1" u="sng" kern="0" dirty="0">
                <a:solidFill>
                  <a:srgbClr val="0070C0"/>
                </a:solidFill>
                <a:latin typeface="Arial" panose="020B0604020202020204" pitchFamily="34" charset="0"/>
              </a:rPr>
              <a:t>Cahier de vie de la classe </a:t>
            </a:r>
            <a:r>
              <a:rPr lang="fr-FR" b="1" u="sng" kern="0" dirty="0">
                <a:solidFill>
                  <a:srgbClr val="0070C0"/>
                </a:solidFill>
                <a:latin typeface="Arial" panose="020B0604020202020204" pitchFamily="34" charset="0"/>
              </a:rPr>
              <a:t>:</a:t>
            </a:r>
          </a:p>
          <a:p>
            <a:pPr algn="just">
              <a:spcAft>
                <a:spcPts val="0"/>
              </a:spcAft>
            </a:pPr>
            <a:endParaRPr lang="fr-FR" sz="1000" b="1" u="sng" kern="0" dirty="0">
              <a:solidFill>
                <a:srgbClr val="0070C0"/>
              </a:solidFill>
              <a:latin typeface="Arial" panose="020B0604020202020204" pitchFamily="34" charset="0"/>
            </a:endParaRPr>
          </a:p>
          <a:p>
            <a:pPr marL="285750" indent="-285750" algn="just">
              <a:spcAft>
                <a:spcPts val="0"/>
              </a:spcAft>
              <a:buFont typeface="Symbol" panose="05050102010706020507" pitchFamily="18" charset="2"/>
              <a:buChar char="®"/>
            </a:pPr>
            <a:r>
              <a:rPr lang="fr-FR" dirty="0">
                <a:latin typeface="Arial" panose="020B0604020202020204" pitchFamily="34" charset="0"/>
                <a:ea typeface="Times New Roman" panose="02020603050405020304" pitchFamily="18" charset="0"/>
              </a:rPr>
              <a:t>Consultable en version papier en classe et peut être prêté aux familles, </a:t>
            </a:r>
          </a:p>
          <a:p>
            <a:pPr algn="just">
              <a:spcAft>
                <a:spcPts val="0"/>
              </a:spcAft>
            </a:pPr>
            <a:r>
              <a:rPr lang="fr-FR" dirty="0">
                <a:latin typeface="Arial" panose="020B0604020202020204" pitchFamily="34" charset="0"/>
                <a:ea typeface="Times New Roman" panose="02020603050405020304" pitchFamily="18" charset="0"/>
                <a:sym typeface="Symbol" panose="05050102010706020507" pitchFamily="18" charset="2"/>
              </a:rPr>
              <a:t> Consultable sur l’ordinateur de la classe (2 en prévision suite à des dons)</a:t>
            </a:r>
            <a:endParaRPr lang="fr-FR" dirty="0">
              <a:latin typeface="Arial" panose="020B0604020202020204" pitchFamily="34" charset="0"/>
              <a:ea typeface="Times New Roman" panose="02020603050405020304" pitchFamily="18" charset="0"/>
            </a:endParaRPr>
          </a:p>
          <a:p>
            <a:pPr marL="285750" indent="-285750" algn="just">
              <a:spcAft>
                <a:spcPts val="0"/>
              </a:spcAft>
              <a:buFont typeface="Symbol" panose="05050102010706020507" pitchFamily="18" charset="2"/>
              <a:buChar char="®"/>
            </a:pPr>
            <a:r>
              <a:rPr lang="fr-FR" dirty="0">
                <a:latin typeface="Arial" panose="020B0604020202020204" pitchFamily="34" charset="0"/>
                <a:ea typeface="Times New Roman" panose="02020603050405020304" pitchFamily="18" charset="0"/>
              </a:rPr>
              <a:t>Confié sur </a:t>
            </a:r>
            <a:r>
              <a:rPr lang="fr-FR" b="1" dirty="0">
                <a:latin typeface="Arial" panose="020B0604020202020204" pitchFamily="34" charset="0"/>
                <a:ea typeface="Times New Roman" panose="02020603050405020304" pitchFamily="18" charset="0"/>
              </a:rPr>
              <a:t>clef USB  (d’au moins 16 Go) </a:t>
            </a:r>
            <a:r>
              <a:rPr lang="fr-FR" dirty="0">
                <a:latin typeface="Arial" panose="020B0604020202020204" pitchFamily="34" charset="0"/>
                <a:ea typeface="Times New Roman" panose="02020603050405020304" pitchFamily="18" charset="0"/>
              </a:rPr>
              <a:t>avant chaque vacances, pour chaque famille qui apporte une clef USB  </a:t>
            </a:r>
          </a:p>
          <a:p>
            <a:pPr algn="just">
              <a:spcAft>
                <a:spcPts val="0"/>
              </a:spcAft>
            </a:pPr>
            <a:endParaRPr lang="fr-FR" sz="1050" dirty="0">
              <a:latin typeface="Times New Roman" panose="02020603050405020304" pitchFamily="18" charset="0"/>
              <a:ea typeface="Times New Roman" panose="02020603050405020304" pitchFamily="18" charset="0"/>
            </a:endParaRPr>
          </a:p>
          <a:p>
            <a:pPr algn="just">
              <a:spcAft>
                <a:spcPts val="0"/>
              </a:spcAft>
            </a:pPr>
            <a:r>
              <a:rPr lang="fr-FR" b="1" i="1"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fr-FR" b="1" i="1" dirty="0">
                <a:latin typeface="Arial" panose="020B0604020202020204" pitchFamily="34" charset="0"/>
                <a:ea typeface="Times New Roman" panose="02020603050405020304" pitchFamily="18" charset="0"/>
              </a:rPr>
              <a:t> Prendre le temps de les regarder avec eux et de </a:t>
            </a:r>
            <a:r>
              <a:rPr lang="fr-FR" b="1" i="1" u="sng" dirty="0">
                <a:latin typeface="Arial" panose="020B0604020202020204" pitchFamily="34" charset="0"/>
                <a:ea typeface="Times New Roman" panose="02020603050405020304" pitchFamily="18" charset="0"/>
              </a:rPr>
              <a:t>les laisser vous expliquer ce qu’ils ont fait ou vu</a:t>
            </a:r>
            <a:r>
              <a:rPr lang="fr-FR" dirty="0">
                <a:latin typeface="Arial" panose="020B0604020202020204" pitchFamily="34" charset="0"/>
                <a:ea typeface="Times New Roman" panose="02020603050405020304" pitchFamily="18" charset="0"/>
              </a:rPr>
              <a:t>.</a:t>
            </a:r>
            <a:endParaRPr lang="fr-FR" sz="1050" dirty="0">
              <a:latin typeface="Times New Roman" panose="02020603050405020304" pitchFamily="18" charset="0"/>
              <a:ea typeface="Times New Roman" panose="02020603050405020304" pitchFamily="18" charset="0"/>
            </a:endParaRPr>
          </a:p>
        </p:txBody>
      </p:sp>
      <p:pic>
        <p:nvPicPr>
          <p:cNvPr id="5" name="Image 4" descr="Afficher l'image d'origine">
            <a:extLst>
              <a:ext uri="{FF2B5EF4-FFF2-40B4-BE49-F238E27FC236}">
                <a16:creationId xmlns:a16="http://schemas.microsoft.com/office/drawing/2014/main" id="{9F67EB3F-F85C-4775-AAD7-BD8B5AEC7AF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flipH="1">
            <a:off x="8130291" y="542161"/>
            <a:ext cx="1773342" cy="986973"/>
          </a:xfrm>
          <a:prstGeom prst="rect">
            <a:avLst/>
          </a:prstGeom>
          <a:noFill/>
          <a:ln>
            <a:noFill/>
          </a:ln>
        </p:spPr>
      </p:pic>
      <p:sp>
        <p:nvSpPr>
          <p:cNvPr id="4" name="ZoneTexte 3">
            <a:extLst>
              <a:ext uri="{FF2B5EF4-FFF2-40B4-BE49-F238E27FC236}">
                <a16:creationId xmlns:a16="http://schemas.microsoft.com/office/drawing/2014/main" id="{5A6374BE-5161-4B3A-8155-D22D444EF446}"/>
              </a:ext>
            </a:extLst>
          </p:cNvPr>
          <p:cNvSpPr txBox="1"/>
          <p:nvPr/>
        </p:nvSpPr>
        <p:spPr>
          <a:xfrm>
            <a:off x="8418286" y="5815872"/>
            <a:ext cx="2119085" cy="1200329"/>
          </a:xfrm>
          <a:prstGeom prst="rect">
            <a:avLst/>
          </a:prstGeom>
          <a:noFill/>
        </p:spPr>
        <p:txBody>
          <a:bodyPr wrap="square" rtlCol="0">
            <a:spAutoFit/>
          </a:bodyPr>
          <a:lstStyle/>
          <a:p>
            <a:pPr algn="just"/>
            <a:r>
              <a:rPr lang="fr-FR" dirty="0"/>
              <a:t>-  Demande de participation des familles à la maison pour certains projets</a:t>
            </a:r>
          </a:p>
        </p:txBody>
      </p:sp>
    </p:spTree>
    <p:extLst>
      <p:ext uri="{BB962C8B-B14F-4D97-AF65-F5344CB8AC3E}">
        <p14:creationId xmlns:p14="http://schemas.microsoft.com/office/powerpoint/2010/main" val="1002080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2A26166-FA3C-43BB-96A3-0398F20B2B40}"/>
              </a:ext>
            </a:extLst>
          </p:cNvPr>
          <p:cNvSpPr/>
          <p:nvPr/>
        </p:nvSpPr>
        <p:spPr>
          <a:xfrm>
            <a:off x="699407" y="797693"/>
            <a:ext cx="8517165" cy="738664"/>
          </a:xfrm>
          <a:prstGeom prst="rect">
            <a:avLst/>
          </a:prstGeom>
        </p:spPr>
        <p:txBody>
          <a:bodyPr wrap="square">
            <a:spAutoFit/>
          </a:bodyPr>
          <a:lstStyle/>
          <a:p>
            <a:pPr algn="just">
              <a:spcAft>
                <a:spcPts val="0"/>
              </a:spcAft>
            </a:pPr>
            <a:r>
              <a:rPr lang="fr-FR" dirty="0">
                <a:latin typeface="Arial" panose="020B0604020202020204" pitchFamily="34" charset="0"/>
                <a:ea typeface="Times New Roman" panose="02020603050405020304" pitchFamily="18" charset="0"/>
              </a:rPr>
              <a:t> </a:t>
            </a:r>
            <a:r>
              <a:rPr lang="fr-FR" sz="2400" b="1" kern="0" dirty="0">
                <a:solidFill>
                  <a:srgbClr val="0070C0"/>
                </a:solidFill>
                <a:latin typeface="Arial" panose="020B0604020202020204" pitchFamily="34" charset="0"/>
                <a:sym typeface="Symbol" panose="05050102010706020507" pitchFamily="18" charset="2"/>
              </a:rPr>
              <a:t> </a:t>
            </a:r>
            <a:r>
              <a:rPr lang="fr-FR" sz="2400" b="1" u="sng" kern="0" dirty="0">
                <a:solidFill>
                  <a:srgbClr val="0070C0"/>
                </a:solidFill>
                <a:latin typeface="Arial" panose="020B0604020202020204" pitchFamily="34" charset="0"/>
              </a:rPr>
              <a:t>Code d’évaluation</a:t>
            </a:r>
            <a:r>
              <a:rPr lang="fr-FR" sz="2400" b="1" kern="0" dirty="0">
                <a:solidFill>
                  <a:srgbClr val="0070C0"/>
                </a:solidFill>
                <a:latin typeface="Arial" panose="020B0604020202020204" pitchFamily="34" charset="0"/>
              </a:rPr>
              <a:t> </a:t>
            </a:r>
            <a:r>
              <a:rPr lang="fr-FR" sz="2400" dirty="0">
                <a:latin typeface="Arial" panose="020B0604020202020204" pitchFamily="34" charset="0"/>
                <a:ea typeface="Times New Roman" panose="02020603050405020304" pitchFamily="18" charset="0"/>
              </a:rPr>
              <a:t>classe et critères de réussite</a:t>
            </a:r>
            <a:endParaRPr lang="fr-FR" sz="2400" dirty="0">
              <a:latin typeface="Times New Roman" panose="02020603050405020304" pitchFamily="18" charset="0"/>
              <a:ea typeface="Times New Roman" panose="02020603050405020304" pitchFamily="18" charset="0"/>
            </a:endParaRPr>
          </a:p>
          <a:p>
            <a:pPr algn="just">
              <a:spcAft>
                <a:spcPts val="0"/>
              </a:spcAft>
            </a:pPr>
            <a:r>
              <a:rPr lang="fr-FR" dirty="0">
                <a:latin typeface="Arial" panose="020B0604020202020204" pitchFamily="34" charset="0"/>
                <a:ea typeface="Times New Roman" panose="02020603050405020304" pitchFamily="18" charset="0"/>
              </a:rPr>
              <a:t> </a:t>
            </a:r>
            <a:endParaRPr lang="fr-FR" sz="1050" dirty="0">
              <a:latin typeface="Times New Roman" panose="02020603050405020304" pitchFamily="18" charset="0"/>
              <a:ea typeface="Times New Roman" panose="02020603050405020304" pitchFamily="18" charset="0"/>
            </a:endParaRPr>
          </a:p>
        </p:txBody>
      </p:sp>
      <p:sp>
        <p:nvSpPr>
          <p:cNvPr id="9" name="Rectangle 8">
            <a:extLst>
              <a:ext uri="{FF2B5EF4-FFF2-40B4-BE49-F238E27FC236}">
                <a16:creationId xmlns:a16="http://schemas.microsoft.com/office/drawing/2014/main" id="{D2ECC19F-7900-4DC4-A162-A0AC35F45D7E}"/>
              </a:ext>
            </a:extLst>
          </p:cNvPr>
          <p:cNvSpPr/>
          <p:nvPr/>
        </p:nvSpPr>
        <p:spPr>
          <a:xfrm>
            <a:off x="3518375" y="243695"/>
            <a:ext cx="3151825" cy="553998"/>
          </a:xfrm>
          <a:prstGeom prst="rect">
            <a:avLst/>
          </a:prstGeom>
        </p:spPr>
        <p:txBody>
          <a:bodyPr wrap="none">
            <a:spAutoFit/>
          </a:bodyPr>
          <a:lstStyle/>
          <a:p>
            <a:pPr algn="just">
              <a:spcAft>
                <a:spcPts val="0"/>
              </a:spcAft>
            </a:pPr>
            <a:r>
              <a:rPr lang="fr-FR" sz="3000" b="1" u="sng" dirty="0">
                <a:solidFill>
                  <a:srgbClr val="863E92"/>
                </a:solidFill>
                <a:latin typeface="Akbar" pitchFamily="2" charset="0"/>
              </a:rPr>
              <a:t>Evaluations </a:t>
            </a:r>
          </a:p>
        </p:txBody>
      </p:sp>
      <p:sp>
        <p:nvSpPr>
          <p:cNvPr id="10" name="Rectangle 9">
            <a:extLst>
              <a:ext uri="{FF2B5EF4-FFF2-40B4-BE49-F238E27FC236}">
                <a16:creationId xmlns:a16="http://schemas.microsoft.com/office/drawing/2014/main" id="{F616BA38-B70B-4373-AC38-B76319CB1B63}"/>
              </a:ext>
            </a:extLst>
          </p:cNvPr>
          <p:cNvSpPr/>
          <p:nvPr/>
        </p:nvSpPr>
        <p:spPr>
          <a:xfrm>
            <a:off x="711709" y="6000233"/>
            <a:ext cx="9462806" cy="1200329"/>
          </a:xfrm>
          <a:prstGeom prst="rect">
            <a:avLst/>
          </a:prstGeom>
        </p:spPr>
        <p:txBody>
          <a:bodyPr wrap="square">
            <a:spAutoFit/>
          </a:bodyPr>
          <a:lstStyle/>
          <a:p>
            <a:pPr marL="342900" indent="-342900">
              <a:buFont typeface="Symbol" panose="05050102010706020507" pitchFamily="18" charset="2"/>
              <a:buChar char="·"/>
            </a:pPr>
            <a:r>
              <a:rPr lang="fr-FR" sz="2400" b="1" u="sng" kern="0" dirty="0">
                <a:solidFill>
                  <a:srgbClr val="0070C0"/>
                </a:solidFill>
                <a:latin typeface="Arial" panose="020B0604020202020204" pitchFamily="34" charset="0"/>
              </a:rPr>
              <a:t>Evaluations </a:t>
            </a:r>
            <a:r>
              <a:rPr lang="fr-FR" sz="2400" b="1" u="sng" kern="0" dirty="0">
                <a:solidFill>
                  <a:srgbClr val="0070C0"/>
                </a:solidFill>
                <a:latin typeface="Arial" panose="020B0604020202020204" pitchFamily="34" charset="0"/>
                <a:sym typeface="Symbol" panose="05050102010706020507" pitchFamily="18" charset="2"/>
              </a:rPr>
              <a:t></a:t>
            </a:r>
            <a:r>
              <a:rPr lang="fr-FR" sz="2400" b="1" u="sng" kern="0" dirty="0">
                <a:solidFill>
                  <a:srgbClr val="0070C0"/>
                </a:solidFill>
                <a:latin typeface="Arial" panose="020B0604020202020204" pitchFamily="34" charset="0"/>
              </a:rPr>
              <a:t> Carnet de suivi</a:t>
            </a:r>
            <a:r>
              <a:rPr lang="fr-FR" sz="2400" b="1" kern="0" dirty="0">
                <a:solidFill>
                  <a:srgbClr val="0070C0"/>
                </a:solidFill>
                <a:latin typeface="Arial" panose="020B0604020202020204" pitchFamily="34" charset="0"/>
              </a:rPr>
              <a:t> : </a:t>
            </a:r>
          </a:p>
          <a:p>
            <a:r>
              <a:rPr lang="fr-FR" sz="2400" dirty="0">
                <a:latin typeface="Arial" panose="020B0604020202020204" pitchFamily="34" charset="0"/>
                <a:ea typeface="Times New Roman" panose="02020603050405020304" pitchFamily="18" charset="0"/>
              </a:rPr>
              <a:t>               2 rencontres sûrement  en mars et en juin</a:t>
            </a:r>
          </a:p>
          <a:p>
            <a:r>
              <a:rPr lang="fr-FR" sz="2400" dirty="0">
                <a:latin typeface="Arial" panose="020B0604020202020204" pitchFamily="34" charset="0"/>
                <a:ea typeface="Times New Roman" panose="02020603050405020304" pitchFamily="18" charset="0"/>
              </a:rPr>
              <a:t>Sur la tablette, à l’aide de l’application « JE VALIDE » </a:t>
            </a:r>
            <a:endParaRPr lang="fr-FR" sz="2400" dirty="0"/>
          </a:p>
        </p:txBody>
      </p:sp>
    </p:spTree>
    <p:extLst>
      <p:ext uri="{BB962C8B-B14F-4D97-AF65-F5344CB8AC3E}">
        <p14:creationId xmlns:p14="http://schemas.microsoft.com/office/powerpoint/2010/main" val="2978948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83EE5D4-D023-4210-A8C3-08F45BE1DAA6}"/>
              </a:ext>
            </a:extLst>
          </p:cNvPr>
          <p:cNvSpPr/>
          <p:nvPr/>
        </p:nvSpPr>
        <p:spPr>
          <a:xfrm>
            <a:off x="3224980" y="221054"/>
            <a:ext cx="4240263" cy="553998"/>
          </a:xfrm>
          <a:prstGeom prst="rect">
            <a:avLst/>
          </a:prstGeom>
        </p:spPr>
        <p:txBody>
          <a:bodyPr wrap="none">
            <a:spAutoFit/>
          </a:bodyPr>
          <a:lstStyle/>
          <a:p>
            <a:pPr algn="just">
              <a:spcAft>
                <a:spcPts val="0"/>
              </a:spcAft>
            </a:pPr>
            <a:r>
              <a:rPr lang="fr-FR" sz="3000" b="1" u="sng" dirty="0">
                <a:solidFill>
                  <a:srgbClr val="863E92"/>
                </a:solidFill>
                <a:latin typeface="Akbar" pitchFamily="2" charset="0"/>
              </a:rPr>
              <a:t>Sorties   prévues</a:t>
            </a:r>
            <a:r>
              <a:rPr lang="fr-FR" sz="3000" b="1" dirty="0">
                <a:solidFill>
                  <a:srgbClr val="863E92"/>
                </a:solidFill>
                <a:latin typeface="Akbar" pitchFamily="2" charset="0"/>
              </a:rPr>
              <a:t> : </a:t>
            </a:r>
          </a:p>
        </p:txBody>
      </p:sp>
      <p:sp>
        <p:nvSpPr>
          <p:cNvPr id="6" name="Rectangle 5">
            <a:extLst>
              <a:ext uri="{FF2B5EF4-FFF2-40B4-BE49-F238E27FC236}">
                <a16:creationId xmlns:a16="http://schemas.microsoft.com/office/drawing/2014/main" id="{8547CC92-1423-4569-BE43-3918B0EBB9D9}"/>
              </a:ext>
            </a:extLst>
          </p:cNvPr>
          <p:cNvSpPr/>
          <p:nvPr/>
        </p:nvSpPr>
        <p:spPr>
          <a:xfrm>
            <a:off x="8740702" y="6103736"/>
            <a:ext cx="1428596" cy="369332"/>
          </a:xfrm>
          <a:prstGeom prst="rect">
            <a:avLst/>
          </a:prstGeom>
        </p:spPr>
        <p:txBody>
          <a:bodyPr wrap="none">
            <a:spAutoFit/>
          </a:bodyPr>
          <a:lstStyle/>
          <a:p>
            <a:r>
              <a:rPr lang="fr-FR" i="1" dirty="0">
                <a:latin typeface="Arial" panose="020B0604020202020204" pitchFamily="34" charset="0"/>
                <a:ea typeface="Times New Roman" panose="02020603050405020304" pitchFamily="18" charset="0"/>
              </a:rPr>
              <a:t>2€ la place !</a:t>
            </a:r>
            <a:endParaRPr lang="fr-FR" dirty="0"/>
          </a:p>
        </p:txBody>
      </p:sp>
      <p:sp>
        <p:nvSpPr>
          <p:cNvPr id="7" name="Accolade fermante 6">
            <a:extLst>
              <a:ext uri="{FF2B5EF4-FFF2-40B4-BE49-F238E27FC236}">
                <a16:creationId xmlns:a16="http://schemas.microsoft.com/office/drawing/2014/main" id="{43948F68-2A31-4575-A566-DD1F78EFF48C}"/>
              </a:ext>
            </a:extLst>
          </p:cNvPr>
          <p:cNvSpPr/>
          <p:nvPr/>
        </p:nvSpPr>
        <p:spPr>
          <a:xfrm>
            <a:off x="8507330" y="5135894"/>
            <a:ext cx="220583" cy="2305016"/>
          </a:xfrm>
          <a:prstGeom prst="rightBrace">
            <a:avLst/>
          </a:prstGeom>
          <a:ln>
            <a:solidFill>
              <a:srgbClr val="863E9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 name="Rectangle 2">
            <a:extLst>
              <a:ext uri="{FF2B5EF4-FFF2-40B4-BE49-F238E27FC236}">
                <a16:creationId xmlns:a16="http://schemas.microsoft.com/office/drawing/2014/main" id="{E3FE770F-EEA9-4936-8A24-46376288AD49}"/>
              </a:ext>
            </a:extLst>
          </p:cNvPr>
          <p:cNvSpPr/>
          <p:nvPr/>
        </p:nvSpPr>
        <p:spPr>
          <a:xfrm>
            <a:off x="3657909" y="3394661"/>
            <a:ext cx="4448688" cy="369332"/>
          </a:xfrm>
          <a:prstGeom prst="rect">
            <a:avLst/>
          </a:prstGeom>
        </p:spPr>
        <p:txBody>
          <a:bodyPr wrap="square">
            <a:spAutoFit/>
          </a:bodyPr>
          <a:lstStyle/>
          <a:p>
            <a:r>
              <a:rPr lang="fr-FR" u="sng" dirty="0">
                <a:latin typeface="Arial" panose="020B0604020202020204" pitchFamily="34" charset="0"/>
                <a:ea typeface="Times New Roman" panose="02020603050405020304" pitchFamily="18" charset="0"/>
              </a:rPr>
              <a:t>Demande d’1 séance de jeux</a:t>
            </a:r>
            <a:r>
              <a:rPr lang="fr-FR" i="1" u="sng" dirty="0">
                <a:latin typeface="Arial" panose="020B0604020202020204" pitchFamily="34" charset="0"/>
                <a:ea typeface="Times New Roman" panose="02020603050405020304" pitchFamily="18" charset="0"/>
              </a:rPr>
              <a:t> en classe</a:t>
            </a:r>
            <a:endParaRPr lang="fr-FR" u="sng" dirty="0"/>
          </a:p>
        </p:txBody>
      </p:sp>
      <p:sp>
        <p:nvSpPr>
          <p:cNvPr id="16" name="Rectangle 15">
            <a:extLst>
              <a:ext uri="{FF2B5EF4-FFF2-40B4-BE49-F238E27FC236}">
                <a16:creationId xmlns:a16="http://schemas.microsoft.com/office/drawing/2014/main" id="{F4A5B5FF-33AC-48DA-96F5-E16F048E625E}"/>
              </a:ext>
            </a:extLst>
          </p:cNvPr>
          <p:cNvSpPr/>
          <p:nvPr/>
        </p:nvSpPr>
        <p:spPr>
          <a:xfrm>
            <a:off x="3589421" y="1405847"/>
            <a:ext cx="4448689" cy="923330"/>
          </a:xfrm>
          <a:prstGeom prst="rect">
            <a:avLst/>
          </a:prstGeom>
        </p:spPr>
        <p:txBody>
          <a:bodyPr wrap="square">
            <a:spAutoFit/>
          </a:bodyPr>
          <a:lstStyle/>
          <a:p>
            <a:r>
              <a:rPr lang="fr-FR" u="sng" dirty="0">
                <a:latin typeface="Arial" panose="020B0604020202020204" pitchFamily="34" charset="0"/>
                <a:ea typeface="Times New Roman" panose="02020603050405020304" pitchFamily="18" charset="0"/>
              </a:rPr>
              <a:t>2 demandes formulées</a:t>
            </a:r>
            <a:r>
              <a:rPr lang="fr-FR" dirty="0">
                <a:latin typeface="Arial" panose="020B0604020202020204" pitchFamily="34" charset="0"/>
                <a:ea typeface="Times New Roman" panose="02020603050405020304" pitchFamily="18" charset="0"/>
              </a:rPr>
              <a:t> :</a:t>
            </a:r>
          </a:p>
          <a:p>
            <a:r>
              <a:rPr lang="fr-FR" dirty="0">
                <a:latin typeface="Arial" panose="020B0604020202020204" pitchFamily="34" charset="0"/>
                <a:ea typeface="Times New Roman" panose="02020603050405020304" pitchFamily="18" charset="0"/>
              </a:rPr>
              <a:t>   - « Raconte-tapis », le M.12 oct. à 9h15</a:t>
            </a:r>
          </a:p>
          <a:p>
            <a:r>
              <a:rPr lang="fr-FR" dirty="0">
                <a:latin typeface="Arial" panose="020B0604020202020204" pitchFamily="34" charset="0"/>
                <a:ea typeface="Times New Roman" panose="02020603050405020304" pitchFamily="18" charset="0"/>
              </a:rPr>
              <a:t>   - Jeu /découverte de l’illustration</a:t>
            </a:r>
            <a:endParaRPr lang="fr-FR" dirty="0"/>
          </a:p>
        </p:txBody>
      </p:sp>
      <p:cxnSp>
        <p:nvCxnSpPr>
          <p:cNvPr id="19" name="Connecteur droit 18">
            <a:extLst>
              <a:ext uri="{FF2B5EF4-FFF2-40B4-BE49-F238E27FC236}">
                <a16:creationId xmlns:a16="http://schemas.microsoft.com/office/drawing/2014/main" id="{68F1B3F5-E63C-40C2-A8DD-9C76730B93CF}"/>
              </a:ext>
            </a:extLst>
          </p:cNvPr>
          <p:cNvCxnSpPr>
            <a:cxnSpLocks/>
          </p:cNvCxnSpPr>
          <p:nvPr/>
        </p:nvCxnSpPr>
        <p:spPr>
          <a:xfrm flipV="1">
            <a:off x="3657909" y="5649057"/>
            <a:ext cx="469042" cy="45467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Connecteur droit 19">
            <a:extLst>
              <a:ext uri="{FF2B5EF4-FFF2-40B4-BE49-F238E27FC236}">
                <a16:creationId xmlns:a16="http://schemas.microsoft.com/office/drawing/2014/main" id="{D8E8FF90-BD87-4B22-9563-C41FDE23C63A}"/>
              </a:ext>
            </a:extLst>
          </p:cNvPr>
          <p:cNvCxnSpPr>
            <a:cxnSpLocks/>
          </p:cNvCxnSpPr>
          <p:nvPr/>
        </p:nvCxnSpPr>
        <p:spPr>
          <a:xfrm>
            <a:off x="3657909" y="6181846"/>
            <a:ext cx="453495" cy="67205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 name="ZoneTexte 3">
            <a:extLst>
              <a:ext uri="{FF2B5EF4-FFF2-40B4-BE49-F238E27FC236}">
                <a16:creationId xmlns:a16="http://schemas.microsoft.com/office/drawing/2014/main" id="{BB44E855-4875-4D5A-AC4F-9096AB6A35ED}"/>
              </a:ext>
            </a:extLst>
          </p:cNvPr>
          <p:cNvSpPr txBox="1"/>
          <p:nvPr/>
        </p:nvSpPr>
        <p:spPr>
          <a:xfrm>
            <a:off x="3710564" y="792334"/>
            <a:ext cx="6352042" cy="369332"/>
          </a:xfrm>
          <a:prstGeom prst="rect">
            <a:avLst/>
          </a:prstGeom>
          <a:noFill/>
        </p:spPr>
        <p:txBody>
          <a:bodyPr wrap="square" rtlCol="0">
            <a:spAutoFit/>
          </a:bodyPr>
          <a:lstStyle/>
          <a:p>
            <a:r>
              <a:rPr lang="fr-FR" dirty="0"/>
              <a:t>Pas de mixage des classes de notre école, ni avec une autre école</a:t>
            </a:r>
          </a:p>
        </p:txBody>
      </p:sp>
      <p:sp>
        <p:nvSpPr>
          <p:cNvPr id="8" name="ZoneTexte 7">
            <a:extLst>
              <a:ext uri="{FF2B5EF4-FFF2-40B4-BE49-F238E27FC236}">
                <a16:creationId xmlns:a16="http://schemas.microsoft.com/office/drawing/2014/main" id="{CAF8AFC8-1639-45DF-97B6-CB3923B81444}"/>
              </a:ext>
            </a:extLst>
          </p:cNvPr>
          <p:cNvSpPr txBox="1"/>
          <p:nvPr/>
        </p:nvSpPr>
        <p:spPr>
          <a:xfrm>
            <a:off x="5564280" y="6517875"/>
            <a:ext cx="2894001" cy="646331"/>
          </a:xfrm>
          <a:prstGeom prst="rect">
            <a:avLst/>
          </a:prstGeom>
          <a:noFill/>
        </p:spPr>
        <p:txBody>
          <a:bodyPr wrap="square" rtlCol="0">
            <a:spAutoFit/>
          </a:bodyPr>
          <a:lstStyle/>
          <a:p>
            <a:pPr algn="just"/>
            <a:r>
              <a:rPr lang="fr-FR" dirty="0"/>
              <a:t>Pour le moment, les séances ne sont pas prévues</a:t>
            </a:r>
          </a:p>
        </p:txBody>
      </p:sp>
      <p:sp>
        <p:nvSpPr>
          <p:cNvPr id="9" name="ZoneTexte 8">
            <a:extLst>
              <a:ext uri="{FF2B5EF4-FFF2-40B4-BE49-F238E27FC236}">
                <a16:creationId xmlns:a16="http://schemas.microsoft.com/office/drawing/2014/main" id="{263D137D-DF7A-440A-884A-83A34A0893F0}"/>
              </a:ext>
            </a:extLst>
          </p:cNvPr>
          <p:cNvSpPr txBox="1"/>
          <p:nvPr/>
        </p:nvSpPr>
        <p:spPr>
          <a:xfrm>
            <a:off x="5564280" y="4968652"/>
            <a:ext cx="2953800" cy="1477328"/>
          </a:xfrm>
          <a:prstGeom prst="rect">
            <a:avLst/>
          </a:prstGeom>
          <a:noFill/>
        </p:spPr>
        <p:txBody>
          <a:bodyPr wrap="square" rtlCol="0">
            <a:spAutoFit/>
          </a:bodyPr>
          <a:lstStyle/>
          <a:p>
            <a:r>
              <a:rPr lang="fr-FR" dirty="0"/>
              <a:t>2 spectacles demandés :</a:t>
            </a:r>
          </a:p>
          <a:p>
            <a:pPr algn="just"/>
            <a:r>
              <a:rPr lang="fr-FR" dirty="0"/>
              <a:t>- « </a:t>
            </a:r>
            <a:r>
              <a:rPr lang="fr-FR" u="sng" dirty="0"/>
              <a:t>Titi tombe, Titi tombe pas </a:t>
            </a:r>
            <a:r>
              <a:rPr lang="fr-FR" dirty="0"/>
              <a:t>» le L. 27 sept.</a:t>
            </a:r>
          </a:p>
          <a:p>
            <a:pPr algn="just"/>
            <a:r>
              <a:rPr lang="fr-FR" dirty="0"/>
              <a:t>-  « </a:t>
            </a:r>
            <a:r>
              <a:rPr lang="fr-FR" u="sng" dirty="0" err="1"/>
              <a:t>Flying</a:t>
            </a:r>
            <a:r>
              <a:rPr lang="fr-FR" u="sng" dirty="0"/>
              <a:t> </a:t>
            </a:r>
            <a:r>
              <a:rPr lang="fr-FR" u="sng" dirty="0" err="1"/>
              <a:t>Cow</a:t>
            </a:r>
            <a:r>
              <a:rPr lang="fr-FR" u="sng" dirty="0"/>
              <a:t> </a:t>
            </a:r>
            <a:r>
              <a:rPr lang="fr-FR" dirty="0"/>
              <a:t>» le J. 14 oct.</a:t>
            </a:r>
          </a:p>
          <a:p>
            <a:pPr algn="just"/>
            <a:endParaRPr lang="fr-FR" dirty="0"/>
          </a:p>
        </p:txBody>
      </p:sp>
    </p:spTree>
    <p:extLst>
      <p:ext uri="{BB962C8B-B14F-4D97-AF65-F5344CB8AC3E}">
        <p14:creationId xmlns:p14="http://schemas.microsoft.com/office/powerpoint/2010/main" val="565007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DC0E121F-0FB4-4B96-8C76-FAD03DC231C7}"/>
              </a:ext>
            </a:extLst>
          </p:cNvPr>
          <p:cNvSpPr txBox="1"/>
          <p:nvPr/>
        </p:nvSpPr>
        <p:spPr>
          <a:xfrm>
            <a:off x="498133" y="238832"/>
            <a:ext cx="9695543" cy="830997"/>
          </a:xfrm>
          <a:prstGeom prst="rect">
            <a:avLst/>
          </a:prstGeom>
          <a:noFill/>
        </p:spPr>
        <p:txBody>
          <a:bodyPr wrap="square" rtlCol="0">
            <a:spAutoFit/>
          </a:bodyPr>
          <a:lstStyle/>
          <a:p>
            <a:pPr algn="ctr"/>
            <a:r>
              <a:rPr lang="fr-FR" sz="3000" u="sng" dirty="0">
                <a:solidFill>
                  <a:srgbClr val="863E92"/>
                </a:solidFill>
                <a:latin typeface="Akbar" pitchFamily="2" charset="0"/>
              </a:rPr>
              <a:t>Généralités sur l’école</a:t>
            </a:r>
          </a:p>
          <a:p>
            <a:r>
              <a:rPr lang="fr-FR" dirty="0"/>
              <a:t>-  </a:t>
            </a:r>
          </a:p>
        </p:txBody>
      </p:sp>
      <p:pic>
        <p:nvPicPr>
          <p:cNvPr id="1028" name="Picture 4" descr="Afficher l’image source">
            <a:extLst>
              <a:ext uri="{FF2B5EF4-FFF2-40B4-BE49-F238E27FC236}">
                <a16:creationId xmlns:a16="http://schemas.microsoft.com/office/drawing/2014/main" id="{9363698C-2DA6-489B-B08B-ECE978F6C2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90" y="1197779"/>
            <a:ext cx="5226159" cy="3920442"/>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6" name="ZoneTexte 5">
            <a:extLst>
              <a:ext uri="{FF2B5EF4-FFF2-40B4-BE49-F238E27FC236}">
                <a16:creationId xmlns:a16="http://schemas.microsoft.com/office/drawing/2014/main" id="{8834F378-D0F9-4F35-8960-7E2EFC95A0EA}"/>
              </a:ext>
            </a:extLst>
          </p:cNvPr>
          <p:cNvSpPr txBox="1"/>
          <p:nvPr/>
        </p:nvSpPr>
        <p:spPr>
          <a:xfrm>
            <a:off x="6196711" y="2092324"/>
            <a:ext cx="4307128" cy="923330"/>
          </a:xfrm>
          <a:prstGeom prst="rect">
            <a:avLst/>
          </a:prstGeom>
          <a:noFill/>
        </p:spPr>
        <p:txBody>
          <a:bodyPr wrap="square">
            <a:spAutoFit/>
          </a:bodyPr>
          <a:lstStyle/>
          <a:p>
            <a:r>
              <a:rPr lang="fr-FR" b="1" u="sng" dirty="0"/>
              <a:t>Epidémie COVID-19 </a:t>
            </a:r>
            <a:r>
              <a:rPr lang="fr-FR" dirty="0"/>
              <a:t>: </a:t>
            </a:r>
          </a:p>
          <a:p>
            <a:r>
              <a:rPr lang="fr-FR" dirty="0"/>
              <a:t>	</a:t>
            </a:r>
            <a:r>
              <a:rPr lang="fr-FR" dirty="0">
                <a:sym typeface="Symbol" panose="05050102010706020507" pitchFamily="18" charset="2"/>
              </a:rPr>
              <a:t> </a:t>
            </a:r>
            <a:r>
              <a:rPr lang="fr-FR" dirty="0"/>
              <a:t>adultes = masques</a:t>
            </a:r>
          </a:p>
          <a:p>
            <a:r>
              <a:rPr lang="fr-FR" dirty="0"/>
              <a:t>	</a:t>
            </a:r>
            <a:r>
              <a:rPr lang="fr-FR" dirty="0">
                <a:sym typeface="Symbol" panose="05050102010706020507" pitchFamily="18" charset="2"/>
              </a:rPr>
              <a:t> lavage des mains  eau en premier</a:t>
            </a:r>
          </a:p>
        </p:txBody>
      </p:sp>
      <p:sp>
        <p:nvSpPr>
          <p:cNvPr id="8" name="ZoneTexte 7">
            <a:extLst>
              <a:ext uri="{FF2B5EF4-FFF2-40B4-BE49-F238E27FC236}">
                <a16:creationId xmlns:a16="http://schemas.microsoft.com/office/drawing/2014/main" id="{B0FA310C-C665-4F79-BB10-1D2D6E463B41}"/>
              </a:ext>
            </a:extLst>
          </p:cNvPr>
          <p:cNvSpPr txBox="1"/>
          <p:nvPr/>
        </p:nvSpPr>
        <p:spPr>
          <a:xfrm>
            <a:off x="5576705" y="1119512"/>
            <a:ext cx="4616971" cy="1015663"/>
          </a:xfrm>
          <a:prstGeom prst="rect">
            <a:avLst/>
          </a:prstGeom>
          <a:noFill/>
        </p:spPr>
        <p:txBody>
          <a:bodyPr wrap="square">
            <a:spAutoFit/>
          </a:bodyPr>
          <a:lstStyle/>
          <a:p>
            <a:pPr algn="ctr"/>
            <a:r>
              <a:rPr lang="fr-FR" sz="3000" u="sng" dirty="0">
                <a:solidFill>
                  <a:srgbClr val="863E92"/>
                </a:solidFill>
                <a:latin typeface="Akbar" pitchFamily="2" charset="0"/>
              </a:rPr>
              <a:t>Règles et </a:t>
            </a:r>
          </a:p>
          <a:p>
            <a:pPr algn="ctr"/>
            <a:r>
              <a:rPr lang="fr-FR" sz="3000" u="sng" dirty="0">
                <a:solidFill>
                  <a:srgbClr val="863E92"/>
                </a:solidFill>
                <a:latin typeface="Akbar" pitchFamily="2" charset="0"/>
              </a:rPr>
              <a:t>horaire d’arrivée</a:t>
            </a:r>
          </a:p>
        </p:txBody>
      </p:sp>
      <p:sp>
        <p:nvSpPr>
          <p:cNvPr id="10" name="ZoneTexte 9">
            <a:extLst>
              <a:ext uri="{FF2B5EF4-FFF2-40B4-BE49-F238E27FC236}">
                <a16:creationId xmlns:a16="http://schemas.microsoft.com/office/drawing/2014/main" id="{3F08C0B7-1DC3-43AC-846D-C64A5719B4F7}"/>
              </a:ext>
            </a:extLst>
          </p:cNvPr>
          <p:cNvSpPr txBox="1"/>
          <p:nvPr/>
        </p:nvSpPr>
        <p:spPr>
          <a:xfrm>
            <a:off x="5576705" y="4920993"/>
            <a:ext cx="4855818" cy="830997"/>
          </a:xfrm>
          <a:prstGeom prst="rect">
            <a:avLst/>
          </a:prstGeom>
          <a:noFill/>
        </p:spPr>
        <p:txBody>
          <a:bodyPr wrap="square">
            <a:spAutoFit/>
          </a:bodyPr>
          <a:lstStyle/>
          <a:p>
            <a:r>
              <a:rPr lang="fr-FR" sz="3000" u="sng" dirty="0">
                <a:solidFill>
                  <a:srgbClr val="863E92"/>
                </a:solidFill>
                <a:latin typeface="Akbar" pitchFamily="2" charset="0"/>
              </a:rPr>
              <a:t>Se parler</a:t>
            </a:r>
          </a:p>
          <a:p>
            <a:pPr algn="just"/>
            <a:r>
              <a:rPr lang="fr-FR" dirty="0"/>
              <a:t>En cas de problème, communiquer ensemble</a:t>
            </a:r>
            <a:endParaRPr lang="fr-FR" u="sng" dirty="0">
              <a:solidFill>
                <a:srgbClr val="863E92"/>
              </a:solidFill>
              <a:latin typeface="Akbar" pitchFamily="2" charset="0"/>
            </a:endParaRPr>
          </a:p>
        </p:txBody>
      </p:sp>
      <p:sp>
        <p:nvSpPr>
          <p:cNvPr id="12" name="ZoneTexte 11">
            <a:extLst>
              <a:ext uri="{FF2B5EF4-FFF2-40B4-BE49-F238E27FC236}">
                <a16:creationId xmlns:a16="http://schemas.microsoft.com/office/drawing/2014/main" id="{4FD19296-C895-461B-A1E6-C553604ACC20}"/>
              </a:ext>
            </a:extLst>
          </p:cNvPr>
          <p:cNvSpPr txBox="1"/>
          <p:nvPr/>
        </p:nvSpPr>
        <p:spPr>
          <a:xfrm>
            <a:off x="1326513" y="5843515"/>
            <a:ext cx="9106010" cy="1477328"/>
          </a:xfrm>
          <a:prstGeom prst="rect">
            <a:avLst/>
          </a:prstGeom>
          <a:noFill/>
        </p:spPr>
        <p:txBody>
          <a:bodyPr wrap="square">
            <a:spAutoFit/>
          </a:bodyPr>
          <a:lstStyle/>
          <a:p>
            <a:pPr algn="just"/>
            <a:r>
              <a:rPr lang="fr-FR" sz="3000" u="sng" dirty="0">
                <a:solidFill>
                  <a:srgbClr val="863E92"/>
                </a:solidFill>
                <a:latin typeface="Akbar" pitchFamily="2" charset="0"/>
              </a:rPr>
              <a:t>Elections de parents </a:t>
            </a:r>
          </a:p>
          <a:p>
            <a:pPr algn="ctr"/>
            <a:r>
              <a:rPr lang="fr-FR" sz="2400" b="1" u="sng" dirty="0"/>
              <a:t>le vendredi 8 octobre 2021</a:t>
            </a:r>
          </a:p>
          <a:p>
            <a:pPr algn="just"/>
            <a:r>
              <a:rPr lang="fr-FR" dirty="0"/>
              <a:t>C’est à vous de voter pour élire les parents qui vous représenteront au Conseil d’Ecole qui siège trois fois dans l’année. </a:t>
            </a:r>
          </a:p>
        </p:txBody>
      </p:sp>
      <p:sp>
        <p:nvSpPr>
          <p:cNvPr id="9" name="ZoneTexte 8">
            <a:extLst>
              <a:ext uri="{FF2B5EF4-FFF2-40B4-BE49-F238E27FC236}">
                <a16:creationId xmlns:a16="http://schemas.microsoft.com/office/drawing/2014/main" id="{A7A9240D-3A9C-4AB8-BD43-8D778E986FB3}"/>
              </a:ext>
            </a:extLst>
          </p:cNvPr>
          <p:cNvSpPr txBox="1"/>
          <p:nvPr/>
        </p:nvSpPr>
        <p:spPr>
          <a:xfrm>
            <a:off x="6196711" y="3158000"/>
            <a:ext cx="3996965" cy="1754326"/>
          </a:xfrm>
          <a:prstGeom prst="rect">
            <a:avLst/>
          </a:prstGeom>
          <a:noFill/>
        </p:spPr>
        <p:txBody>
          <a:bodyPr wrap="square" rtlCol="0">
            <a:spAutoFit/>
          </a:bodyPr>
          <a:lstStyle/>
          <a:p>
            <a:r>
              <a:rPr lang="fr-FR" b="1" u="sng" dirty="0"/>
              <a:t>Horaires MS et GS</a:t>
            </a:r>
            <a:r>
              <a:rPr lang="fr-FR" b="1" dirty="0"/>
              <a:t>:</a:t>
            </a:r>
          </a:p>
          <a:p>
            <a:r>
              <a:rPr lang="fr-FR" dirty="0"/>
              <a:t>Ouverture des portes</a:t>
            </a:r>
          </a:p>
          <a:p>
            <a:r>
              <a:rPr lang="fr-FR" dirty="0"/>
              <a:t>	8h20 - </a:t>
            </a:r>
            <a:r>
              <a:rPr lang="fr-FR" dirty="0">
                <a:sym typeface="Symbol" panose="05050102010706020507" pitchFamily="18" charset="2"/>
              </a:rPr>
              <a:t>8h30 </a:t>
            </a:r>
          </a:p>
          <a:p>
            <a:r>
              <a:rPr lang="fr-FR" dirty="0">
                <a:sym typeface="Symbol" panose="05050102010706020507" pitchFamily="18" charset="2"/>
              </a:rPr>
              <a:t>	11h25</a:t>
            </a:r>
          </a:p>
          <a:p>
            <a:r>
              <a:rPr lang="fr-FR" dirty="0">
                <a:sym typeface="Symbol" panose="05050102010706020507" pitchFamily="18" charset="2"/>
              </a:rPr>
              <a:t>	13h20 -13h30</a:t>
            </a:r>
          </a:p>
          <a:p>
            <a:r>
              <a:rPr lang="fr-FR" dirty="0">
                <a:sym typeface="Symbol" panose="05050102010706020507" pitchFamily="18" charset="2"/>
              </a:rPr>
              <a:t>	16h25</a:t>
            </a:r>
            <a:endParaRPr lang="fr-FR" dirty="0"/>
          </a:p>
        </p:txBody>
      </p:sp>
      <p:pic>
        <p:nvPicPr>
          <p:cNvPr id="1030" name="Picture 6">
            <a:extLst>
              <a:ext uri="{FF2B5EF4-FFF2-40B4-BE49-F238E27FC236}">
                <a16:creationId xmlns:a16="http://schemas.microsoft.com/office/drawing/2014/main" id="{C390731E-1B77-4DC9-907B-41C0699060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290" y="5678335"/>
            <a:ext cx="1067223" cy="1161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94059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FAB04A2-BAEE-448D-A9A8-8B3F91E79673}"/>
              </a:ext>
            </a:extLst>
          </p:cNvPr>
          <p:cNvSpPr/>
          <p:nvPr/>
        </p:nvSpPr>
        <p:spPr>
          <a:xfrm>
            <a:off x="2561550" y="623821"/>
            <a:ext cx="6205080" cy="1015663"/>
          </a:xfrm>
          <a:prstGeom prst="rect">
            <a:avLst/>
          </a:prstGeom>
        </p:spPr>
        <p:txBody>
          <a:bodyPr wrap="square">
            <a:spAutoFit/>
          </a:bodyPr>
          <a:lstStyle/>
          <a:p>
            <a:pPr algn="just">
              <a:spcAft>
                <a:spcPts val="0"/>
              </a:spcAft>
            </a:pPr>
            <a:r>
              <a:rPr lang="fr-FR" sz="2000" b="1" dirty="0">
                <a:latin typeface="Arial" panose="020B0604020202020204" pitchFamily="34" charset="0"/>
                <a:ea typeface="Times New Roman" panose="02020603050405020304" pitchFamily="18" charset="0"/>
              </a:rPr>
              <a:t>Pas fête des mères, des pères ou autre ce sont des fête familiales ; </a:t>
            </a:r>
          </a:p>
          <a:p>
            <a:pPr algn="just">
              <a:spcAft>
                <a:spcPts val="0"/>
              </a:spcAft>
            </a:pPr>
            <a:r>
              <a:rPr lang="fr-FR" sz="2000" b="1" dirty="0">
                <a:latin typeface="Arial" panose="020B0604020202020204" pitchFamily="34" charset="0"/>
                <a:ea typeface="Times New Roman" panose="02020603050405020304" pitchFamily="18" charset="0"/>
              </a:rPr>
              <a:t>Mais fabrication d’objets pour d’autres occasions</a:t>
            </a:r>
            <a:endParaRPr lang="fr-FR" sz="2000" b="1" dirty="0">
              <a:effectLst/>
              <a:latin typeface="Times New Roman" panose="02020603050405020304" pitchFamily="18" charset="0"/>
              <a:ea typeface="Times New Roman" panose="02020603050405020304" pitchFamily="18" charset="0"/>
            </a:endParaRPr>
          </a:p>
        </p:txBody>
      </p:sp>
      <p:pic>
        <p:nvPicPr>
          <p:cNvPr id="9" name="Image 8">
            <a:extLst>
              <a:ext uri="{FF2B5EF4-FFF2-40B4-BE49-F238E27FC236}">
                <a16:creationId xmlns:a16="http://schemas.microsoft.com/office/drawing/2014/main" id="{FD7532AC-377F-478B-BF9E-D83CE729A0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7153" y="430075"/>
            <a:ext cx="1236059" cy="1146682"/>
          </a:xfrm>
          <a:prstGeom prst="rect">
            <a:avLst/>
          </a:prstGeom>
        </p:spPr>
      </p:pic>
      <p:sp>
        <p:nvSpPr>
          <p:cNvPr id="12" name="Rectangle 11">
            <a:extLst>
              <a:ext uri="{FF2B5EF4-FFF2-40B4-BE49-F238E27FC236}">
                <a16:creationId xmlns:a16="http://schemas.microsoft.com/office/drawing/2014/main" id="{0D739FED-48A5-4C2E-87F7-21BDE4B5F42D}"/>
              </a:ext>
            </a:extLst>
          </p:cNvPr>
          <p:cNvSpPr/>
          <p:nvPr/>
        </p:nvSpPr>
        <p:spPr>
          <a:xfrm>
            <a:off x="3141504" y="4920777"/>
            <a:ext cx="4143314" cy="553998"/>
          </a:xfrm>
          <a:prstGeom prst="rect">
            <a:avLst/>
          </a:prstGeom>
        </p:spPr>
        <p:txBody>
          <a:bodyPr wrap="none">
            <a:spAutoFit/>
          </a:bodyPr>
          <a:lstStyle/>
          <a:p>
            <a:r>
              <a:rPr lang="fr-FR" sz="3000" b="1" u="sng" dirty="0">
                <a:solidFill>
                  <a:srgbClr val="863E92"/>
                </a:solidFill>
                <a:latin typeface="Akbar" pitchFamily="2" charset="0"/>
              </a:rPr>
              <a:t>DES   Questions  ?</a:t>
            </a:r>
          </a:p>
        </p:txBody>
      </p:sp>
      <p:sp>
        <p:nvSpPr>
          <p:cNvPr id="13" name="Rectangle 12">
            <a:extLst>
              <a:ext uri="{FF2B5EF4-FFF2-40B4-BE49-F238E27FC236}">
                <a16:creationId xmlns:a16="http://schemas.microsoft.com/office/drawing/2014/main" id="{AEEE7175-7EB3-4D7D-87C7-466C860344CF}"/>
              </a:ext>
            </a:extLst>
          </p:cNvPr>
          <p:cNvSpPr/>
          <p:nvPr/>
        </p:nvSpPr>
        <p:spPr>
          <a:xfrm>
            <a:off x="866133" y="2193687"/>
            <a:ext cx="8694057" cy="1261884"/>
          </a:xfrm>
          <a:prstGeom prst="rect">
            <a:avLst/>
          </a:prstGeom>
        </p:spPr>
        <p:txBody>
          <a:bodyPr wrap="square">
            <a:spAutoFit/>
          </a:bodyPr>
          <a:lstStyle/>
          <a:p>
            <a:pPr algn="ctr">
              <a:spcAft>
                <a:spcPts val="0"/>
              </a:spcAft>
            </a:pPr>
            <a:r>
              <a:rPr lang="fr-FR" sz="3000" b="1" u="sng" dirty="0">
                <a:solidFill>
                  <a:srgbClr val="863E92"/>
                </a:solidFill>
                <a:latin typeface="Akbar" pitchFamily="2" charset="0"/>
              </a:rPr>
              <a:t>Qui   peut   faire   des   photocopies </a:t>
            </a:r>
          </a:p>
          <a:p>
            <a:pPr algn="ctr">
              <a:spcAft>
                <a:spcPts val="0"/>
              </a:spcAft>
            </a:pPr>
            <a:r>
              <a:rPr lang="fr-FR" sz="3000" b="1" u="sng" dirty="0">
                <a:solidFill>
                  <a:srgbClr val="863E92"/>
                </a:solidFill>
                <a:latin typeface="Akbar" pitchFamily="2" charset="0"/>
              </a:rPr>
              <a:t>pour   la   classe</a:t>
            </a:r>
            <a:r>
              <a:rPr lang="fr-FR" sz="3000" b="1" dirty="0">
                <a:solidFill>
                  <a:srgbClr val="863E92"/>
                </a:solidFill>
                <a:latin typeface="Akbar" pitchFamily="2" charset="0"/>
              </a:rPr>
              <a:t> ? </a:t>
            </a:r>
          </a:p>
          <a:p>
            <a:pPr algn="ctr">
              <a:spcAft>
                <a:spcPts val="0"/>
              </a:spcAft>
            </a:pPr>
            <a:r>
              <a:rPr lang="fr-FR" sz="1600" dirty="0">
                <a:latin typeface="Arial" panose="020B0604020202020204" pitchFamily="34" charset="0"/>
                <a:ea typeface="Times New Roman" panose="02020603050405020304" pitchFamily="18" charset="0"/>
              </a:rPr>
              <a:t>(cf. fiche à remplir)</a:t>
            </a:r>
            <a:endParaRPr lang="fr-FR" sz="105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9455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325A4570-00FF-49E8-9999-AE88473D6CEC}"/>
              </a:ext>
            </a:extLst>
          </p:cNvPr>
          <p:cNvSpPr txBox="1"/>
          <p:nvPr/>
        </p:nvSpPr>
        <p:spPr>
          <a:xfrm>
            <a:off x="498133" y="217190"/>
            <a:ext cx="9695543" cy="1015663"/>
          </a:xfrm>
          <a:prstGeom prst="rect">
            <a:avLst/>
          </a:prstGeom>
          <a:noFill/>
        </p:spPr>
        <p:txBody>
          <a:bodyPr wrap="square" rtlCol="0">
            <a:spAutoFit/>
          </a:bodyPr>
          <a:lstStyle/>
          <a:p>
            <a:pPr algn="ctr"/>
            <a:r>
              <a:rPr lang="fr-FR" sz="3000" u="sng" dirty="0">
                <a:solidFill>
                  <a:srgbClr val="863E92"/>
                </a:solidFill>
                <a:latin typeface="Akbar" pitchFamily="2" charset="0"/>
              </a:rPr>
              <a:t>NOTRE  NOUVELLE  CLASSE</a:t>
            </a:r>
          </a:p>
          <a:p>
            <a:pPr algn="ctr"/>
            <a:r>
              <a:rPr lang="fr-FR" sz="3000" dirty="0">
                <a:solidFill>
                  <a:srgbClr val="863E92"/>
                </a:solidFill>
                <a:latin typeface="Akbar" pitchFamily="2" charset="0"/>
              </a:rPr>
              <a:t>classe 3,  orange</a:t>
            </a:r>
            <a:endParaRPr lang="fr-FR" dirty="0"/>
          </a:p>
        </p:txBody>
      </p:sp>
    </p:spTree>
    <p:extLst>
      <p:ext uri="{BB962C8B-B14F-4D97-AF65-F5344CB8AC3E}">
        <p14:creationId xmlns:p14="http://schemas.microsoft.com/office/powerpoint/2010/main" val="1964299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DD726CEA-575D-4625-833C-7CBF481D9BF3}"/>
              </a:ext>
            </a:extLst>
          </p:cNvPr>
          <p:cNvSpPr txBox="1"/>
          <p:nvPr/>
        </p:nvSpPr>
        <p:spPr>
          <a:xfrm>
            <a:off x="498134" y="0"/>
            <a:ext cx="9695543" cy="553998"/>
          </a:xfrm>
          <a:prstGeom prst="rect">
            <a:avLst/>
          </a:prstGeom>
          <a:noFill/>
        </p:spPr>
        <p:txBody>
          <a:bodyPr wrap="square" rtlCol="0">
            <a:spAutoFit/>
          </a:bodyPr>
          <a:lstStyle/>
          <a:p>
            <a:pPr algn="ctr"/>
            <a:r>
              <a:rPr lang="fr-FR" sz="3000" u="sng" dirty="0">
                <a:solidFill>
                  <a:srgbClr val="863E92"/>
                </a:solidFill>
                <a:latin typeface="Akbar" pitchFamily="2" charset="0"/>
              </a:rPr>
              <a:t>Des   « coins »   pour   apprendre</a:t>
            </a:r>
            <a:endParaRPr lang="fr-FR" dirty="0"/>
          </a:p>
        </p:txBody>
      </p:sp>
      <p:sp>
        <p:nvSpPr>
          <p:cNvPr id="15" name="ZoneTexte 14">
            <a:extLst>
              <a:ext uri="{FF2B5EF4-FFF2-40B4-BE49-F238E27FC236}">
                <a16:creationId xmlns:a16="http://schemas.microsoft.com/office/drawing/2014/main" id="{D22BFCD2-9AA7-4A30-B558-E1D663351AF1}"/>
              </a:ext>
            </a:extLst>
          </p:cNvPr>
          <p:cNvSpPr txBox="1"/>
          <p:nvPr/>
        </p:nvSpPr>
        <p:spPr>
          <a:xfrm>
            <a:off x="6324856" y="4432442"/>
            <a:ext cx="2248589" cy="369332"/>
          </a:xfrm>
          <a:prstGeom prst="rect">
            <a:avLst/>
          </a:prstGeom>
          <a:solidFill>
            <a:schemeClr val="bg1">
              <a:lumMod val="85000"/>
            </a:schemeClr>
          </a:solidFill>
          <a:ln>
            <a:solidFill>
              <a:schemeClr val="tx1"/>
            </a:solidFill>
            <a:prstDash val="dashDot"/>
          </a:ln>
        </p:spPr>
        <p:txBody>
          <a:bodyPr wrap="square" rtlCol="0">
            <a:spAutoFit/>
          </a:bodyPr>
          <a:lstStyle/>
          <a:p>
            <a:pPr algn="ctr"/>
            <a:r>
              <a:rPr lang="fr-FR" b="1" dirty="0"/>
              <a:t>Coin graphisme</a:t>
            </a:r>
          </a:p>
        </p:txBody>
      </p:sp>
      <p:sp>
        <p:nvSpPr>
          <p:cNvPr id="16" name="ZoneTexte 15">
            <a:extLst>
              <a:ext uri="{FF2B5EF4-FFF2-40B4-BE49-F238E27FC236}">
                <a16:creationId xmlns:a16="http://schemas.microsoft.com/office/drawing/2014/main" id="{36A486C9-2D50-4773-A66A-BBA2AE9165FD}"/>
              </a:ext>
            </a:extLst>
          </p:cNvPr>
          <p:cNvSpPr txBox="1"/>
          <p:nvPr/>
        </p:nvSpPr>
        <p:spPr>
          <a:xfrm>
            <a:off x="2877580" y="4595065"/>
            <a:ext cx="1489977" cy="369332"/>
          </a:xfrm>
          <a:prstGeom prst="rect">
            <a:avLst/>
          </a:prstGeom>
          <a:solidFill>
            <a:schemeClr val="bg1">
              <a:lumMod val="85000"/>
            </a:schemeClr>
          </a:solidFill>
          <a:ln>
            <a:solidFill>
              <a:schemeClr val="tx1"/>
            </a:solidFill>
            <a:prstDash val="dashDot"/>
          </a:ln>
        </p:spPr>
        <p:txBody>
          <a:bodyPr wrap="square" rtlCol="0">
            <a:spAutoFit/>
          </a:bodyPr>
          <a:lstStyle/>
          <a:p>
            <a:pPr algn="ctr"/>
            <a:r>
              <a:rPr lang="fr-FR" b="1" dirty="0"/>
              <a:t>Coin nature</a:t>
            </a:r>
          </a:p>
        </p:txBody>
      </p:sp>
      <p:sp>
        <p:nvSpPr>
          <p:cNvPr id="17" name="ZoneTexte 16">
            <a:extLst>
              <a:ext uri="{FF2B5EF4-FFF2-40B4-BE49-F238E27FC236}">
                <a16:creationId xmlns:a16="http://schemas.microsoft.com/office/drawing/2014/main" id="{3F505372-2016-468C-A539-3D40BBBF03E3}"/>
              </a:ext>
            </a:extLst>
          </p:cNvPr>
          <p:cNvSpPr txBox="1"/>
          <p:nvPr/>
        </p:nvSpPr>
        <p:spPr>
          <a:xfrm>
            <a:off x="6317799" y="945373"/>
            <a:ext cx="1706205" cy="646331"/>
          </a:xfrm>
          <a:prstGeom prst="rect">
            <a:avLst/>
          </a:prstGeom>
          <a:solidFill>
            <a:schemeClr val="bg1">
              <a:lumMod val="85000"/>
            </a:schemeClr>
          </a:solidFill>
          <a:ln>
            <a:solidFill>
              <a:schemeClr val="tx1"/>
            </a:solidFill>
            <a:prstDash val="dashDot"/>
          </a:ln>
        </p:spPr>
        <p:txBody>
          <a:bodyPr wrap="square" rtlCol="0">
            <a:spAutoFit/>
          </a:bodyPr>
          <a:lstStyle/>
          <a:p>
            <a:pPr algn="ctr"/>
            <a:r>
              <a:rPr lang="fr-FR" b="1" dirty="0"/>
              <a:t>Coin jeux de construction</a:t>
            </a:r>
          </a:p>
        </p:txBody>
      </p:sp>
      <p:sp>
        <p:nvSpPr>
          <p:cNvPr id="18" name="ZoneTexte 17">
            <a:extLst>
              <a:ext uri="{FF2B5EF4-FFF2-40B4-BE49-F238E27FC236}">
                <a16:creationId xmlns:a16="http://schemas.microsoft.com/office/drawing/2014/main" id="{DFF3D940-E4C2-4C00-9E31-4E2F7F9439E2}"/>
              </a:ext>
            </a:extLst>
          </p:cNvPr>
          <p:cNvSpPr txBox="1"/>
          <p:nvPr/>
        </p:nvSpPr>
        <p:spPr>
          <a:xfrm>
            <a:off x="1940257" y="626567"/>
            <a:ext cx="1496804" cy="646331"/>
          </a:xfrm>
          <a:prstGeom prst="rect">
            <a:avLst/>
          </a:prstGeom>
          <a:solidFill>
            <a:schemeClr val="bg1">
              <a:lumMod val="85000"/>
            </a:schemeClr>
          </a:solidFill>
          <a:ln>
            <a:solidFill>
              <a:schemeClr val="tx1"/>
            </a:solidFill>
            <a:prstDash val="dashDot"/>
          </a:ln>
        </p:spPr>
        <p:txBody>
          <a:bodyPr wrap="square" rtlCol="0">
            <a:spAutoFit/>
          </a:bodyPr>
          <a:lstStyle/>
          <a:p>
            <a:pPr algn="ctr"/>
            <a:r>
              <a:rPr lang="fr-FR" b="1" dirty="0"/>
              <a:t>Coin </a:t>
            </a:r>
          </a:p>
          <a:p>
            <a:pPr algn="ctr"/>
            <a:r>
              <a:rPr lang="fr-FR" b="1" dirty="0"/>
              <a:t>bibliothèque</a:t>
            </a:r>
          </a:p>
        </p:txBody>
      </p:sp>
    </p:spTree>
    <p:extLst>
      <p:ext uri="{BB962C8B-B14F-4D97-AF65-F5344CB8AC3E}">
        <p14:creationId xmlns:p14="http://schemas.microsoft.com/office/powerpoint/2010/main" val="2771068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ZoneTexte 17">
            <a:extLst>
              <a:ext uri="{FF2B5EF4-FFF2-40B4-BE49-F238E27FC236}">
                <a16:creationId xmlns:a16="http://schemas.microsoft.com/office/drawing/2014/main" id="{AEBFDB50-F717-4A55-AEC0-BD35E4BAD87F}"/>
              </a:ext>
            </a:extLst>
          </p:cNvPr>
          <p:cNvSpPr txBox="1"/>
          <p:nvPr/>
        </p:nvSpPr>
        <p:spPr>
          <a:xfrm>
            <a:off x="4007984" y="319315"/>
            <a:ext cx="2452914" cy="646331"/>
          </a:xfrm>
          <a:prstGeom prst="rect">
            <a:avLst/>
          </a:prstGeom>
          <a:solidFill>
            <a:schemeClr val="bg1">
              <a:lumMod val="85000"/>
            </a:schemeClr>
          </a:solidFill>
          <a:ln>
            <a:solidFill>
              <a:schemeClr val="tx1"/>
            </a:solidFill>
            <a:prstDash val="dashDot"/>
          </a:ln>
        </p:spPr>
        <p:txBody>
          <a:bodyPr wrap="square" rtlCol="0">
            <a:spAutoFit/>
          </a:bodyPr>
          <a:lstStyle/>
          <a:p>
            <a:pPr algn="ctr"/>
            <a:r>
              <a:rPr lang="fr-FR" b="1" dirty="0"/>
              <a:t>Les casiers pour ranger le matériel individuel</a:t>
            </a:r>
          </a:p>
        </p:txBody>
      </p:sp>
      <p:sp>
        <p:nvSpPr>
          <p:cNvPr id="19" name="Flèche : courbe vers la droite 18">
            <a:extLst>
              <a:ext uri="{FF2B5EF4-FFF2-40B4-BE49-F238E27FC236}">
                <a16:creationId xmlns:a16="http://schemas.microsoft.com/office/drawing/2014/main" id="{4FC90B05-DA3A-4BBC-B00B-DCCA42741A1E}"/>
              </a:ext>
            </a:extLst>
          </p:cNvPr>
          <p:cNvSpPr/>
          <p:nvPr/>
        </p:nvSpPr>
        <p:spPr>
          <a:xfrm rot="3777688">
            <a:off x="2313724" y="-148113"/>
            <a:ext cx="1086447" cy="2317386"/>
          </a:xfrm>
          <a:prstGeom prst="curvedRightArrow">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0" name="Flèche : courbe vers la droite 19">
            <a:extLst>
              <a:ext uri="{FF2B5EF4-FFF2-40B4-BE49-F238E27FC236}">
                <a16:creationId xmlns:a16="http://schemas.microsoft.com/office/drawing/2014/main" id="{C91929EA-A900-4D12-B03D-9C633B7437A7}"/>
              </a:ext>
            </a:extLst>
          </p:cNvPr>
          <p:cNvSpPr/>
          <p:nvPr/>
        </p:nvSpPr>
        <p:spPr>
          <a:xfrm rot="7284000" flipV="1">
            <a:off x="7232712" y="-182087"/>
            <a:ext cx="1086447" cy="2552487"/>
          </a:xfrm>
          <a:prstGeom prst="curvedRightArrow">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1" name="ZoneTexte 20">
            <a:extLst>
              <a:ext uri="{FF2B5EF4-FFF2-40B4-BE49-F238E27FC236}">
                <a16:creationId xmlns:a16="http://schemas.microsoft.com/office/drawing/2014/main" id="{B9AAF244-D989-4EE5-8AE1-071C08ED5808}"/>
              </a:ext>
            </a:extLst>
          </p:cNvPr>
          <p:cNvSpPr txBox="1"/>
          <p:nvPr/>
        </p:nvSpPr>
        <p:spPr>
          <a:xfrm>
            <a:off x="1696830" y="4349440"/>
            <a:ext cx="1989799" cy="369332"/>
          </a:xfrm>
          <a:prstGeom prst="rect">
            <a:avLst/>
          </a:prstGeom>
          <a:solidFill>
            <a:schemeClr val="bg1">
              <a:lumMod val="85000"/>
            </a:schemeClr>
          </a:solidFill>
          <a:ln>
            <a:solidFill>
              <a:schemeClr val="tx1"/>
            </a:solidFill>
            <a:prstDash val="dashDot"/>
          </a:ln>
        </p:spPr>
        <p:txBody>
          <a:bodyPr wrap="square" rtlCol="0">
            <a:spAutoFit/>
          </a:bodyPr>
          <a:lstStyle/>
          <a:p>
            <a:pPr algn="ctr"/>
            <a:r>
              <a:rPr lang="fr-FR" b="1" dirty="0"/>
              <a:t>Coin écriture</a:t>
            </a:r>
          </a:p>
        </p:txBody>
      </p:sp>
      <p:sp>
        <p:nvSpPr>
          <p:cNvPr id="22" name="ZoneTexte 21">
            <a:extLst>
              <a:ext uri="{FF2B5EF4-FFF2-40B4-BE49-F238E27FC236}">
                <a16:creationId xmlns:a16="http://schemas.microsoft.com/office/drawing/2014/main" id="{0ABB7626-FD59-4804-8403-C7A95924FE5A}"/>
              </a:ext>
            </a:extLst>
          </p:cNvPr>
          <p:cNvSpPr txBox="1"/>
          <p:nvPr/>
        </p:nvSpPr>
        <p:spPr>
          <a:xfrm>
            <a:off x="6899710" y="3828483"/>
            <a:ext cx="2248589" cy="369332"/>
          </a:xfrm>
          <a:prstGeom prst="rect">
            <a:avLst/>
          </a:prstGeom>
          <a:solidFill>
            <a:schemeClr val="bg1">
              <a:lumMod val="85000"/>
            </a:schemeClr>
          </a:solidFill>
          <a:ln>
            <a:solidFill>
              <a:schemeClr val="tx1"/>
            </a:solidFill>
            <a:prstDash val="dashDot"/>
          </a:ln>
        </p:spPr>
        <p:txBody>
          <a:bodyPr wrap="square" rtlCol="0">
            <a:spAutoFit/>
          </a:bodyPr>
          <a:lstStyle/>
          <a:p>
            <a:pPr algn="ctr"/>
            <a:r>
              <a:rPr lang="fr-FR" b="1" dirty="0"/>
              <a:t>Coin regroupement</a:t>
            </a:r>
          </a:p>
        </p:txBody>
      </p:sp>
    </p:spTree>
    <p:extLst>
      <p:ext uri="{BB962C8B-B14F-4D97-AF65-F5344CB8AC3E}">
        <p14:creationId xmlns:p14="http://schemas.microsoft.com/office/powerpoint/2010/main" val="288766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1DD996CB-2E6D-4D90-AA99-9DE7DAB5AB22}"/>
              </a:ext>
            </a:extLst>
          </p:cNvPr>
          <p:cNvSpPr txBox="1"/>
          <p:nvPr/>
        </p:nvSpPr>
        <p:spPr>
          <a:xfrm>
            <a:off x="1403758" y="168496"/>
            <a:ext cx="2248589" cy="369332"/>
          </a:xfrm>
          <a:prstGeom prst="rect">
            <a:avLst/>
          </a:prstGeom>
          <a:solidFill>
            <a:schemeClr val="bg1">
              <a:lumMod val="85000"/>
            </a:schemeClr>
          </a:solidFill>
          <a:ln>
            <a:solidFill>
              <a:schemeClr val="tx1"/>
            </a:solidFill>
            <a:prstDash val="dashDot"/>
          </a:ln>
        </p:spPr>
        <p:txBody>
          <a:bodyPr wrap="square" rtlCol="0">
            <a:spAutoFit/>
          </a:bodyPr>
          <a:lstStyle/>
          <a:p>
            <a:pPr algn="ctr"/>
            <a:r>
              <a:rPr lang="fr-FR" b="1" dirty="0"/>
              <a:t>Coin écoute</a:t>
            </a:r>
          </a:p>
        </p:txBody>
      </p:sp>
      <p:sp>
        <p:nvSpPr>
          <p:cNvPr id="11" name="ZoneTexte 10">
            <a:extLst>
              <a:ext uri="{FF2B5EF4-FFF2-40B4-BE49-F238E27FC236}">
                <a16:creationId xmlns:a16="http://schemas.microsoft.com/office/drawing/2014/main" id="{4A8363A4-6DEE-4E49-899A-A6FA5684C137}"/>
              </a:ext>
            </a:extLst>
          </p:cNvPr>
          <p:cNvSpPr txBox="1"/>
          <p:nvPr/>
        </p:nvSpPr>
        <p:spPr>
          <a:xfrm>
            <a:off x="6389039" y="2701239"/>
            <a:ext cx="1951005" cy="369332"/>
          </a:xfrm>
          <a:prstGeom prst="rect">
            <a:avLst/>
          </a:prstGeom>
          <a:solidFill>
            <a:schemeClr val="bg1">
              <a:lumMod val="85000"/>
            </a:schemeClr>
          </a:solidFill>
          <a:ln>
            <a:solidFill>
              <a:schemeClr val="tx1"/>
            </a:solidFill>
            <a:prstDash val="dashDot"/>
          </a:ln>
        </p:spPr>
        <p:txBody>
          <a:bodyPr wrap="square" rtlCol="0">
            <a:spAutoFit/>
          </a:bodyPr>
          <a:lstStyle/>
          <a:p>
            <a:pPr algn="ctr"/>
            <a:r>
              <a:rPr lang="fr-FR" b="1" dirty="0"/>
              <a:t>Coin peinture</a:t>
            </a:r>
          </a:p>
        </p:txBody>
      </p:sp>
      <p:sp>
        <p:nvSpPr>
          <p:cNvPr id="14" name="ZoneTexte 13">
            <a:extLst>
              <a:ext uri="{FF2B5EF4-FFF2-40B4-BE49-F238E27FC236}">
                <a16:creationId xmlns:a16="http://schemas.microsoft.com/office/drawing/2014/main" id="{DA7EE20C-B64B-44D3-A0F1-3425C0AA11F6}"/>
              </a:ext>
            </a:extLst>
          </p:cNvPr>
          <p:cNvSpPr txBox="1"/>
          <p:nvPr/>
        </p:nvSpPr>
        <p:spPr>
          <a:xfrm>
            <a:off x="44608" y="3814215"/>
            <a:ext cx="2718299" cy="923330"/>
          </a:xfrm>
          <a:prstGeom prst="rect">
            <a:avLst/>
          </a:prstGeom>
          <a:solidFill>
            <a:schemeClr val="bg1">
              <a:lumMod val="85000"/>
            </a:schemeClr>
          </a:solidFill>
          <a:ln>
            <a:solidFill>
              <a:schemeClr val="tx1"/>
            </a:solidFill>
            <a:prstDash val="dashDot"/>
          </a:ln>
        </p:spPr>
        <p:txBody>
          <a:bodyPr wrap="square" rtlCol="0">
            <a:spAutoFit/>
          </a:bodyPr>
          <a:lstStyle/>
          <a:p>
            <a:pPr algn="ctr"/>
            <a:r>
              <a:rPr lang="fr-FR" b="1" dirty="0"/>
              <a:t>Affichage de l’organisation des activités de réinvestissement du matin</a:t>
            </a:r>
          </a:p>
        </p:txBody>
      </p:sp>
      <p:sp>
        <p:nvSpPr>
          <p:cNvPr id="19" name="ZoneTexte 18">
            <a:extLst>
              <a:ext uri="{FF2B5EF4-FFF2-40B4-BE49-F238E27FC236}">
                <a16:creationId xmlns:a16="http://schemas.microsoft.com/office/drawing/2014/main" id="{9C196318-CC95-48D4-B893-0E889FFD7D8A}"/>
              </a:ext>
            </a:extLst>
          </p:cNvPr>
          <p:cNvSpPr txBox="1"/>
          <p:nvPr/>
        </p:nvSpPr>
        <p:spPr>
          <a:xfrm>
            <a:off x="4789877" y="4297670"/>
            <a:ext cx="2999808" cy="646331"/>
          </a:xfrm>
          <a:prstGeom prst="rect">
            <a:avLst/>
          </a:prstGeom>
          <a:solidFill>
            <a:schemeClr val="bg1">
              <a:lumMod val="85000"/>
            </a:schemeClr>
          </a:solidFill>
          <a:ln>
            <a:solidFill>
              <a:schemeClr val="tx1"/>
            </a:solidFill>
            <a:prstDash val="dashDot"/>
          </a:ln>
        </p:spPr>
        <p:txBody>
          <a:bodyPr wrap="square" rtlCol="0">
            <a:spAutoFit/>
          </a:bodyPr>
          <a:lstStyle/>
          <a:p>
            <a:pPr algn="ctr"/>
            <a:r>
              <a:rPr lang="fr-FR" b="1" dirty="0"/>
              <a:t>Tiroirs d’activités autonomes type Montessori</a:t>
            </a:r>
          </a:p>
        </p:txBody>
      </p:sp>
      <p:sp>
        <p:nvSpPr>
          <p:cNvPr id="20" name="Flèche : courbe vers la droite 19">
            <a:extLst>
              <a:ext uri="{FF2B5EF4-FFF2-40B4-BE49-F238E27FC236}">
                <a16:creationId xmlns:a16="http://schemas.microsoft.com/office/drawing/2014/main" id="{6B8C017D-0352-4CE1-BB46-7D5B87F4FDB8}"/>
              </a:ext>
            </a:extLst>
          </p:cNvPr>
          <p:cNvSpPr/>
          <p:nvPr/>
        </p:nvSpPr>
        <p:spPr>
          <a:xfrm rot="916892" flipH="1">
            <a:off x="7312271" y="4804859"/>
            <a:ext cx="603400" cy="1364242"/>
          </a:xfrm>
          <a:prstGeom prst="curvedRightArrow">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1" name="Flèche : courbe vers la droite 20">
            <a:extLst>
              <a:ext uri="{FF2B5EF4-FFF2-40B4-BE49-F238E27FC236}">
                <a16:creationId xmlns:a16="http://schemas.microsoft.com/office/drawing/2014/main" id="{864EA53B-D4F7-45D4-B952-29CA7E300556}"/>
              </a:ext>
            </a:extLst>
          </p:cNvPr>
          <p:cNvSpPr/>
          <p:nvPr/>
        </p:nvSpPr>
        <p:spPr>
          <a:xfrm rot="17134645" flipH="1">
            <a:off x="8029874" y="4107717"/>
            <a:ext cx="427084" cy="1536235"/>
          </a:xfrm>
          <a:prstGeom prst="curvedRightArrow">
            <a:avLst>
              <a:gd name="adj1" fmla="val 37864"/>
              <a:gd name="adj2" fmla="val 50000"/>
              <a:gd name="adj3" fmla="val 25550"/>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2402542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EA135BD-BB35-4859-84EA-CBEF53B20224}"/>
              </a:ext>
            </a:extLst>
          </p:cNvPr>
          <p:cNvSpPr/>
          <p:nvPr/>
        </p:nvSpPr>
        <p:spPr>
          <a:xfrm>
            <a:off x="333832" y="441099"/>
            <a:ext cx="10343469" cy="553998"/>
          </a:xfrm>
          <a:prstGeom prst="rect">
            <a:avLst/>
          </a:prstGeom>
        </p:spPr>
        <p:txBody>
          <a:bodyPr wrap="square">
            <a:spAutoFit/>
          </a:bodyPr>
          <a:lstStyle/>
          <a:p>
            <a:r>
              <a:rPr lang="fr-FR" sz="3000" u="sng" dirty="0">
                <a:solidFill>
                  <a:srgbClr val="863E92"/>
                </a:solidFill>
                <a:latin typeface="Akbar" pitchFamily="2" charset="0"/>
              </a:rPr>
              <a:t>Présentation   des   adultes   de   la   classe </a:t>
            </a:r>
            <a:r>
              <a:rPr lang="fr-FR" sz="3000" dirty="0">
                <a:solidFill>
                  <a:srgbClr val="863E92"/>
                </a:solidFill>
                <a:latin typeface="Akbar" pitchFamily="2" charset="0"/>
              </a:rPr>
              <a:t>:</a:t>
            </a:r>
          </a:p>
        </p:txBody>
      </p:sp>
    </p:spTree>
    <p:extLst>
      <p:ext uri="{BB962C8B-B14F-4D97-AF65-F5344CB8AC3E}">
        <p14:creationId xmlns:p14="http://schemas.microsoft.com/office/powerpoint/2010/main" val="3296781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9834926-09EA-4261-9D0F-24D34F4CD32F}"/>
              </a:ext>
            </a:extLst>
          </p:cNvPr>
          <p:cNvSpPr/>
          <p:nvPr/>
        </p:nvSpPr>
        <p:spPr>
          <a:xfrm>
            <a:off x="539188" y="180599"/>
            <a:ext cx="9980015" cy="553998"/>
          </a:xfrm>
          <a:prstGeom prst="rect">
            <a:avLst/>
          </a:prstGeom>
        </p:spPr>
        <p:txBody>
          <a:bodyPr wrap="square">
            <a:spAutoFit/>
          </a:bodyPr>
          <a:lstStyle/>
          <a:p>
            <a:r>
              <a:rPr lang="fr-FR" sz="3000" u="sng" dirty="0">
                <a:solidFill>
                  <a:srgbClr val="863E92"/>
                </a:solidFill>
                <a:latin typeface="Akbar" pitchFamily="2" charset="0"/>
              </a:rPr>
              <a:t>Présentation   de   la   classe   </a:t>
            </a:r>
            <a:r>
              <a:rPr lang="fr-FR" sz="3000" dirty="0">
                <a:solidFill>
                  <a:srgbClr val="863E92"/>
                </a:solidFill>
                <a:latin typeface="Akbar" pitchFamily="2" charset="0"/>
              </a:rPr>
              <a:t>:  </a:t>
            </a:r>
            <a:r>
              <a:rPr lang="fr-FR" sz="3000" i="1" dirty="0">
                <a:solidFill>
                  <a:srgbClr val="863E92"/>
                </a:solidFill>
                <a:latin typeface="Akbar" pitchFamily="2" charset="0"/>
              </a:rPr>
              <a:t>22  élèves</a:t>
            </a:r>
          </a:p>
        </p:txBody>
      </p:sp>
      <p:sp>
        <p:nvSpPr>
          <p:cNvPr id="6" name="Rectangle 5">
            <a:extLst>
              <a:ext uri="{FF2B5EF4-FFF2-40B4-BE49-F238E27FC236}">
                <a16:creationId xmlns:a16="http://schemas.microsoft.com/office/drawing/2014/main" id="{AABCE962-AAA8-4773-9B58-240FC531225C}"/>
              </a:ext>
            </a:extLst>
          </p:cNvPr>
          <p:cNvSpPr/>
          <p:nvPr/>
        </p:nvSpPr>
        <p:spPr>
          <a:xfrm>
            <a:off x="769516" y="646623"/>
            <a:ext cx="9152779" cy="553998"/>
          </a:xfrm>
          <a:prstGeom prst="rect">
            <a:avLst/>
          </a:prstGeom>
        </p:spPr>
        <p:txBody>
          <a:bodyPr wrap="square">
            <a:spAutoFit/>
          </a:bodyPr>
          <a:lstStyle/>
          <a:p>
            <a:pPr algn="ctr"/>
            <a:r>
              <a:rPr lang="fr-FR" sz="3000" dirty="0"/>
              <a:t> Grande Section (GS)</a:t>
            </a:r>
          </a:p>
        </p:txBody>
      </p:sp>
      <p:sp>
        <p:nvSpPr>
          <p:cNvPr id="7" name="Rectangle 6">
            <a:extLst>
              <a:ext uri="{FF2B5EF4-FFF2-40B4-BE49-F238E27FC236}">
                <a16:creationId xmlns:a16="http://schemas.microsoft.com/office/drawing/2014/main" id="{A4498576-66AC-4CC1-BD57-A636D9C544EB}"/>
              </a:ext>
            </a:extLst>
          </p:cNvPr>
          <p:cNvSpPr/>
          <p:nvPr/>
        </p:nvSpPr>
        <p:spPr>
          <a:xfrm>
            <a:off x="1366424" y="1033339"/>
            <a:ext cx="9152779" cy="754053"/>
          </a:xfrm>
          <a:prstGeom prst="rect">
            <a:avLst/>
          </a:prstGeom>
        </p:spPr>
        <p:txBody>
          <a:bodyPr wrap="square">
            <a:spAutoFit/>
          </a:bodyPr>
          <a:lstStyle/>
          <a:p>
            <a:pPr marL="285750" indent="-285750" algn="just">
              <a:spcAft>
                <a:spcPts val="0"/>
              </a:spcAft>
              <a:buFont typeface="Symbol" panose="05050102010706020507" pitchFamily="18" charset="2"/>
              <a:buChar char="·"/>
            </a:pPr>
            <a:r>
              <a:rPr lang="fr-FR" sz="2500" b="1" dirty="0">
                <a:latin typeface="Arial" panose="020B0604020202020204" pitchFamily="34" charset="0"/>
                <a:ea typeface="Times New Roman" panose="02020603050405020304" pitchFamily="18" charset="0"/>
              </a:rPr>
              <a:t>GS</a:t>
            </a:r>
            <a:r>
              <a:rPr lang="fr-FR" b="1" dirty="0">
                <a:latin typeface="Arial" panose="020B0604020202020204" pitchFamily="34" charset="0"/>
                <a:ea typeface="Times New Roman" panose="02020603050405020304" pitchFamily="18" charset="0"/>
              </a:rPr>
              <a:t> </a:t>
            </a:r>
            <a:r>
              <a:rPr lang="fr-FR" dirty="0">
                <a:latin typeface="Arial" panose="020B0604020202020204" pitchFamily="34" charset="0"/>
                <a:ea typeface="Times New Roman" panose="02020603050405020304" pitchFamily="18" charset="0"/>
              </a:rPr>
              <a:t>    passage   CP				</a:t>
            </a:r>
            <a:r>
              <a:rPr lang="fr-FR" sz="1050" dirty="0">
                <a:latin typeface="Times New Roman" panose="02020603050405020304" pitchFamily="18" charset="0"/>
                <a:ea typeface="Times New Roman" panose="02020603050405020304" pitchFamily="18" charset="0"/>
              </a:rPr>
              <a:t>             </a:t>
            </a:r>
            <a:r>
              <a:rPr lang="fr-FR" b="1" u="sng" dirty="0">
                <a:latin typeface="Arial" panose="020B0604020202020204" pitchFamily="34" charset="0"/>
                <a:ea typeface="Times New Roman" panose="02020603050405020304" pitchFamily="18" charset="0"/>
              </a:rPr>
              <a:t>22 élèves </a:t>
            </a:r>
            <a:r>
              <a:rPr lang="fr-FR"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fr-FR" dirty="0">
                <a:latin typeface="Arial" panose="020B0604020202020204" pitchFamily="34" charset="0"/>
                <a:ea typeface="Times New Roman" panose="02020603050405020304" pitchFamily="18" charset="0"/>
              </a:rPr>
              <a:t>  12  filles ; 10  garçons</a:t>
            </a:r>
          </a:p>
          <a:p>
            <a:pPr marL="899160" indent="449580" algn="just">
              <a:spcAft>
                <a:spcPts val="0"/>
              </a:spcAft>
              <a:tabLst>
                <a:tab pos="5019675" algn="l"/>
              </a:tabLst>
            </a:pPr>
            <a:endParaRPr lang="fr-FR"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endParaRPr>
          </a:p>
        </p:txBody>
      </p:sp>
    </p:spTree>
    <p:extLst>
      <p:ext uri="{BB962C8B-B14F-4D97-AF65-F5344CB8AC3E}">
        <p14:creationId xmlns:p14="http://schemas.microsoft.com/office/powerpoint/2010/main" val="3074308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1175CB5-84C6-4639-BA29-0F8F39A58B51}"/>
              </a:ext>
            </a:extLst>
          </p:cNvPr>
          <p:cNvSpPr/>
          <p:nvPr/>
        </p:nvSpPr>
        <p:spPr>
          <a:xfrm>
            <a:off x="1442996" y="3172282"/>
            <a:ext cx="6793380" cy="923330"/>
          </a:xfrm>
          <a:prstGeom prst="rect">
            <a:avLst/>
          </a:prstGeom>
        </p:spPr>
        <p:txBody>
          <a:bodyPr wrap="square">
            <a:spAutoFit/>
          </a:bodyPr>
          <a:lstStyle/>
          <a:p>
            <a:pPr algn="just">
              <a:spcAft>
                <a:spcPts val="0"/>
              </a:spcAft>
            </a:pPr>
            <a:r>
              <a:rPr lang="fr-FR" sz="1600" dirty="0">
                <a:latin typeface="Century Gothic" panose="020B0502020202020204" pitchFamily="34" charset="0"/>
                <a:ea typeface="Times New Roman" panose="02020603050405020304" pitchFamily="18" charset="0"/>
              </a:rPr>
              <a:t> </a:t>
            </a:r>
            <a:r>
              <a:rPr lang="fr-FR" dirty="0">
                <a:latin typeface="Arial" panose="020B0604020202020204" pitchFamily="34" charset="0"/>
                <a:ea typeface="Times New Roman" panose="02020603050405020304" pitchFamily="18" charset="0"/>
                <a:cs typeface="Arial" panose="020B0604020202020204" pitchFamily="34" charset="0"/>
              </a:rPr>
              <a:t>Nous fêterons tous les </a:t>
            </a:r>
            <a:r>
              <a:rPr lang="fr-FR"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anniversaires</a:t>
            </a:r>
            <a:r>
              <a:rPr lang="fr-FR" b="1" i="1" dirty="0">
                <a:latin typeface="Arial" panose="020B0604020202020204" pitchFamily="34" charset="0"/>
                <a:cs typeface="Arial" panose="020B0604020202020204" pitchFamily="34" charset="0"/>
              </a:rPr>
              <a:t> </a:t>
            </a:r>
            <a:r>
              <a:rPr lang="fr-FR" i="1" u="sng" dirty="0">
                <a:latin typeface="Arial" panose="020B0604020202020204" pitchFamily="34" charset="0"/>
                <a:cs typeface="Arial" panose="020B0604020202020204" pitchFamily="34" charset="0"/>
              </a:rPr>
              <a:t>d’un même mois ensemble</a:t>
            </a:r>
            <a:r>
              <a:rPr lang="fr-FR" dirty="0">
                <a:latin typeface="Arial" panose="020B0604020202020204" pitchFamily="34" charset="0"/>
                <a:cs typeface="Arial" panose="020B0604020202020204" pitchFamily="34" charset="0"/>
              </a:rPr>
              <a:t>. Un mot destiné aux parents des enfants concernés les préviendra environ une semaine à l’avance. </a:t>
            </a:r>
          </a:p>
        </p:txBody>
      </p:sp>
      <p:sp>
        <p:nvSpPr>
          <p:cNvPr id="11" name="Rectangle 10">
            <a:extLst>
              <a:ext uri="{FF2B5EF4-FFF2-40B4-BE49-F238E27FC236}">
                <a16:creationId xmlns:a16="http://schemas.microsoft.com/office/drawing/2014/main" id="{B09D829D-4140-4202-8E8B-CFDA3C85DF4B}"/>
              </a:ext>
            </a:extLst>
          </p:cNvPr>
          <p:cNvSpPr/>
          <p:nvPr/>
        </p:nvSpPr>
        <p:spPr>
          <a:xfrm>
            <a:off x="-167656" y="239406"/>
            <a:ext cx="10343469" cy="553998"/>
          </a:xfrm>
          <a:prstGeom prst="rect">
            <a:avLst/>
          </a:prstGeom>
        </p:spPr>
        <p:txBody>
          <a:bodyPr wrap="square">
            <a:spAutoFit/>
          </a:bodyPr>
          <a:lstStyle/>
          <a:p>
            <a:pPr algn="ctr"/>
            <a:r>
              <a:rPr lang="fr-FR" sz="3000" u="sng" dirty="0">
                <a:solidFill>
                  <a:srgbClr val="863E92"/>
                </a:solidFill>
                <a:latin typeface="Akbar" pitchFamily="2" charset="0"/>
              </a:rPr>
              <a:t>Informations   diverses</a:t>
            </a:r>
            <a:endParaRPr lang="fr-FR" sz="3000" dirty="0">
              <a:solidFill>
                <a:srgbClr val="863E92"/>
              </a:solidFill>
              <a:latin typeface="Akbar" pitchFamily="2" charset="0"/>
            </a:endParaRPr>
          </a:p>
        </p:txBody>
      </p:sp>
      <p:sp>
        <p:nvSpPr>
          <p:cNvPr id="7" name="ZoneTexte 6">
            <a:extLst>
              <a:ext uri="{FF2B5EF4-FFF2-40B4-BE49-F238E27FC236}">
                <a16:creationId xmlns:a16="http://schemas.microsoft.com/office/drawing/2014/main" id="{9F448560-346E-40CB-8FAE-EFE7730FF19E}"/>
              </a:ext>
            </a:extLst>
          </p:cNvPr>
          <p:cNvSpPr txBox="1"/>
          <p:nvPr/>
        </p:nvSpPr>
        <p:spPr>
          <a:xfrm>
            <a:off x="625884" y="931638"/>
            <a:ext cx="5022166" cy="369332"/>
          </a:xfrm>
          <a:prstGeom prst="rect">
            <a:avLst/>
          </a:prstGeom>
          <a:noFill/>
        </p:spPr>
        <p:txBody>
          <a:bodyPr wrap="square" rtlCol="0">
            <a:spAutoFit/>
          </a:bodyPr>
          <a:lstStyle/>
          <a:p>
            <a:r>
              <a:rPr lang="fr-FR" b="1" u="sng" dirty="0">
                <a:latin typeface="Arial" panose="020B0604020202020204" pitchFamily="34" charset="0"/>
                <a:cs typeface="Arial" panose="020B0604020202020204" pitchFamily="34" charset="0"/>
              </a:rPr>
              <a:t>Dans le sac</a:t>
            </a:r>
            <a:r>
              <a:rPr lang="fr-FR" dirty="0"/>
              <a:t>, </a:t>
            </a:r>
            <a:r>
              <a:rPr lang="fr-FR" dirty="0">
                <a:latin typeface="Arial" panose="020B0604020202020204" pitchFamily="34" charset="0"/>
                <a:cs typeface="Arial" panose="020B0604020202020204" pitchFamily="34" charset="0"/>
              </a:rPr>
              <a:t>il doit toujours y avoir :</a:t>
            </a:r>
          </a:p>
        </p:txBody>
      </p:sp>
      <p:sp>
        <p:nvSpPr>
          <p:cNvPr id="8" name="ZoneTexte 7">
            <a:extLst>
              <a:ext uri="{FF2B5EF4-FFF2-40B4-BE49-F238E27FC236}">
                <a16:creationId xmlns:a16="http://schemas.microsoft.com/office/drawing/2014/main" id="{2D8F7234-C84F-4901-B402-EEA115C4EE48}"/>
              </a:ext>
            </a:extLst>
          </p:cNvPr>
          <p:cNvSpPr txBox="1"/>
          <p:nvPr/>
        </p:nvSpPr>
        <p:spPr>
          <a:xfrm>
            <a:off x="7216978" y="745926"/>
            <a:ext cx="3474835" cy="646331"/>
          </a:xfrm>
          <a:prstGeom prst="rect">
            <a:avLst/>
          </a:prstGeom>
          <a:noFill/>
        </p:spPr>
        <p:txBody>
          <a:bodyPr wrap="square" rtlCol="0">
            <a:spAutoFit/>
          </a:bodyPr>
          <a:lstStyle/>
          <a:p>
            <a:r>
              <a:rPr lang="fr-FR" b="1" dirty="0">
                <a:latin typeface="Arial" panose="020B0604020202020204" pitchFamily="34" charset="0"/>
                <a:cs typeface="Arial" panose="020B0604020202020204" pitchFamily="34" charset="0"/>
              </a:rPr>
              <a:t>Merci de votre participation pour le renouvellement : </a:t>
            </a:r>
          </a:p>
        </p:txBody>
      </p:sp>
    </p:spTree>
    <p:extLst>
      <p:ext uri="{BB962C8B-B14F-4D97-AF65-F5344CB8AC3E}">
        <p14:creationId xmlns:p14="http://schemas.microsoft.com/office/powerpoint/2010/main" val="3396649867"/>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1227</TotalTime>
  <Words>1413</Words>
  <Application>Microsoft Office PowerPoint</Application>
  <PresentationFormat>Personnalisé</PresentationFormat>
  <Paragraphs>164</Paragraphs>
  <Slides>20</Slides>
  <Notes>0</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20</vt:i4>
      </vt:variant>
    </vt:vector>
  </HeadingPairs>
  <TitlesOfParts>
    <vt:vector size="31" baseType="lpstr">
      <vt:lpstr>Akbar</vt:lpstr>
      <vt:lpstr>Arial</vt:lpstr>
      <vt:lpstr>Calibri</vt:lpstr>
      <vt:lpstr>Calibri Light</vt:lpstr>
      <vt:lpstr>Century Gothic</vt:lpstr>
      <vt:lpstr>Comic Sans MS</vt:lpstr>
      <vt:lpstr>Segoe MDL2 Assets</vt:lpstr>
      <vt:lpstr>Symbol</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Tiphaine</dc:creator>
  <cp:lastModifiedBy>Tiphaine</cp:lastModifiedBy>
  <cp:revision>73</cp:revision>
  <dcterms:created xsi:type="dcterms:W3CDTF">2018-09-16T08:35:18Z</dcterms:created>
  <dcterms:modified xsi:type="dcterms:W3CDTF">2023-07-21T20:51:02Z</dcterms:modified>
</cp:coreProperties>
</file>