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8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36" d="100"/>
          <a:sy n="136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146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183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73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82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069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97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91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2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9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619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72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7859B-2A60-4EEE-A316-D8E0964B8467}" type="datetimeFigureOut">
              <a:rPr lang="fr-FR" smtClean="0"/>
              <a:t>11/12/2021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DEB7-CBF9-4422-8643-5F39F470D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84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D122C8E-7F4E-4FE3-8BD0-397A3A7B08AD}"/>
              </a:ext>
            </a:extLst>
          </p:cNvPr>
          <p:cNvGraphicFramePr>
            <a:graphicFrameLocks noGrp="1"/>
          </p:cNvGraphicFramePr>
          <p:nvPr/>
        </p:nvGraphicFramePr>
        <p:xfrm>
          <a:off x="323933" y="1693188"/>
          <a:ext cx="6983244" cy="8467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7532">
                  <a:extLst>
                    <a:ext uri="{9D8B030D-6E8A-4147-A177-3AD203B41FA5}">
                      <a16:colId xmlns:a16="http://schemas.microsoft.com/office/drawing/2014/main" val="3107134409"/>
                    </a:ext>
                  </a:extLst>
                </a:gridCol>
                <a:gridCol w="3037215">
                  <a:extLst>
                    <a:ext uri="{9D8B030D-6E8A-4147-A177-3AD203B41FA5}">
                      <a16:colId xmlns:a16="http://schemas.microsoft.com/office/drawing/2014/main" val="106383036"/>
                    </a:ext>
                  </a:extLst>
                </a:gridCol>
                <a:gridCol w="1788497">
                  <a:extLst>
                    <a:ext uri="{9D8B030D-6E8A-4147-A177-3AD203B41FA5}">
                      <a16:colId xmlns:a16="http://schemas.microsoft.com/office/drawing/2014/main" val="3630889596"/>
                    </a:ext>
                  </a:extLst>
                </a:gridCol>
              </a:tblGrid>
              <a:tr h="73656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Pour nous familiariser avec les </a:t>
                      </a:r>
                      <a:r>
                        <a:rPr lang="fr-FR" sz="1400" b="1" u="heavy" dirty="0">
                          <a:solidFill>
                            <a:schemeClr val="tx1"/>
                          </a:solidFill>
                          <a:effectLst/>
                        </a:rPr>
                        <a:t>MOTS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, autres que notre prénom, nous avons commencé par les recomposer. Puis, nous avons </a:t>
                      </a:r>
                      <a:r>
                        <a:rPr lang="fr-FR" sz="1400" b="1" u="sng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trié les mots de la classe selon leur initiale</a:t>
                      </a:r>
                      <a:r>
                        <a:rPr lang="fr-FR" sz="1400" b="1" u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fr-FR" sz="1200" b="1" u="none" dirty="0">
                          <a:solidFill>
                            <a:schemeClr val="tx1"/>
                          </a:solidFill>
                          <a:effectLst/>
                        </a:rPr>
                        <a:t>(première lettre)</a:t>
                      </a:r>
                      <a:r>
                        <a:rPr lang="fr-FR" sz="1400" b="1" u="non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u="sng" dirty="0">
                          <a:solidFill>
                            <a:schemeClr val="tx1"/>
                          </a:solidFill>
                          <a:effectLst/>
                        </a:rPr>
                        <a:t>Voici une partie de nos recherches et découvertes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 :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8" marR="64498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8" marR="64498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12436"/>
                  </a:ext>
                </a:extLst>
              </a:tr>
              <a:tr h="61474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0" dirty="0">
                          <a:solidFill>
                            <a:schemeClr val="tx1"/>
                          </a:solidFill>
                          <a:effectLst/>
                        </a:rPr>
                        <a:t>      Au mois de novembre, nous avons </a:t>
                      </a:r>
                      <a:r>
                        <a:rPr lang="fr-FR" sz="1100" i="0" u="sng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classé les mots selon leur initiale</a:t>
                      </a:r>
                      <a:r>
                        <a:rPr lang="fr-FR" sz="1100" i="0" dirty="0">
                          <a:solidFill>
                            <a:schemeClr val="tx1"/>
                          </a:solidFill>
                          <a:effectLst/>
                        </a:rPr>
                        <a:t>. Pour cela, on ne regarde que la </a:t>
                      </a:r>
                      <a:r>
                        <a:rPr lang="fr-FR" sz="1100" i="0" u="sng" dirty="0">
                          <a:solidFill>
                            <a:schemeClr val="tx1"/>
                          </a:solidFill>
                          <a:effectLst/>
                        </a:rPr>
                        <a:t>première lettre du mot</a:t>
                      </a:r>
                      <a:r>
                        <a:rPr lang="fr-FR" sz="1100" i="0" dirty="0">
                          <a:solidFill>
                            <a:schemeClr val="tx1"/>
                          </a:solidFill>
                          <a:effectLst/>
                        </a:rPr>
                        <a:t>. Elle se trouve toujours à GAUCHE, au </a:t>
                      </a:r>
                      <a:r>
                        <a:rPr lang="fr-FR" sz="1100" i="0" u="sng" dirty="0">
                          <a:solidFill>
                            <a:schemeClr val="tx1"/>
                          </a:solidFill>
                          <a:effectLst/>
                        </a:rPr>
                        <a:t>début</a:t>
                      </a:r>
                      <a:r>
                        <a:rPr lang="fr-FR" sz="1100" i="0" dirty="0">
                          <a:solidFill>
                            <a:schemeClr val="tx1"/>
                          </a:solidFill>
                          <a:effectLst/>
                        </a:rPr>
                        <a:t>, près de la photo ou de l’image.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498" marR="64498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8" marR="64498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498" marR="64498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595191"/>
                  </a:ext>
                </a:extLst>
              </a:tr>
              <a:tr h="881731">
                <a:tc gridSpan="3">
                  <a:txBody>
                    <a:bodyPr/>
                    <a:lstStyle/>
                    <a:p>
                      <a:pPr marL="0" marR="0" lvl="0" indent="0" algn="just" defTabSz="755934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i="0" dirty="0">
                          <a:solidFill>
                            <a:schemeClr val="tx1"/>
                          </a:solidFill>
                          <a:effectLst/>
                        </a:rPr>
                        <a:t>    </a:t>
                      </a:r>
                      <a:r>
                        <a:rPr lang="fr-FR" sz="1100" i="0" dirty="0">
                          <a:solidFill>
                            <a:schemeClr val="tx1"/>
                          </a:solidFill>
                          <a:effectLst/>
                        </a:rPr>
                        <a:t>La maîtresse nous a donné à </a:t>
                      </a:r>
                      <a:r>
                        <a:rPr lang="fr-FR" sz="1100" i="0" u="sng" dirty="0">
                          <a:solidFill>
                            <a:schemeClr val="tx1"/>
                          </a:solidFill>
                          <a:effectLst/>
                        </a:rPr>
                        <a:t>chacun une lettre différente</a:t>
                      </a:r>
                      <a:r>
                        <a:rPr lang="fr-FR" sz="1100" i="0" u="none" dirty="0">
                          <a:solidFill>
                            <a:schemeClr val="tx1"/>
                          </a:solidFill>
                          <a:effectLst/>
                        </a:rPr>
                        <a:t>, nous les avons </a:t>
                      </a:r>
                      <a:r>
                        <a:rPr lang="fr-FR" sz="1100" i="0" u="sng" dirty="0">
                          <a:solidFill>
                            <a:schemeClr val="tx1"/>
                          </a:solidFill>
                          <a:effectLst/>
                        </a:rPr>
                        <a:t>nommées</a:t>
                      </a:r>
                      <a:r>
                        <a:rPr lang="fr-FR" sz="1100" i="0" u="non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fr-FR" sz="1100" i="0" dirty="0">
                          <a:solidFill>
                            <a:schemeClr val="tx1"/>
                          </a:solidFill>
                          <a:effectLst/>
                        </a:rPr>
                        <a:t>Nous devions </a:t>
                      </a:r>
                      <a:r>
                        <a:rPr lang="fr-FR" sz="1100" i="0" u="sng" dirty="0">
                          <a:solidFill>
                            <a:schemeClr val="tx1"/>
                          </a:solidFill>
                          <a:effectLst/>
                        </a:rPr>
                        <a:t>trouver</a:t>
                      </a:r>
                      <a:r>
                        <a:rPr lang="fr-FR" sz="1100" i="0" dirty="0">
                          <a:solidFill>
                            <a:schemeClr val="tx1"/>
                          </a:solidFill>
                          <a:effectLst/>
                        </a:rPr>
                        <a:t>, parmi les mots présents sur la table, </a:t>
                      </a:r>
                      <a:r>
                        <a:rPr lang="fr-FR" sz="1100" i="0" u="sng" dirty="0">
                          <a:solidFill>
                            <a:schemeClr val="tx1"/>
                          </a:solidFill>
                          <a:effectLst/>
                        </a:rPr>
                        <a:t>tous ceux qui commençaient par cette lettre</a:t>
                      </a:r>
                      <a:r>
                        <a:rPr lang="fr-FR" sz="1100" i="0" dirty="0">
                          <a:solidFill>
                            <a:schemeClr val="tx1"/>
                          </a:solidFill>
                          <a:effectLst/>
                        </a:rPr>
                        <a:t>. Puis, nous avons mis en commun toutes nos découvertes. </a:t>
                      </a: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 les barquettes, on ne voyait pas bien les mots, alors on les a </a:t>
                      </a:r>
                      <a:r>
                        <a:rPr lang="fr-FR" sz="1100" b="1" i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accrochés avec de la pâte à fixe </a:t>
                      </a: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pouvoir </a:t>
                      </a:r>
                      <a:r>
                        <a:rPr lang="fr-FR" sz="1100" b="1" i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comparer et trouver des points communs et des différences</a:t>
                      </a: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498" marR="64498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498" marR="64498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236120"/>
                  </a:ext>
                </a:extLst>
              </a:tr>
              <a:tr h="3934462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498" marR="64498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498" marR="64498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63357"/>
                  </a:ext>
                </a:extLst>
              </a:tr>
              <a:tr h="2293962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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</a:rPr>
                        <a:t> Ces découvertes nous ont permis de </a:t>
                      </a:r>
                      <a:r>
                        <a:rPr lang="fr-FR" sz="1200" u="sng" dirty="0">
                          <a:solidFill>
                            <a:schemeClr val="tx1"/>
                          </a:solidFill>
                          <a:effectLst/>
                        </a:rPr>
                        <a:t>mémoriser où débute un mot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</a:rPr>
                        <a:t>. C’est la base pour </a:t>
                      </a:r>
                      <a:r>
                        <a:rPr lang="fr-FR" sz="1200" i="1" dirty="0">
                          <a:solidFill>
                            <a:schemeClr val="tx1"/>
                          </a:solidFill>
                          <a:effectLst/>
                        </a:rPr>
                        <a:t>comprendre le sens d’écriture et de lecture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</a:rPr>
                        <a:t>. Savoir trouver l’initiale, nous permettra, plus tard, d’écrire ou de copier des mots dans le sens correcte. Puis au CP, nous pourrons chercher des mots dans un dictionnaire.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8" marR="64498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8" marR="64498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953403"/>
                  </a:ext>
                </a:extLst>
              </a:tr>
            </a:tbl>
          </a:graphicData>
        </a:graphic>
      </p:graphicFrame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A7649393-5D88-4E35-8CCB-FF2227509B91}"/>
              </a:ext>
            </a:extLst>
          </p:cNvPr>
          <p:cNvCxnSpPr/>
          <p:nvPr/>
        </p:nvCxnSpPr>
        <p:spPr>
          <a:xfrm>
            <a:off x="3297238" y="14484350"/>
            <a:ext cx="666750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 de texte 16">
            <a:extLst>
              <a:ext uri="{FF2B5EF4-FFF2-40B4-BE49-F238E27FC236}">
                <a16:creationId xmlns:a16="http://schemas.microsoft.com/office/drawing/2014/main" id="{14F42E38-FF48-48A2-8FB9-F5B21938A63A}"/>
              </a:ext>
            </a:extLst>
          </p:cNvPr>
          <p:cNvSpPr txBox="1"/>
          <p:nvPr/>
        </p:nvSpPr>
        <p:spPr>
          <a:xfrm>
            <a:off x="896938" y="14585950"/>
            <a:ext cx="2095500" cy="57150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Voici comment nous faisons :</a:t>
            </a:r>
            <a:endParaRPr lang="fr-F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98EC1F66-3E35-4B4B-8088-E3729A466413}"/>
              </a:ext>
            </a:extLst>
          </p:cNvPr>
          <p:cNvCxnSpPr/>
          <p:nvPr/>
        </p:nvCxnSpPr>
        <p:spPr>
          <a:xfrm>
            <a:off x="5900738" y="14197013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3">
            <a:extLst>
              <a:ext uri="{FF2B5EF4-FFF2-40B4-BE49-F238E27FC236}">
                <a16:creationId xmlns:a16="http://schemas.microsoft.com/office/drawing/2014/main" id="{1F28CBFF-734A-490A-AFF3-540644CB6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3" y="5062538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68243EF1-A08B-4917-943B-B744ED6632E6}"/>
              </a:ext>
            </a:extLst>
          </p:cNvPr>
          <p:cNvGraphicFramePr>
            <a:graphicFrameLocks noGrp="1"/>
          </p:cNvGraphicFramePr>
          <p:nvPr/>
        </p:nvGraphicFramePr>
        <p:xfrm>
          <a:off x="269661" y="169652"/>
          <a:ext cx="7091789" cy="1415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4769">
                  <a:extLst>
                    <a:ext uri="{9D8B030D-6E8A-4147-A177-3AD203B41FA5}">
                      <a16:colId xmlns:a16="http://schemas.microsoft.com/office/drawing/2014/main" val="845205261"/>
                    </a:ext>
                  </a:extLst>
                </a:gridCol>
                <a:gridCol w="1047020">
                  <a:extLst>
                    <a:ext uri="{9D8B030D-6E8A-4147-A177-3AD203B41FA5}">
                      <a16:colId xmlns:a16="http://schemas.microsoft.com/office/drawing/2014/main" val="3629869630"/>
                    </a:ext>
                  </a:extLst>
                </a:gridCol>
              </a:tblGrid>
              <a:tr h="870905">
                <a:tc rowSpan="2">
                  <a:txBody>
                    <a:bodyPr/>
                    <a:lstStyle/>
                    <a:p>
                      <a:pPr algn="ctr"/>
                      <a:r>
                        <a:rPr lang="fr-FR" sz="25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MOBILISER LE LANGAGE DANS TOUTES SES DIMENSIONS : l’oral  et  l’</a:t>
                      </a:r>
                      <a:r>
                        <a:rPr lang="fr-FR" sz="2500" b="1" kern="1200" dirty="0" err="1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ecrit</a:t>
                      </a:r>
                      <a:endParaRPr lang="fr-FR" sz="2500" b="1" kern="1200" dirty="0">
                        <a:solidFill>
                          <a:schemeClr val="tx1"/>
                        </a:solidFill>
                        <a:effectLst/>
                        <a:latin typeface="Smartie CAPS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Comprendre et apprendre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Ecouter de l’</a:t>
                      </a:r>
                      <a:r>
                        <a:rPr lang="fr-FR" sz="1800" b="1" kern="1200" dirty="0" err="1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ecrit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 et comprendre 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88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écrire</a:t>
                      </a:r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528913"/>
                  </a:ext>
                </a:extLst>
              </a:tr>
              <a:tr h="51022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88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Nov.-Déc. 2020</a:t>
                      </a: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119706"/>
                  </a:ext>
                </a:extLst>
              </a:tr>
            </a:tbl>
          </a:graphicData>
        </a:graphic>
      </p:graphicFrame>
      <p:sp>
        <p:nvSpPr>
          <p:cNvPr id="21" name="Bulle ronde 35">
            <a:extLst>
              <a:ext uri="{FF2B5EF4-FFF2-40B4-BE49-F238E27FC236}">
                <a16:creationId xmlns:a16="http://schemas.microsoft.com/office/drawing/2014/main" id="{EB211E58-4F91-47BB-B485-B453CF9AA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9927" y="244238"/>
            <a:ext cx="445477" cy="207853"/>
          </a:xfrm>
          <a:prstGeom prst="wedgeEllipseCallout">
            <a:avLst>
              <a:gd name="adj1" fmla="val -54723"/>
              <a:gd name="adj2" fmla="val 59261"/>
            </a:avLst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fr-F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pic>
        <p:nvPicPr>
          <p:cNvPr id="22" name="Image 14" descr="lecture_nb">
            <a:extLst>
              <a:ext uri="{FF2B5EF4-FFF2-40B4-BE49-F238E27FC236}">
                <a16:creationId xmlns:a16="http://schemas.microsoft.com/office/drawing/2014/main" id="{29A08856-3787-40D7-952E-FF71B8653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955" y="511184"/>
            <a:ext cx="625792" cy="50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203F10E-AEE5-4C0C-BD29-4B08A60C9D5D}"/>
              </a:ext>
            </a:extLst>
          </p:cNvPr>
          <p:cNvSpPr txBox="1"/>
          <p:nvPr/>
        </p:nvSpPr>
        <p:spPr>
          <a:xfrm>
            <a:off x="362013" y="10109132"/>
            <a:ext cx="7014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800" b="1" u="wavy" dirty="0">
                <a:latin typeface="+mj-lt"/>
              </a:rPr>
              <a:t>Attendus de fin de cycle</a:t>
            </a:r>
            <a:r>
              <a:rPr lang="fr-FR" sz="800" b="1" dirty="0">
                <a:latin typeface="+mj-lt"/>
              </a:rPr>
              <a:t> : Manifester de la curiosité par rapport à l’écrit. Pouvoir redire les mots d’une phrase écrite après sa lecture par l’adulte, les mots du titre connu d’un livre ou d’un texte ; Reconnaître les lettres de l’alphabet et connaître les correspondances entre les trois manières de les écrire : cursive, script, capitales d’imprimerie. Copier à l’aide d’un clavier.</a:t>
            </a:r>
          </a:p>
          <a:p>
            <a:pPr algn="just"/>
            <a:endParaRPr lang="fr-FR" sz="8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Image 1">
            <a:extLst>
              <a:ext uri="{FF2B5EF4-FFF2-40B4-BE49-F238E27FC236}">
                <a16:creationId xmlns:a16="http://schemas.microsoft.com/office/drawing/2014/main" id="{D6E2A42F-511D-4D25-8F84-CD9F3A4F8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843" y="2475325"/>
            <a:ext cx="17059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ercle : creux 2">
            <a:extLst>
              <a:ext uri="{FF2B5EF4-FFF2-40B4-BE49-F238E27FC236}">
                <a16:creationId xmlns:a16="http://schemas.microsoft.com/office/drawing/2014/main" id="{46EAB25B-34C6-4E95-9A64-A6F3EB69B756}"/>
              </a:ext>
            </a:extLst>
          </p:cNvPr>
          <p:cNvSpPr/>
          <p:nvPr/>
        </p:nvSpPr>
        <p:spPr>
          <a:xfrm>
            <a:off x="6043101" y="2573724"/>
            <a:ext cx="248673" cy="247649"/>
          </a:xfrm>
          <a:prstGeom prst="donut">
            <a:avLst>
              <a:gd name="adj" fmla="val 699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6294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333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Smartie CAPS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Tiphaine</dc:creator>
  <cp:lastModifiedBy>Tiphaine</cp:lastModifiedBy>
  <cp:revision>1</cp:revision>
  <dcterms:created xsi:type="dcterms:W3CDTF">2021-12-11T20:12:47Z</dcterms:created>
  <dcterms:modified xsi:type="dcterms:W3CDTF">2021-12-11T20:14:59Z</dcterms:modified>
</cp:coreProperties>
</file>