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374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7" d="100"/>
          <a:sy n="47" d="100"/>
        </p:scale>
        <p:origin x="230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2D30A-975D-4029-899F-6317CA2D5F68}" type="datetimeFigureOut">
              <a:rPr lang="fr-FR" smtClean="0"/>
              <a:t>21/10/2020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BF8D6-841F-468A-965F-B4A10183AE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8086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2D30A-975D-4029-899F-6317CA2D5F68}" type="datetimeFigureOut">
              <a:rPr lang="fr-FR" smtClean="0"/>
              <a:t>21/10/2020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BF8D6-841F-468A-965F-B4A10183AE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5267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2D30A-975D-4029-899F-6317CA2D5F68}" type="datetimeFigureOut">
              <a:rPr lang="fr-FR" smtClean="0"/>
              <a:t>21/10/2020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BF8D6-841F-468A-965F-B4A10183AE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4741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2D30A-975D-4029-899F-6317CA2D5F68}" type="datetimeFigureOut">
              <a:rPr lang="fr-FR" smtClean="0"/>
              <a:t>21/10/2020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BF8D6-841F-468A-965F-B4A10183AE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0786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2D30A-975D-4029-899F-6317CA2D5F68}" type="datetimeFigureOut">
              <a:rPr lang="fr-FR" smtClean="0"/>
              <a:t>21/10/2020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BF8D6-841F-468A-965F-B4A10183AE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34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2D30A-975D-4029-899F-6317CA2D5F68}" type="datetimeFigureOut">
              <a:rPr lang="fr-FR" smtClean="0"/>
              <a:t>21/10/2020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BF8D6-841F-468A-965F-B4A10183AE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4404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2D30A-975D-4029-899F-6317CA2D5F68}" type="datetimeFigureOut">
              <a:rPr lang="fr-FR" smtClean="0"/>
              <a:t>21/10/2020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BF8D6-841F-468A-965F-B4A10183AE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2222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2D30A-975D-4029-899F-6317CA2D5F68}" type="datetimeFigureOut">
              <a:rPr lang="fr-FR" smtClean="0"/>
              <a:t>21/10/2020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BF8D6-841F-468A-965F-B4A10183AE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977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2D30A-975D-4029-899F-6317CA2D5F68}" type="datetimeFigureOut">
              <a:rPr lang="fr-FR" smtClean="0"/>
              <a:t>21/10/2020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BF8D6-841F-468A-965F-B4A10183AE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5959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2D30A-975D-4029-899F-6317CA2D5F68}" type="datetimeFigureOut">
              <a:rPr lang="fr-FR" smtClean="0"/>
              <a:t>21/10/2020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BF8D6-841F-468A-965F-B4A10183AE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4909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2D30A-975D-4029-899F-6317CA2D5F68}" type="datetimeFigureOut">
              <a:rPr lang="fr-FR" smtClean="0"/>
              <a:t>21/10/2020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BF8D6-841F-468A-965F-B4A10183AE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3069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2D30A-975D-4029-899F-6317CA2D5F68}" type="datetimeFigureOut">
              <a:rPr lang="fr-FR" smtClean="0"/>
              <a:t>21/10/2020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BF8D6-841F-468A-965F-B4A10183AE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9855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8">
            <a:extLst>
              <a:ext uri="{FF2B5EF4-FFF2-40B4-BE49-F238E27FC236}">
                <a16:creationId xmlns:a16="http://schemas.microsoft.com/office/drawing/2014/main" id="{40B87528-8742-4DA4-BB04-4375583F9C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Rectangle 29">
            <a:extLst>
              <a:ext uri="{FF2B5EF4-FFF2-40B4-BE49-F238E27FC236}">
                <a16:creationId xmlns:a16="http://schemas.microsoft.com/office/drawing/2014/main" id="{F5F68086-A914-4F5F-9F8D-05596EA10D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43" y="250914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Rectangle 30">
            <a:extLst>
              <a:ext uri="{FF2B5EF4-FFF2-40B4-BE49-F238E27FC236}">
                <a16:creationId xmlns:a16="http://schemas.microsoft.com/office/drawing/2014/main" id="{F4429EA0-0033-4607-946C-BC4DFA9B80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103" y="4731536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Rectangle 33">
            <a:extLst>
              <a:ext uri="{FF2B5EF4-FFF2-40B4-BE49-F238E27FC236}">
                <a16:creationId xmlns:a16="http://schemas.microsoft.com/office/drawing/2014/main" id="{B90184BC-5B6E-4B22-8EFC-690727227D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103" y="5988836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Rectangle 34">
            <a:extLst>
              <a:ext uri="{FF2B5EF4-FFF2-40B4-BE49-F238E27FC236}">
                <a16:creationId xmlns:a16="http://schemas.microsoft.com/office/drawing/2014/main" id="{C16CBF94-CBBE-4113-8678-1392EAC395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103" y="7074686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Rectangle 36">
            <a:extLst>
              <a:ext uri="{FF2B5EF4-FFF2-40B4-BE49-F238E27FC236}">
                <a16:creationId xmlns:a16="http://schemas.microsoft.com/office/drawing/2014/main" id="{86365D53-ADF3-4BB4-8A91-84AE14092B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97" y="8514711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Rectangle 41">
            <a:extLst>
              <a:ext uri="{FF2B5EF4-FFF2-40B4-BE49-F238E27FC236}">
                <a16:creationId xmlns:a16="http://schemas.microsoft.com/office/drawing/2014/main" id="{CD41BF4F-A47D-4574-9DC3-0FD386E252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4107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" name="Rectangle 42">
            <a:extLst>
              <a:ext uri="{FF2B5EF4-FFF2-40B4-BE49-F238E27FC236}">
                <a16:creationId xmlns:a16="http://schemas.microsoft.com/office/drawing/2014/main" id="{40ED9660-CD03-4317-A36F-3EC2D47488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4775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ADE5FB4-A8BB-4C04-BC2B-10F0B0D9912D}"/>
              </a:ext>
            </a:extLst>
          </p:cNvPr>
          <p:cNvSpPr/>
          <p:nvPr/>
        </p:nvSpPr>
        <p:spPr>
          <a:xfrm>
            <a:off x="4297740" y="4605037"/>
            <a:ext cx="294583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1400" b="1" dirty="0">
                <a:latin typeface="Script MT Bold" pitchFamily="66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fr-FR" altLang="fr-FR" sz="1400" dirty="0">
                <a:latin typeface="Script MT Bold" pitchFamily="66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fr-FR" altLang="fr-FR" sz="1400" b="1" i="1" dirty="0">
                <a:ea typeface="Calibri" pitchFamily="34" charset="0"/>
                <a:cs typeface="Arial" pitchFamily="34" charset="0"/>
              </a:rPr>
              <a:t>« </a:t>
            </a:r>
            <a:r>
              <a:rPr lang="fr-FR" altLang="fr-FR" sz="1400" b="1" i="1" u="sng" dirty="0">
                <a:latin typeface="Abadi MT Condensed Light" pitchFamily="34" charset="0"/>
                <a:ea typeface="Calibri" pitchFamily="34" charset="0"/>
                <a:cs typeface="Arial" pitchFamily="34" charset="0"/>
              </a:rPr>
              <a:t>UN PEU PERDU </a:t>
            </a:r>
            <a:r>
              <a:rPr lang="fr-FR" altLang="fr-FR" sz="1400" b="1" i="1" dirty="0">
                <a:ea typeface="Calibri" pitchFamily="34" charset="0"/>
                <a:cs typeface="Arial" pitchFamily="34" charset="0"/>
              </a:rPr>
              <a:t>»</a:t>
            </a:r>
            <a:r>
              <a:rPr lang="fr-FR" altLang="fr-FR" sz="1400" b="1" i="1" dirty="0">
                <a:latin typeface="Abadi MT Condensed Light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fr-FR" altLang="fr-FR" sz="1400" dirty="0">
                <a:latin typeface="Abadi MT Condensed Light" panose="020B0306030101010103" pitchFamily="34" charset="0"/>
                <a:cs typeface="Arial" panose="020B0604020202020204" pitchFamily="34" charset="0"/>
              </a:rPr>
              <a:t>de Chris Haughton</a:t>
            </a:r>
            <a:endParaRPr lang="fr-FR" altLang="fr-FR" sz="1400" dirty="0">
              <a:latin typeface="Abadi MT Condensed Light" panose="020B0306030101010103" pitchFamily="34" charset="0"/>
              <a:cs typeface="Arial" panose="020B0604020202020204" pitchFamily="34" charset="0"/>
              <a:sym typeface="Symbol" pitchFamily="18" charset="2"/>
            </a:endParaRPr>
          </a:p>
          <a:p>
            <a:pPr algn="just"/>
            <a:r>
              <a:rPr lang="fr-FR" sz="1400" dirty="0">
                <a:latin typeface="Script MT Bold" pitchFamily="66" charset="0"/>
                <a:cs typeface="Times New Roman" pitchFamily="18" charset="0"/>
              </a:rPr>
              <a:t>      Nous avons approfondi la compréhension de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01F604C-1278-4AA9-819C-3855508CBCA2}"/>
              </a:ext>
            </a:extLst>
          </p:cNvPr>
          <p:cNvSpPr/>
          <p:nvPr/>
        </p:nvSpPr>
        <p:spPr>
          <a:xfrm>
            <a:off x="1933017" y="79090"/>
            <a:ext cx="3693640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5500" kern="0" dirty="0">
                <a:latin typeface="Script MT Bold" panose="03040602040607080904" pitchFamily="66" charset="0"/>
              </a:rPr>
              <a:t>Nos lectures</a:t>
            </a:r>
            <a:endParaRPr lang="fr-FR" sz="5500" b="1" kern="0" dirty="0">
              <a:effectLst/>
              <a:latin typeface="Schwarzwald" panose="020B7200000000000000" pitchFamily="34" charset="0"/>
            </a:endParaRPr>
          </a:p>
        </p:txBody>
      </p:sp>
      <p:pic>
        <p:nvPicPr>
          <p:cNvPr id="34" name="Image 33">
            <a:extLst>
              <a:ext uri="{FF2B5EF4-FFF2-40B4-BE49-F238E27FC236}">
                <a16:creationId xmlns:a16="http://schemas.microsoft.com/office/drawing/2014/main" id="{951C6D04-EA57-41C0-9D79-81D2F654D5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075" y="788191"/>
            <a:ext cx="5609524" cy="838095"/>
          </a:xfrm>
          <a:prstGeom prst="rect">
            <a:avLst/>
          </a:prstGeom>
        </p:spPr>
      </p:pic>
      <p:pic>
        <p:nvPicPr>
          <p:cNvPr id="4098" name="Picture 2" descr="livres">
            <a:extLst>
              <a:ext uri="{FF2B5EF4-FFF2-40B4-BE49-F238E27FC236}">
                <a16:creationId xmlns:a16="http://schemas.microsoft.com/office/drawing/2014/main" id="{708F1D19-64EF-4EF9-BC0D-FF8A30D098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58" y="234947"/>
            <a:ext cx="11064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Image 9" descr="http://versunsensdelavie.com/wp-content/uploads/2014/09/livre.png">
            <a:extLst>
              <a:ext uri="{FF2B5EF4-FFF2-40B4-BE49-F238E27FC236}">
                <a16:creationId xmlns:a16="http://schemas.microsoft.com/office/drawing/2014/main" id="{0416FEA5-FB6D-4D9A-B0E1-B7ABC6F2AA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8546" y="119730"/>
            <a:ext cx="1298575" cy="1011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 descr="vA0085_1">
            <a:extLst>
              <a:ext uri="{FF2B5EF4-FFF2-40B4-BE49-F238E27FC236}">
                <a16:creationId xmlns:a16="http://schemas.microsoft.com/office/drawing/2014/main" id="{E75CF715-0B40-436F-BC86-19261AA656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049" y="2028924"/>
            <a:ext cx="495622" cy="1859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ZoneTexte 34">
            <a:extLst>
              <a:ext uri="{FF2B5EF4-FFF2-40B4-BE49-F238E27FC236}">
                <a16:creationId xmlns:a16="http://schemas.microsoft.com/office/drawing/2014/main" id="{ED2B0841-75B2-4EF4-AC19-8FCAEF8E93E2}"/>
              </a:ext>
            </a:extLst>
          </p:cNvPr>
          <p:cNvSpPr txBox="1"/>
          <p:nvPr/>
        </p:nvSpPr>
        <p:spPr>
          <a:xfrm>
            <a:off x="1002618" y="2140743"/>
            <a:ext cx="62508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b="1" i="1" dirty="0">
                <a:latin typeface="Century Gothic" panose="020B0502020202020204" pitchFamily="34" charset="0"/>
              </a:rPr>
              <a:t>           </a:t>
            </a:r>
            <a:r>
              <a:rPr lang="fr-FR" sz="1200" b="1" i="1" u="dotDash" dirty="0">
                <a:latin typeface="Century Gothic" panose="020B0502020202020204" pitchFamily="34" charset="0"/>
              </a:rPr>
              <a:t>Les enfants se familiarisent avec le français écrit à travers les textes lus quotidiennement</a:t>
            </a:r>
            <a:r>
              <a:rPr lang="fr-FR" sz="1200" i="1" dirty="0">
                <a:latin typeface="Century Gothic" panose="020B0502020202020204" pitchFamily="34" charset="0"/>
              </a:rPr>
              <a:t>. Les livres permettent d’entendre des </a:t>
            </a:r>
            <a:r>
              <a:rPr lang="fr-FR" sz="1200" b="1" i="1" dirty="0">
                <a:latin typeface="Century Gothic" panose="020B0502020202020204" pitchFamily="34" charset="0"/>
              </a:rPr>
              <a:t>phrases correctes</a:t>
            </a:r>
            <a:r>
              <a:rPr lang="fr-FR" sz="1200" i="1" dirty="0">
                <a:latin typeface="Century Gothic" panose="020B0502020202020204" pitchFamily="34" charset="0"/>
              </a:rPr>
              <a:t> et </a:t>
            </a:r>
            <a:r>
              <a:rPr lang="fr-FR" sz="1200" b="1" i="1" dirty="0">
                <a:latin typeface="Century Gothic" panose="020B0502020202020204" pitchFamily="34" charset="0"/>
              </a:rPr>
              <a:t>parfois complexes</a:t>
            </a:r>
            <a:r>
              <a:rPr lang="fr-FR" sz="1200" i="1" dirty="0">
                <a:latin typeface="Century Gothic" panose="020B0502020202020204" pitchFamily="34" charset="0"/>
              </a:rPr>
              <a:t>, du </a:t>
            </a:r>
            <a:r>
              <a:rPr lang="fr-FR" sz="1200" b="1" i="1" dirty="0">
                <a:latin typeface="Century Gothic" panose="020B0502020202020204" pitchFamily="34" charset="0"/>
              </a:rPr>
              <a:t>vocabulaire précis</a:t>
            </a:r>
            <a:r>
              <a:rPr lang="fr-FR" sz="1200" i="1" dirty="0">
                <a:latin typeface="Century Gothic" panose="020B0502020202020204" pitchFamily="34" charset="0"/>
              </a:rPr>
              <a:t> et </a:t>
            </a:r>
            <a:r>
              <a:rPr lang="fr-FR" sz="1200" b="1" i="1" dirty="0">
                <a:latin typeface="Century Gothic" panose="020B0502020202020204" pitchFamily="34" charset="0"/>
              </a:rPr>
              <a:t>employé à bon escient</a:t>
            </a:r>
            <a:r>
              <a:rPr lang="fr-FR" sz="1200" i="1" dirty="0">
                <a:latin typeface="Century Gothic" panose="020B0502020202020204" pitchFamily="34" charset="0"/>
              </a:rPr>
              <a:t>. La richesse des textes et le </a:t>
            </a:r>
            <a:r>
              <a:rPr lang="fr-FR" sz="1200" b="1" i="1" dirty="0">
                <a:latin typeface="Century Gothic" panose="020B0502020202020204" pitchFamily="34" charset="0"/>
              </a:rPr>
              <a:t>rôle des illustrations</a:t>
            </a:r>
            <a:r>
              <a:rPr lang="fr-FR" sz="1200" i="1" dirty="0">
                <a:latin typeface="Century Gothic" panose="020B0502020202020204" pitchFamily="34" charset="0"/>
              </a:rPr>
              <a:t> facilitent le travail de </a:t>
            </a:r>
            <a:r>
              <a:rPr lang="fr-FR" sz="1200" b="1" i="1" dirty="0">
                <a:latin typeface="Century Gothic" panose="020B0502020202020204" pitchFamily="34" charset="0"/>
              </a:rPr>
              <a:t>compréhension</a:t>
            </a:r>
            <a:r>
              <a:rPr lang="fr-FR" sz="1200" i="1" dirty="0">
                <a:latin typeface="Century Gothic" panose="020B0502020202020204" pitchFamily="34" charset="0"/>
              </a:rPr>
              <a:t> par l’explicitation de certains mécanismes, de l’implicite des histoires et de la mise en réseau des œuvres. Les élèves rencontrent aussi des </a:t>
            </a:r>
            <a:r>
              <a:rPr lang="fr-FR" sz="1200" b="1" i="1" dirty="0">
                <a:latin typeface="Century Gothic" panose="020B0502020202020204" pitchFamily="34" charset="0"/>
              </a:rPr>
              <a:t>œuvres du patrimoine littéraire</a:t>
            </a:r>
            <a:r>
              <a:rPr lang="fr-FR" sz="1200" i="1" dirty="0">
                <a:latin typeface="Century Gothic" panose="020B0502020202020204" pitchFamily="34" charset="0"/>
              </a:rPr>
              <a:t> (ex : contes traditionnels) et s’en imprègnent. Ils entrent ainsi dans la </a:t>
            </a:r>
            <a:r>
              <a:rPr lang="fr-FR" sz="1200" b="1" i="1" dirty="0">
                <a:latin typeface="Century Gothic" panose="020B0502020202020204" pitchFamily="34" charset="0"/>
              </a:rPr>
              <a:t>culture littéraire</a:t>
            </a:r>
            <a:r>
              <a:rPr lang="fr-FR" sz="1200" i="1" dirty="0">
                <a:latin typeface="Century Gothic" panose="020B0502020202020204" pitchFamily="34" charset="0"/>
              </a:rPr>
              <a:t>. Tout ceci développe le </a:t>
            </a:r>
            <a:r>
              <a:rPr lang="fr-FR" sz="1200" b="1" i="1" dirty="0">
                <a:latin typeface="Century Gothic" panose="020B0502020202020204" pitchFamily="34" charset="0"/>
              </a:rPr>
              <a:t>plaisir de lire</a:t>
            </a:r>
            <a:r>
              <a:rPr lang="fr-FR" sz="1200" i="1" dirty="0">
                <a:latin typeface="Century Gothic" panose="020B0502020202020204" pitchFamily="34" charset="0"/>
              </a:rPr>
              <a:t> </a:t>
            </a:r>
            <a:r>
              <a:rPr lang="fr-FR" sz="1200" b="1" i="1" u="dbl" dirty="0">
                <a:latin typeface="Century Gothic" panose="020B0502020202020204" pitchFamily="34" charset="0"/>
              </a:rPr>
              <a:t>et</a:t>
            </a:r>
            <a:r>
              <a:rPr lang="fr-FR" sz="1200" i="1" dirty="0">
                <a:latin typeface="Century Gothic" panose="020B0502020202020204" pitchFamily="34" charset="0"/>
              </a:rPr>
              <a:t> </a:t>
            </a:r>
            <a:r>
              <a:rPr lang="fr-FR" sz="1200" b="1" i="1" dirty="0">
                <a:latin typeface="Century Gothic" panose="020B0502020202020204" pitchFamily="34" charset="0"/>
              </a:rPr>
              <a:t>une certaine prise de pouvoir sur le monde qui les entoure ainsi que l’imaginaire.</a:t>
            </a:r>
            <a:endParaRPr lang="fr-FR" sz="1200" dirty="0">
              <a:latin typeface="Century Gothic" panose="020B0502020202020204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DFE0453-3664-470A-B439-91BC34B47BA9}"/>
              </a:ext>
            </a:extLst>
          </p:cNvPr>
          <p:cNvSpPr/>
          <p:nvPr/>
        </p:nvSpPr>
        <p:spPr>
          <a:xfrm>
            <a:off x="441049" y="3856535"/>
            <a:ext cx="686697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fr-FR" kern="0" dirty="0">
                <a:latin typeface="Script MT Bold" panose="03040602040607080904" pitchFamily="66" charset="0"/>
              </a:rPr>
              <a:t>      Nous avons lu cet album par épisodes en découvrant le vocabulaire avant afin de travailler la compréhension. Le but est de pouvoir raconter l’histoire en entier, seul  :</a:t>
            </a:r>
            <a:endParaRPr lang="fr-FR" sz="4400" b="1" kern="0" dirty="0">
              <a:effectLst/>
              <a:latin typeface="Schwarzwald" panose="020B7200000000000000" pitchFamily="34" charset="0"/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62C95E50-0FF3-49AE-B8B0-88F828A72E34}"/>
              </a:ext>
            </a:extLst>
          </p:cNvPr>
          <p:cNvSpPr txBox="1"/>
          <p:nvPr/>
        </p:nvSpPr>
        <p:spPr>
          <a:xfrm>
            <a:off x="441049" y="7097543"/>
            <a:ext cx="6812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kern="0" dirty="0">
                <a:latin typeface="Script MT Bold" panose="03040602040607080904" pitchFamily="66" charset="0"/>
              </a:rPr>
              <a:t>      Nous avons aussi eu beaucoup de plaisir à découvrir des histoires sur la rentrée, l’école et les apprentissages: 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D28B00EE-67FB-4EED-A00E-70CA976428CD}"/>
              </a:ext>
            </a:extLst>
          </p:cNvPr>
          <p:cNvSpPr txBox="1"/>
          <p:nvPr/>
        </p:nvSpPr>
        <p:spPr>
          <a:xfrm>
            <a:off x="413506" y="10008070"/>
            <a:ext cx="683411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900" b="1" i="1" u="sng" dirty="0">
                <a:latin typeface="Century Gothic" panose="020B0502020202020204" pitchFamily="34" charset="0"/>
              </a:rPr>
              <a:t>Attendus de fin de cycle </a:t>
            </a:r>
            <a:r>
              <a:rPr lang="fr-FR" sz="900" b="1" dirty="0">
                <a:latin typeface="Century Gothic" panose="020B0502020202020204" pitchFamily="34" charset="0"/>
              </a:rPr>
              <a:t>: Manifester de la curiosité par rapport à l’écrit. Pouvoir redire les mots d’une phrase écrite après sa lecture par l’adulte, les mots du titre connu d’un livre ou d’un texte; Pratiquer divers usages du langage oral : raconter, décrire, évoquer, expliquer, questionner, proposer des solutions, discuter un point de vue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5ABCCD70-EC7F-4269-A6BF-886B672D3167}"/>
              </a:ext>
            </a:extLst>
          </p:cNvPr>
          <p:cNvSpPr txBox="1"/>
          <p:nvPr/>
        </p:nvSpPr>
        <p:spPr>
          <a:xfrm>
            <a:off x="347558" y="1407206"/>
            <a:ext cx="707907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4400" b="1" dirty="0">
                <a:latin typeface="Smartie CAPS" panose="00000400000000000000" pitchFamily="2" charset="0"/>
              </a:rPr>
              <a:t>Ecouter de l’</a:t>
            </a:r>
            <a:r>
              <a:rPr lang="fr-FR" sz="4400" b="1" dirty="0" err="1">
                <a:latin typeface="Smartie CAPS" panose="00000400000000000000" pitchFamily="2" charset="0"/>
              </a:rPr>
              <a:t>ecrit</a:t>
            </a:r>
            <a:r>
              <a:rPr lang="fr-FR" sz="4400" b="1" dirty="0">
                <a:latin typeface="Smartie CAPS" panose="00000400000000000000" pitchFamily="2" charset="0"/>
              </a:rPr>
              <a:t> et comprendre</a:t>
            </a:r>
          </a:p>
        </p:txBody>
      </p:sp>
    </p:spTree>
    <p:extLst>
      <p:ext uri="{BB962C8B-B14F-4D97-AF65-F5344CB8AC3E}">
        <p14:creationId xmlns:p14="http://schemas.microsoft.com/office/powerpoint/2010/main" val="5764482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2446">
        <p15:prstTrans prst="peelOff"/>
      </p:transition>
    </mc:Choice>
    <mc:Fallback xmlns="">
      <p:transition spd="slow" advClick="0" advTm="2446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A3E468E4-39F9-4A09-9CD1-A3743DC3690A}"/>
              </a:ext>
            </a:extLst>
          </p:cNvPr>
          <p:cNvSpPr txBox="1"/>
          <p:nvPr/>
        </p:nvSpPr>
        <p:spPr>
          <a:xfrm>
            <a:off x="1683325" y="1012531"/>
            <a:ext cx="419302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i="1" dirty="0"/>
              <a:t>      </a:t>
            </a:r>
            <a:r>
              <a:rPr lang="fr-FR" sz="1600" i="1" dirty="0"/>
              <a:t>Pendant cette première période, </a:t>
            </a:r>
            <a:r>
              <a:rPr lang="fr-FR" sz="1600" b="1" i="1" dirty="0"/>
              <a:t>tous les jeudis</a:t>
            </a:r>
            <a:r>
              <a:rPr lang="fr-FR" sz="1600" i="1" dirty="0"/>
              <a:t>, nous avons </a:t>
            </a:r>
            <a:r>
              <a:rPr lang="fr-FR" sz="1600" b="1" i="1" u="sng" dirty="0"/>
              <a:t>réécouté et redécouvert trois contes traditionnels </a:t>
            </a:r>
            <a:r>
              <a:rPr lang="fr-FR" sz="1600" i="1" dirty="0"/>
              <a:t>qui étaient au programme de la Petite Section dans notre école :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E398102-FE97-4842-94B3-EEF99D8C2375}"/>
              </a:ext>
            </a:extLst>
          </p:cNvPr>
          <p:cNvSpPr txBox="1"/>
          <p:nvPr/>
        </p:nvSpPr>
        <p:spPr>
          <a:xfrm>
            <a:off x="372193" y="243090"/>
            <a:ext cx="558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solidFill>
                  <a:srgbClr val="AA72D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hayas" panose="02000500000000000000" pitchFamily="50" charset="0"/>
              </a:rPr>
              <a:t>« L’heure du conte » </a:t>
            </a:r>
          </a:p>
        </p:txBody>
      </p:sp>
      <p:pic>
        <p:nvPicPr>
          <p:cNvPr id="1034" name="Picture 10" descr="Afficher l’image source">
            <a:extLst>
              <a:ext uri="{FF2B5EF4-FFF2-40B4-BE49-F238E27FC236}">
                <a16:creationId xmlns:a16="http://schemas.microsoft.com/office/drawing/2014/main" id="{C51C1054-7700-4DDC-AADF-03316F9B88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6349" y="317355"/>
            <a:ext cx="1511749" cy="1635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ZoneTexte 27">
            <a:extLst>
              <a:ext uri="{FF2B5EF4-FFF2-40B4-BE49-F238E27FC236}">
                <a16:creationId xmlns:a16="http://schemas.microsoft.com/office/drawing/2014/main" id="{B02F0735-21E0-4808-85DA-F0380B312077}"/>
              </a:ext>
            </a:extLst>
          </p:cNvPr>
          <p:cNvSpPr txBox="1"/>
          <p:nvPr/>
        </p:nvSpPr>
        <p:spPr>
          <a:xfrm>
            <a:off x="372193" y="4567762"/>
            <a:ext cx="688944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800" b="1" u="sng" dirty="0">
                <a:latin typeface="Century Gothic" panose="020B0502020202020204" pitchFamily="34" charset="0"/>
              </a:rPr>
              <a:t>Attendu de fin de cycle </a:t>
            </a:r>
            <a:r>
              <a:rPr lang="fr-FR" sz="800" b="1" dirty="0">
                <a:latin typeface="Century Gothic" panose="020B0502020202020204" pitchFamily="34" charset="0"/>
              </a:rPr>
              <a:t>: Pratiquer divers usages du langage oral : raconter, décrire, évoquer, expliquer, questionner, proposer des solutions, discuter un point de vue. Comprendre des textes écrits sans autre aide que le langage entendu</a:t>
            </a:r>
          </a:p>
          <a:p>
            <a:pPr algn="just"/>
            <a:r>
              <a:rPr lang="fr-FR" sz="800" u="sng" dirty="0"/>
              <a:t>Objectifs</a:t>
            </a:r>
            <a:r>
              <a:rPr lang="fr-FR" sz="800" dirty="0"/>
              <a:t> : Se familiariser avec les contes traditionnels qui font référence dans la culture littéraire ; comprendre une histoire connue ; reformuler les éléments de l’histoire écoutée ; utiliser le langage pour se faire comprendre ; mémoriser des structures qui se répètent ; s’approprier le vocabulaire de l’histoire.</a:t>
            </a:r>
            <a:endParaRPr lang="fr-FR" sz="800" b="1" dirty="0">
              <a:latin typeface="Century Gothic" panose="020B0502020202020204" pitchFamily="34" charset="0"/>
            </a:endParaRPr>
          </a:p>
        </p:txBody>
      </p:sp>
      <p:pic>
        <p:nvPicPr>
          <p:cNvPr id="60" name="Image 59">
            <a:extLst>
              <a:ext uri="{FF2B5EF4-FFF2-40B4-BE49-F238E27FC236}">
                <a16:creationId xmlns:a16="http://schemas.microsoft.com/office/drawing/2014/main" id="{8BF06524-EECA-4AC6-B19B-8E55658E9C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962" y="1031049"/>
            <a:ext cx="1175520" cy="921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2786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2000">
        <p15:prstTrans prst="peelOff"/>
      </p:transition>
    </mc:Choice>
    <mc:Fallback xmlns="">
      <p:transition spd="slow" advClick="0" advTm="2000">
        <p:fade/>
      </p:transition>
    </mc:Fallback>
  </mc:AlternateContent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387</Words>
  <Application>Microsoft Office PowerPoint</Application>
  <PresentationFormat>Personnalisé</PresentationFormat>
  <Paragraphs>12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2" baseType="lpstr">
      <vt:lpstr>Abadi MT Condensed Light</vt:lpstr>
      <vt:lpstr>Abhayas</vt:lpstr>
      <vt:lpstr>Arial</vt:lpstr>
      <vt:lpstr>Calibri</vt:lpstr>
      <vt:lpstr>Calibri Light</vt:lpstr>
      <vt:lpstr>Century Gothic</vt:lpstr>
      <vt:lpstr>Schwarzwald</vt:lpstr>
      <vt:lpstr>Script MT Bold</vt:lpstr>
      <vt:lpstr>Smartie CAPS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Tiphaine</dc:creator>
  <cp:lastModifiedBy>Tiphaine</cp:lastModifiedBy>
  <cp:revision>1</cp:revision>
  <dcterms:created xsi:type="dcterms:W3CDTF">2020-10-21T08:31:42Z</dcterms:created>
  <dcterms:modified xsi:type="dcterms:W3CDTF">2020-10-21T08:33:55Z</dcterms:modified>
</cp:coreProperties>
</file>