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96" r:id="rId3"/>
    <p:sldId id="286" r:id="rId4"/>
    <p:sldId id="294" r:id="rId5"/>
    <p:sldId id="259" r:id="rId6"/>
    <p:sldId id="297" r:id="rId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5420-E9C3-4F49-BEE8-7C0D268420A1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3D3F-FB94-445E-B39F-F3CA9BE560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35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5420-E9C3-4F49-BEE8-7C0D268420A1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3D3F-FB94-445E-B39F-F3CA9BE560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5420-E9C3-4F49-BEE8-7C0D268420A1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3D3F-FB94-445E-B39F-F3CA9BE560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285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5420-E9C3-4F49-BEE8-7C0D268420A1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3D3F-FB94-445E-B39F-F3CA9BE560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090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5420-E9C3-4F49-BEE8-7C0D268420A1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3D3F-FB94-445E-B39F-F3CA9BE560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53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5420-E9C3-4F49-BEE8-7C0D268420A1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3D3F-FB94-445E-B39F-F3CA9BE560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39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5420-E9C3-4F49-BEE8-7C0D268420A1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3D3F-FB94-445E-B39F-F3CA9BE560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36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5420-E9C3-4F49-BEE8-7C0D268420A1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3D3F-FB94-445E-B39F-F3CA9BE560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37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5420-E9C3-4F49-BEE8-7C0D268420A1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3D3F-FB94-445E-B39F-F3CA9BE560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47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5420-E9C3-4F49-BEE8-7C0D268420A1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3D3F-FB94-445E-B39F-F3CA9BE560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92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5420-E9C3-4F49-BEE8-7C0D268420A1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3D3F-FB94-445E-B39F-F3CA9BE560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91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D5420-E9C3-4F49-BEE8-7C0D268420A1}" type="datetimeFigureOut">
              <a:rPr lang="fr-FR" smtClean="0"/>
              <a:t>04/06/2020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53D3F-FB94-445E-B39F-F3CA9BE560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16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://recitpresco.qc.ca/sites/default/files/imagecache/grand/album/arts-plastiques/bricolage03-nb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hyperlink" Target="https://www.youtube.com/watch?v=R8LARTWqd5g&amp;feature=emb_rel_end" TargetMode="External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hyperlink" Target="https://www.youtube.com/watch?v=KO2OBdR7NhM" TargetMode="External"/><Relationship Id="rId12" Type="http://schemas.openxmlformats.org/officeDocument/2006/relationships/image" Target="../media/image13.jpg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openxmlformats.org/officeDocument/2006/relationships/hyperlink" Target="https://www.youtube.com/watch?v=FGsU7AMpkwM&amp;feature=emb_rel_en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www.youtube.com/watch?v=waKBV7T4gaQ" TargetMode="External"/><Relationship Id="rId5" Type="http://schemas.openxmlformats.org/officeDocument/2006/relationships/image" Target="../media/image9.jpg"/><Relationship Id="rId15" Type="http://schemas.openxmlformats.org/officeDocument/2006/relationships/hyperlink" Target="https://www.youtube.com/watch?v=B4eYtoJaj8s" TargetMode="External"/><Relationship Id="rId10" Type="http://schemas.openxmlformats.org/officeDocument/2006/relationships/image" Target="../media/image12.png"/><Relationship Id="rId19" Type="http://schemas.openxmlformats.org/officeDocument/2006/relationships/image" Target="../media/image2.png"/><Relationship Id="rId4" Type="http://schemas.openxmlformats.org/officeDocument/2006/relationships/image" Target="../media/image8.jpg"/><Relationship Id="rId9" Type="http://schemas.openxmlformats.org/officeDocument/2006/relationships/hyperlink" Target="https://www.youtube.com/watch?v=cKb1CeAE3H0" TargetMode="Externa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HbFC2R2MBDw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0D1D75-3265-4014-8962-68EF6A0AF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" y="62781"/>
            <a:ext cx="2869752" cy="199778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F9DF71F-5C67-4224-8B0A-600273501394}"/>
              </a:ext>
            </a:extLst>
          </p:cNvPr>
          <p:cNvSpPr txBox="1"/>
          <p:nvPr/>
        </p:nvSpPr>
        <p:spPr>
          <a:xfrm>
            <a:off x="95296" y="671837"/>
            <a:ext cx="27278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DOSSIER n°</a:t>
            </a:r>
            <a:r>
              <a:rPr lang="fr-F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F7FB0D-0B84-4FD4-A330-23C6BE826DE1}"/>
              </a:ext>
            </a:extLst>
          </p:cNvPr>
          <p:cNvSpPr txBox="1"/>
          <p:nvPr/>
        </p:nvSpPr>
        <p:spPr>
          <a:xfrm>
            <a:off x="2336812" y="114536"/>
            <a:ext cx="707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 PROGRAMME  CETTE  SEMAINE</a:t>
            </a:r>
            <a:r>
              <a:rPr lang="fr-FR" sz="3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fr-FR" sz="3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26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L. 11  mai  au  V. 15  mai 2020</a:t>
            </a:r>
            <a:endParaRPr lang="fr-FR" sz="2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90A3AF-2189-4B9A-AF2F-AC0EA7BFEDC4}"/>
              </a:ext>
            </a:extLst>
          </p:cNvPr>
          <p:cNvSpPr/>
          <p:nvPr/>
        </p:nvSpPr>
        <p:spPr>
          <a:xfrm>
            <a:off x="95296" y="2835159"/>
            <a:ext cx="10543758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400" b="1" dirty="0">
                <a:solidFill>
                  <a:srgbClr val="7030A0"/>
                </a:solidFill>
                <a:latin typeface="Byom Icons" pitchFamily="2" charset="0"/>
              </a:rPr>
              <a:t>I </a:t>
            </a:r>
            <a:r>
              <a:rPr lang="fr-FR" sz="2400" b="1" u="sng" dirty="0">
                <a:solidFill>
                  <a:srgbClr val="7030A0"/>
                </a:solidFill>
                <a:latin typeface="Agency FB" panose="020B0503020202020204" pitchFamily="34" charset="0"/>
              </a:rPr>
              <a:t>Réalisez ces activités selon votre rythme et vos possibilités possibilités </a:t>
            </a:r>
            <a:r>
              <a:rPr lang="fr-FR" sz="2400" b="1" dirty="0">
                <a:solidFill>
                  <a:srgbClr val="7030A0"/>
                </a:solidFill>
                <a:latin typeface="Agency FB" panose="020B0503020202020204" pitchFamily="34" charset="0"/>
              </a:rPr>
              <a:t>:</a:t>
            </a:r>
            <a:endParaRPr lang="fr-FR" sz="2400" b="1" dirty="0">
              <a:sym typeface="Animals" pitchFamily="2" charset="2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5D0ADF8-3DE3-4FF8-A59E-DD28A5AF708D}"/>
              </a:ext>
            </a:extLst>
          </p:cNvPr>
          <p:cNvSpPr txBox="1"/>
          <p:nvPr/>
        </p:nvSpPr>
        <p:spPr>
          <a:xfrm>
            <a:off x="2908612" y="1237020"/>
            <a:ext cx="7375101" cy="90464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 oublier le </a:t>
            </a:r>
            <a:r>
              <a:rPr lang="fr-FR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</a:t>
            </a:r>
            <a:endParaRPr lang="fr-FR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lundis, mardis, jeudis et vendredis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28857E-8E2C-47B5-BD3E-665D8A06BE5A}"/>
              </a:ext>
            </a:extLst>
          </p:cNvPr>
          <p:cNvSpPr/>
          <p:nvPr/>
        </p:nvSpPr>
        <p:spPr>
          <a:xfrm>
            <a:off x="430511" y="2017651"/>
            <a:ext cx="10489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Keroppi" panose="00000400000000000000" pitchFamily="2" charset="0"/>
              </a:rPr>
              <a:t>2</a:t>
            </a:r>
            <a:r>
              <a:rPr lang="en-US" sz="1000" dirty="0">
                <a:latin typeface="Keroppi" panose="00000400000000000000" pitchFamily="2" charset="0"/>
              </a:rPr>
              <a:t> </a:t>
            </a:r>
            <a:r>
              <a:rPr lang="fr-FR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Envoie-moi des </a:t>
            </a:r>
            <a:r>
              <a:rPr lang="fr-FR" sz="2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 de ton travail</a:t>
            </a:r>
            <a:r>
              <a:rPr lang="fr-FR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je te répondrai gardons le lien 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2CB43A-1C33-446B-9C8B-BFADFBD450A7}"/>
              </a:ext>
            </a:extLst>
          </p:cNvPr>
          <p:cNvSpPr/>
          <p:nvPr/>
        </p:nvSpPr>
        <p:spPr>
          <a:xfrm rot="20684938">
            <a:off x="9615734" y="2433484"/>
            <a:ext cx="1000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BrightSide" panose="00000400000000000000" pitchFamily="2" charset="0"/>
              </a:rPr>
              <a:t>D</a:t>
            </a:r>
            <a:endParaRPr lang="fr-FR" sz="4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E86EE0-F229-414D-8A87-35F7829A00C8}"/>
              </a:ext>
            </a:extLst>
          </p:cNvPr>
          <p:cNvSpPr/>
          <p:nvPr/>
        </p:nvSpPr>
        <p:spPr>
          <a:xfrm>
            <a:off x="8914199" y="5759315"/>
            <a:ext cx="1661909" cy="7232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fr-FR" sz="2500" dirty="0">
                <a:sym typeface="Wingdings" panose="05000000000000000000" pitchFamily="2" charset="2"/>
              </a:rPr>
              <a:t>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sz="2000" dirty="0">
                <a:latin typeface="Segoe MDL2 Assets" panose="050A0102010101010101" pitchFamily="18" charset="0"/>
              </a:rPr>
              <a:t> </a:t>
            </a:r>
            <a:r>
              <a:rPr lang="fr-FR" sz="1600" b="1" i="1" dirty="0"/>
              <a:t>cliquez sur le lien</a:t>
            </a:r>
            <a:endParaRPr lang="fr-FR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1BAC91-DE31-4B14-9490-D6278FAC1B06}"/>
              </a:ext>
            </a:extLst>
          </p:cNvPr>
          <p:cNvSpPr/>
          <p:nvPr/>
        </p:nvSpPr>
        <p:spPr>
          <a:xfrm>
            <a:off x="421209" y="4465722"/>
            <a:ext cx="3234267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3477733-AEB3-48A2-B6EA-E1C15F482A18}"/>
              </a:ext>
            </a:extLst>
          </p:cNvPr>
          <p:cNvSpPr txBox="1"/>
          <p:nvPr/>
        </p:nvSpPr>
        <p:spPr>
          <a:xfrm>
            <a:off x="8441567" y="78065"/>
            <a:ext cx="2422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n’y a pas</a:t>
            </a:r>
          </a:p>
          <a:p>
            <a:pPr algn="ctr"/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besoin d’imprimer </a:t>
            </a:r>
          </a:p>
          <a:p>
            <a:pPr algn="ctr"/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les consignes, </a:t>
            </a:r>
          </a:p>
          <a:p>
            <a:pPr algn="ctr"/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le matériel!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B932344-1D3F-4790-8630-429871303870}"/>
              </a:ext>
            </a:extLst>
          </p:cNvPr>
          <p:cNvSpPr txBox="1"/>
          <p:nvPr/>
        </p:nvSpPr>
        <p:spPr>
          <a:xfrm>
            <a:off x="2175731" y="2504033"/>
            <a:ext cx="62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egoe MDL2 Assets" panose="050A0102010101010101" pitchFamily="18" charset="0"/>
              </a:rPr>
              <a:t></a:t>
            </a:r>
            <a:endParaRPr lang="fr-FR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452072-1B7F-453D-99A5-4A74D42B784B}"/>
              </a:ext>
            </a:extLst>
          </p:cNvPr>
          <p:cNvSpPr/>
          <p:nvPr/>
        </p:nvSpPr>
        <p:spPr>
          <a:xfrm>
            <a:off x="1132720" y="3270369"/>
            <a:ext cx="9395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nimals" pitchFamily="2" charset="2"/>
              <a:buChar char=""/>
            </a:pPr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nimals" pitchFamily="2" charset="2"/>
              </a:rPr>
              <a:t>CONTINUE DE T’ENTRAINER À RACONTER  L’HISTOIRE  en entier  AVEC  L’AIDE  DE  LA  MAQUETTE en utilisant les personnages.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nimals" pitchFamily="2" charset="2"/>
              </a:rPr>
              <a:t>    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nimals" pitchFamily="2" charset="2"/>
              </a:rPr>
              <a:t>Pense à réutiliser les mots appris.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nimals" pitchFamily="2" charset="2"/>
              </a:rPr>
              <a:t>Entraine-toi plusieurs fois </a:t>
            </a:r>
            <a:r>
              <a:rPr lang="fr-FR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nimals" pitchFamily="2" charset="2"/>
              </a:rPr>
              <a:t>sans être coupé pendant ton récit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nimals" pitchFamily="2" charset="2"/>
              </a:rPr>
              <a:t>. L’adulte avec toi te dira, quand tu auras fini, ce que tu as oublié pour t’améliorer la fois suivante. Réessaie autant de fois que tu le souhaites.</a:t>
            </a:r>
            <a:endParaRPr lang="fr-FR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EC429C-3626-4E71-9051-8A2E48B46BED}"/>
              </a:ext>
            </a:extLst>
          </p:cNvPr>
          <p:cNvSpPr/>
          <p:nvPr/>
        </p:nvSpPr>
        <p:spPr>
          <a:xfrm>
            <a:off x="2502299" y="2542577"/>
            <a:ext cx="8187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Feuilletez tout le dossier avec votre enfant avant de commencer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7711A9-824B-4A81-A6A0-0BD4703754A2}"/>
              </a:ext>
            </a:extLst>
          </p:cNvPr>
          <p:cNvSpPr txBox="1"/>
          <p:nvPr/>
        </p:nvSpPr>
        <p:spPr>
          <a:xfrm>
            <a:off x="-129604" y="4382694"/>
            <a:ext cx="10705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D60093"/>
                </a:solidFill>
                <a:latin typeface="Nashville Medium" panose="02060603020205020403" pitchFamily="18" charset="0"/>
              </a:rPr>
              <a:t>Nous commençons un </a:t>
            </a:r>
            <a:r>
              <a:rPr lang="fr-FR" sz="2000" b="1" u="sng" dirty="0">
                <a:solidFill>
                  <a:srgbClr val="D60093"/>
                </a:solidFill>
                <a:latin typeface="Nashville Medium" panose="02060603020205020403" pitchFamily="18" charset="0"/>
              </a:rPr>
              <a:t>nouveau projet de lecture</a:t>
            </a:r>
            <a:r>
              <a:rPr lang="fr-FR" sz="2000" b="1" dirty="0">
                <a:solidFill>
                  <a:srgbClr val="D60093"/>
                </a:solidFill>
                <a:latin typeface="Nashville Medium" panose="02060603020205020403" pitchFamily="18" charset="0"/>
              </a:rPr>
              <a:t>. </a:t>
            </a:r>
          </a:p>
          <a:p>
            <a:pPr algn="ctr"/>
            <a:r>
              <a:rPr lang="fr-FR" sz="2400" b="1" i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hville Medium" panose="02060603020205020403" pitchFamily="18" charset="0"/>
              </a:rPr>
              <a:t>Ne</a:t>
            </a:r>
            <a:r>
              <a:rPr lang="fr-FR" sz="24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hville Medium" panose="02060603020205020403" pitchFamily="18" charset="0"/>
              </a:rPr>
              <a:t> lisez </a:t>
            </a:r>
            <a:r>
              <a:rPr lang="fr-FR" sz="2400" b="1" i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hville Medium" panose="02060603020205020403" pitchFamily="18" charset="0"/>
              </a:rPr>
              <a:t>pas </a:t>
            </a:r>
            <a:r>
              <a:rPr lang="fr-FR" sz="24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hville Medium" panose="02060603020205020403" pitchFamily="18" charset="0"/>
              </a:rPr>
              <a:t>le livre </a:t>
            </a:r>
            <a:r>
              <a:rPr lang="fr-FR" sz="2400" b="1" i="1" strike="sngStrike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hville Medium" panose="02060603020205020403" pitchFamily="18" charset="0"/>
              </a:rPr>
              <a:t>en entier </a:t>
            </a:r>
            <a:r>
              <a:rPr lang="fr-FR" sz="2400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hville Medium" panose="02060603020205020403" pitchFamily="18" charset="0"/>
              </a:rPr>
              <a:t>par vous-même</a:t>
            </a:r>
            <a:r>
              <a:rPr lang="fr-FR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hville Medium" panose="02060603020205020403" pitchFamily="18" charset="0"/>
              </a:rPr>
              <a:t> : </a:t>
            </a:r>
          </a:p>
          <a:p>
            <a:pPr algn="ctr"/>
            <a:r>
              <a:rPr lang="fr-FR" sz="2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hville Medium" panose="02060603020205020403" pitchFamily="18" charset="0"/>
              </a:rPr>
              <a:t>nous </a:t>
            </a:r>
            <a:r>
              <a:rPr lang="fr-FR" sz="2000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hville Medium" panose="02060603020205020403" pitchFamily="18" charset="0"/>
              </a:rPr>
              <a:t>découvrirons l’histoire </a:t>
            </a:r>
            <a:r>
              <a:rPr lang="fr-FR" sz="20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hville Medium" panose="02060603020205020403" pitchFamily="18" charset="0"/>
              </a:rPr>
              <a:t>par épisodes</a:t>
            </a:r>
            <a:r>
              <a:rPr lang="fr-FR" sz="2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hville Medium" panose="02060603020205020403" pitchFamily="18" charset="0"/>
              </a:rPr>
              <a:t> </a:t>
            </a:r>
            <a:r>
              <a:rPr lang="fr-FR" sz="2000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hville Medium" panose="02060603020205020403" pitchFamily="18" charset="0"/>
              </a:rPr>
              <a:t>pour bien la comprendre. 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9DAF148-0BA2-4B63-9A9C-FEDA01001F20}"/>
              </a:ext>
            </a:extLst>
          </p:cNvPr>
          <p:cNvCxnSpPr/>
          <p:nvPr/>
        </p:nvCxnSpPr>
        <p:spPr>
          <a:xfrm>
            <a:off x="58272" y="4691612"/>
            <a:ext cx="2117459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E2EA8F7-4FCD-4816-8B59-5C45EFDB2ECA}"/>
              </a:ext>
            </a:extLst>
          </p:cNvPr>
          <p:cNvCxnSpPr>
            <a:cxnSpLocks/>
          </p:cNvCxnSpPr>
          <p:nvPr/>
        </p:nvCxnSpPr>
        <p:spPr>
          <a:xfrm>
            <a:off x="8270387" y="4691612"/>
            <a:ext cx="1110558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CB789377-C81A-4EB9-88A2-F6A03D258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9" y="539030"/>
            <a:ext cx="1951167" cy="3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51C796-8B78-4451-9FDC-96596FC04413}"/>
              </a:ext>
            </a:extLst>
          </p:cNvPr>
          <p:cNvSpPr/>
          <p:nvPr/>
        </p:nvSpPr>
        <p:spPr>
          <a:xfrm>
            <a:off x="195692" y="1966718"/>
            <a:ext cx="10204393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nimals" pitchFamily="2" charset="2"/>
              <a:buChar char=""/>
            </a:pPr>
            <a:r>
              <a:rPr lang="fr-FR" b="1" dirty="0"/>
              <a:t>            </a:t>
            </a:r>
            <a:r>
              <a:rPr lang="fr-FR" b="1" u="sng" dirty="0"/>
              <a:t> JOUER à des JEUX DE SOCIÉTÉ :</a:t>
            </a:r>
          </a:p>
          <a:p>
            <a:pPr marL="285750" indent="-285750" algn="just">
              <a:lnSpc>
                <a:spcPct val="150000"/>
              </a:lnSpc>
              <a:buFont typeface="Animals" pitchFamily="2" charset="2"/>
              <a:buChar char=""/>
            </a:pPr>
            <a:r>
              <a:rPr lang="fr-FR" b="1" dirty="0"/>
              <a:t>Continuer de joueur au « </a:t>
            </a:r>
            <a:r>
              <a:rPr lang="fr-FR" b="1" u="sng" dirty="0"/>
              <a:t>Memory des nombres 1 et 2 </a:t>
            </a:r>
            <a:r>
              <a:rPr lang="fr-FR" b="1" dirty="0"/>
              <a:t>» </a:t>
            </a:r>
          </a:p>
          <a:p>
            <a:pPr marL="285750" indent="-285750" algn="just">
              <a:lnSpc>
                <a:spcPct val="150000"/>
              </a:lnSpc>
              <a:buFont typeface="Animals" pitchFamily="2" charset="2"/>
              <a:buChar char=""/>
            </a:pPr>
            <a:r>
              <a:rPr lang="fr-FR" b="1" dirty="0">
                <a:solidFill>
                  <a:srgbClr val="FF0000"/>
                </a:solidFill>
              </a:rPr>
              <a:t>Jouer au JEU  « LA PISTE » </a:t>
            </a:r>
            <a:r>
              <a:rPr lang="fr-FR" dirty="0"/>
              <a:t>(voir modèles et règles dans les pages ci-dessous)</a:t>
            </a:r>
          </a:p>
          <a:p>
            <a:pPr marL="285750" indent="-285750" algn="just">
              <a:lnSpc>
                <a:spcPct val="150000"/>
              </a:lnSpc>
              <a:buFont typeface="Animals" pitchFamily="2" charset="2"/>
              <a:buChar char=""/>
            </a:pPr>
            <a:r>
              <a:rPr lang="fr-FR" b="1" dirty="0">
                <a:solidFill>
                  <a:srgbClr val="FF0000"/>
                </a:solidFill>
              </a:rPr>
              <a:t>Faire des </a:t>
            </a:r>
            <a:r>
              <a:rPr lang="fr-FR" b="1" u="sng" dirty="0">
                <a:solidFill>
                  <a:srgbClr val="FF0000"/>
                </a:solidFill>
              </a:rPr>
              <a:t>ensembles de 5 objets en complétant à partir de 2 objets, puis 3 objets, puis 4 objets</a:t>
            </a:r>
          </a:p>
        </p:txBody>
      </p:sp>
      <p:pic>
        <p:nvPicPr>
          <p:cNvPr id="7" name="Image 6" descr="mathematiques_nb">
            <a:extLst>
              <a:ext uri="{FF2B5EF4-FFF2-40B4-BE49-F238E27FC236}">
                <a16:creationId xmlns:a16="http://schemas.microsoft.com/office/drawing/2014/main" id="{1C1BC370-3F5D-4258-9217-C5F7B8AEB8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4" y="1905688"/>
            <a:ext cx="567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8BB4A50-1DEA-47B3-ABF4-908F79BF6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35" y="5351620"/>
            <a:ext cx="1180758" cy="31993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297A96CD-9974-4511-BCB0-78CFB803E1DC}"/>
              </a:ext>
            </a:extLst>
          </p:cNvPr>
          <p:cNvSpPr txBox="1"/>
          <p:nvPr/>
        </p:nvSpPr>
        <p:spPr>
          <a:xfrm>
            <a:off x="8185155" y="5338953"/>
            <a:ext cx="237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- Tracer des PONTS AUTOUR D’UN ROND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8D73BF-D176-4FCA-8C8A-47570D53571A}"/>
              </a:ext>
            </a:extLst>
          </p:cNvPr>
          <p:cNvSpPr/>
          <p:nvPr/>
        </p:nvSpPr>
        <p:spPr>
          <a:xfrm>
            <a:off x="195692" y="3723882"/>
            <a:ext cx="1036403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nimals" pitchFamily="2" charset="2"/>
              <a:buChar char=""/>
            </a:pPr>
            <a:r>
              <a:rPr lang="fr-FR" sz="1600" b="1" dirty="0">
                <a:solidFill>
                  <a:srgbClr val="FF0000"/>
                </a:solidFill>
                <a:sym typeface="Animals" pitchFamily="2" charset="2"/>
              </a:rPr>
              <a:t>                </a:t>
            </a:r>
            <a:r>
              <a:rPr lang="fr-FR" b="1" u="sng" dirty="0">
                <a:solidFill>
                  <a:srgbClr val="FF0000"/>
                </a:solidFill>
                <a:sym typeface="Animals" pitchFamily="2" charset="2"/>
              </a:rPr>
              <a:t>ACTIVITÉ ARTISTIQUE</a:t>
            </a:r>
            <a:r>
              <a:rPr lang="fr-FR" b="1" dirty="0">
                <a:sym typeface="Animals" pitchFamily="2" charset="2"/>
              </a:rPr>
              <a:t> à essayer plusieurs fois avec des couleurs ou collages différents : </a:t>
            </a:r>
          </a:p>
          <a:p>
            <a:pPr algn="just"/>
            <a:r>
              <a:rPr lang="fr-FR" dirty="0"/>
              <a:t>           - </a:t>
            </a:r>
            <a:r>
              <a:rPr lang="fr-FR" b="1" dirty="0"/>
              <a:t>Gardez  vos  découpages  pour  réaliser des  collages, mettez de la couleur </a:t>
            </a:r>
            <a:r>
              <a:rPr lang="fr-FR" dirty="0"/>
              <a:t>(peinture, feutre,…), décorez avec des graphismes connus, …</a:t>
            </a:r>
          </a:p>
          <a:p>
            <a:pPr algn="just"/>
            <a:r>
              <a:rPr lang="fr-FR" dirty="0"/>
              <a:t>           - </a:t>
            </a:r>
            <a:r>
              <a:rPr lang="fr-FR" dirty="0">
                <a:solidFill>
                  <a:srgbClr val="FF0000"/>
                </a:solidFill>
              </a:rPr>
              <a:t>Sur un grand carton, </a:t>
            </a:r>
            <a:r>
              <a:rPr lang="fr-FR" b="1" u="sng" dirty="0">
                <a:solidFill>
                  <a:srgbClr val="FF0000"/>
                </a:solidFill>
              </a:rPr>
              <a:t>CRÉEZ UN VISAGE EN COLLANT VOS DÉCOUPAGES</a:t>
            </a:r>
            <a:r>
              <a:rPr lang="fr-FR" dirty="0">
                <a:solidFill>
                  <a:srgbClr val="FF0000"/>
                </a:solidFill>
              </a:rPr>
              <a:t> pour les cheveux, les cils et sourcils, mouiller du papier pour créer un nez , une bouche des oreilles en volume…. Amusez vous ! </a:t>
            </a:r>
          </a:p>
          <a:p>
            <a:pPr algn="just"/>
            <a:r>
              <a:rPr lang="fr-FR" dirty="0"/>
              <a:t>           - </a:t>
            </a:r>
            <a:r>
              <a:rPr lang="fr-FR" b="1" u="sng" dirty="0"/>
              <a:t>Graphismes</a:t>
            </a:r>
            <a:r>
              <a:rPr lang="fr-FR" dirty="0"/>
              <a:t> : continuez s’entrainer à tracer </a:t>
            </a:r>
            <a:r>
              <a:rPr lang="fr-FR" b="1" u="sng" dirty="0"/>
              <a:t>DES PONTS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7C47FA-0E63-49DC-97C6-1BB537DE1834}"/>
              </a:ext>
            </a:extLst>
          </p:cNvPr>
          <p:cNvSpPr/>
          <p:nvPr/>
        </p:nvSpPr>
        <p:spPr>
          <a:xfrm>
            <a:off x="2404725" y="69981"/>
            <a:ext cx="812328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nimals" pitchFamily="2" charset="2"/>
              <a:buChar char=""/>
            </a:pPr>
            <a:r>
              <a:rPr lang="fr-FR" b="1" dirty="0">
                <a:solidFill>
                  <a:srgbClr val="FF0000"/>
                </a:solidFill>
                <a:sym typeface="Animals" pitchFamily="2" charset="2"/>
              </a:rPr>
              <a:t>Découvrez avec votre enfants le </a:t>
            </a:r>
            <a:r>
              <a:rPr lang="fr-FR" b="1" u="sng" dirty="0">
                <a:solidFill>
                  <a:srgbClr val="FF0000"/>
                </a:solidFill>
                <a:sym typeface="Animals" pitchFamily="2" charset="2"/>
              </a:rPr>
              <a:t>jeu « Saute prénom »</a:t>
            </a:r>
            <a:r>
              <a:rPr lang="fr-FR" b="1" dirty="0">
                <a:solidFill>
                  <a:srgbClr val="FF0000"/>
                </a:solidFill>
                <a:sym typeface="Animals" pitchFamily="2" charset="2"/>
              </a:rPr>
              <a:t> :</a:t>
            </a:r>
            <a:r>
              <a:rPr lang="fr-FR" b="1" dirty="0">
                <a:sym typeface="Animals" pitchFamily="2" charset="2"/>
              </a:rPr>
              <a:t> </a:t>
            </a:r>
            <a:r>
              <a:rPr lang="fr-FR" sz="1600" b="1" dirty="0">
                <a:sym typeface="Animals" pitchFamily="2" charset="2"/>
              </a:rPr>
              <a:t>les enfants doivent réellement le vivre avec leur corps et sauter sur place</a:t>
            </a:r>
            <a:r>
              <a:rPr lang="fr-FR" b="1" dirty="0">
                <a:sym typeface="Animals" pitchFamily="2" charset="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nimals" pitchFamily="2" charset="2"/>
              <a:buChar char=""/>
            </a:pPr>
            <a:endParaRPr lang="fr-FR" b="1" dirty="0">
              <a:sym typeface="Animals" pitchFamily="2" charset="2"/>
            </a:endParaRPr>
          </a:p>
          <a:p>
            <a:endParaRPr lang="fr-FR" sz="800" b="1" dirty="0">
              <a:sym typeface="Animals" pitchFamily="2" charset="2"/>
            </a:endParaRPr>
          </a:p>
          <a:p>
            <a:pPr algn="just"/>
            <a:endParaRPr lang="fr-FR" sz="300" b="1" dirty="0">
              <a:sym typeface="Animals" pitchFamily="2" charset="2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F25FE69-F20E-4D9F-B73B-CE245EBDCA9B}"/>
              </a:ext>
            </a:extLst>
          </p:cNvPr>
          <p:cNvCxnSpPr>
            <a:cxnSpLocks/>
          </p:cNvCxnSpPr>
          <p:nvPr/>
        </p:nvCxnSpPr>
        <p:spPr>
          <a:xfrm>
            <a:off x="7747147" y="3092826"/>
            <a:ext cx="10050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Image 35" descr="Arts plastiques">
            <a:hlinkClick r:id="rId4"/>
            <a:extLst>
              <a:ext uri="{FF2B5EF4-FFF2-40B4-BE49-F238E27FC236}">
                <a16:creationId xmlns:a16="http://schemas.microsoft.com/office/drawing/2014/main" id="{AB92F949-80EE-4992-89B6-60DF5CDBFE0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4" y="3637039"/>
            <a:ext cx="652405" cy="60542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C9499EE-6DA7-4E78-AA88-577F1F2E2808}"/>
              </a:ext>
            </a:extLst>
          </p:cNvPr>
          <p:cNvSpPr/>
          <p:nvPr/>
        </p:nvSpPr>
        <p:spPr>
          <a:xfrm>
            <a:off x="8541167" y="1063292"/>
            <a:ext cx="1661909" cy="7232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fr-FR" sz="2500" dirty="0">
                <a:sym typeface="Wingdings" panose="05000000000000000000" pitchFamily="2" charset="2"/>
              </a:rPr>
              <a:t>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sz="2000" dirty="0">
                <a:latin typeface="Segoe MDL2 Assets" panose="050A0102010101010101" pitchFamily="18" charset="0"/>
              </a:rPr>
              <a:t> </a:t>
            </a:r>
            <a:r>
              <a:rPr lang="fr-FR" sz="1600" b="1" i="1" dirty="0"/>
              <a:t>cliquez sur les liens</a:t>
            </a:r>
            <a:endParaRPr lang="fr-FR" sz="16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CE306DD3-E054-485A-8181-CE6C01E487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40" y="587177"/>
            <a:ext cx="1951167" cy="3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9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556652-7DEE-4A4A-9606-095B5BFAFC39}"/>
              </a:ext>
            </a:extLst>
          </p:cNvPr>
          <p:cNvSpPr/>
          <p:nvPr/>
        </p:nvSpPr>
        <p:spPr>
          <a:xfrm>
            <a:off x="166510" y="162271"/>
            <a:ext cx="10439986" cy="605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Alamain" panose="020B0603050302020204" pitchFamily="34" charset="0"/>
                <a:sym typeface="Animals" pitchFamily="2" charset="2"/>
              </a:rPr>
              <a:t> </a:t>
            </a:r>
            <a:r>
              <a:rPr lang="fr-FR" b="1" u="sng" dirty="0">
                <a:sym typeface="Animals" pitchFamily="2" charset="2"/>
              </a:rPr>
              <a:t>Continuer de s</a:t>
            </a:r>
            <a:r>
              <a:rPr lang="fr-FR" b="1" u="sng" dirty="0"/>
              <a:t>’entrainer à DÉCOUPER AVEC DES CISEAUX</a:t>
            </a:r>
            <a:r>
              <a:rPr lang="fr-FR" i="1" dirty="0"/>
              <a:t> (avec un adulte) </a:t>
            </a:r>
            <a:r>
              <a:rPr lang="fr-FR" b="1" dirty="0"/>
              <a:t>: </a:t>
            </a:r>
            <a:endParaRPr lang="fr-FR" b="1" dirty="0">
              <a:latin typeface="Alamain" panose="020B0603050302020204" pitchFamily="34" charset="0"/>
              <a:sym typeface="Animals" pitchFamily="2" charset="2"/>
            </a:endParaRPr>
          </a:p>
          <a:p>
            <a:pPr>
              <a:lnSpc>
                <a:spcPct val="150000"/>
              </a:lnSpc>
            </a:pPr>
            <a:endParaRPr lang="fr-FR" sz="1400" b="1" dirty="0">
              <a:latin typeface="Alamain" panose="020B0603050302020204" pitchFamily="34" charset="0"/>
              <a:sym typeface="Animals" pitchFamily="2" charset="2"/>
            </a:endParaRPr>
          </a:p>
          <a:p>
            <a:pPr>
              <a:lnSpc>
                <a:spcPct val="150000"/>
              </a:lnSpc>
            </a:pPr>
            <a:endParaRPr lang="fr-FR" sz="400" b="1" dirty="0">
              <a:latin typeface="Alamain" panose="020B0603050302020204" pitchFamily="34" charset="0"/>
              <a:sym typeface="Animals" pitchFamily="2" charset="2"/>
            </a:endParaRPr>
          </a:p>
          <a:p>
            <a:pPr>
              <a:lnSpc>
                <a:spcPct val="150000"/>
              </a:lnSpc>
            </a:pPr>
            <a:endParaRPr lang="fr-FR" sz="400" b="1" dirty="0">
              <a:latin typeface="Alamain" panose="020B0603050302020204" pitchFamily="34" charset="0"/>
              <a:sym typeface="Animals" pitchFamily="2" charset="2"/>
            </a:endParaRPr>
          </a:p>
          <a:p>
            <a:pPr>
              <a:lnSpc>
                <a:spcPct val="150000"/>
              </a:lnSpc>
            </a:pPr>
            <a:endParaRPr lang="fr-FR" sz="1000" b="1" dirty="0">
              <a:latin typeface="Alamain" panose="020B0603050302020204" pitchFamily="34" charset="0"/>
              <a:sym typeface="Animals" pitchFamily="2" charset="2"/>
            </a:endParaRPr>
          </a:p>
          <a:p>
            <a:pPr>
              <a:lnSpc>
                <a:spcPct val="150000"/>
              </a:lnSpc>
            </a:pPr>
            <a:endParaRPr lang="fr-FR" sz="800" b="1" dirty="0">
              <a:latin typeface="Alamain" panose="020B0603050302020204" pitchFamily="34" charset="0"/>
              <a:sym typeface="Animals" pitchFamily="2" charset="2"/>
            </a:endParaRPr>
          </a:p>
          <a:p>
            <a:pPr>
              <a:lnSpc>
                <a:spcPct val="150000"/>
              </a:lnSpc>
            </a:pPr>
            <a:endParaRPr lang="fr-FR" sz="800" b="1" dirty="0">
              <a:latin typeface="Alamain" panose="020B0603050302020204" pitchFamily="34" charset="0"/>
              <a:sym typeface="Animals" pitchFamily="2" charset="2"/>
            </a:endParaRPr>
          </a:p>
          <a:p>
            <a:pPr>
              <a:lnSpc>
                <a:spcPct val="150000"/>
              </a:lnSpc>
            </a:pPr>
            <a:endParaRPr lang="fr-FR" sz="800" b="1" dirty="0">
              <a:latin typeface="Alamain" panose="020B0603050302020204" pitchFamily="34" charset="0"/>
              <a:sym typeface="Animals" pitchFamily="2" charset="2"/>
            </a:endParaRPr>
          </a:p>
          <a:p>
            <a:pPr algn="just"/>
            <a:endParaRPr lang="fr-FR" sz="1500" dirty="0"/>
          </a:p>
          <a:p>
            <a:pPr algn="just"/>
            <a:endParaRPr lang="fr-FR" sz="1500" dirty="0"/>
          </a:p>
          <a:p>
            <a:pPr algn="just"/>
            <a:endParaRPr lang="fr-FR" sz="1500" dirty="0"/>
          </a:p>
          <a:p>
            <a:pPr algn="just"/>
            <a:endParaRPr lang="fr-FR" sz="1500" dirty="0"/>
          </a:p>
          <a:p>
            <a:pPr algn="just"/>
            <a:endParaRPr lang="fr-FR" sz="1500" dirty="0"/>
          </a:p>
          <a:p>
            <a:pPr algn="just"/>
            <a:endParaRPr lang="fr-FR" sz="1500" dirty="0"/>
          </a:p>
          <a:p>
            <a:pPr algn="just"/>
            <a:endParaRPr lang="fr-FR" sz="1500" dirty="0"/>
          </a:p>
          <a:p>
            <a:pPr algn="just"/>
            <a:endParaRPr lang="fr-FR" sz="1500" dirty="0"/>
          </a:p>
          <a:p>
            <a:pPr algn="just"/>
            <a:endParaRPr lang="fr-FR" sz="1500" dirty="0"/>
          </a:p>
          <a:p>
            <a:pPr algn="just"/>
            <a:endParaRPr lang="fr-FR" sz="1500" dirty="0"/>
          </a:p>
          <a:p>
            <a:pPr algn="just"/>
            <a:endParaRPr lang="fr-FR" sz="1500" dirty="0"/>
          </a:p>
          <a:p>
            <a:pPr algn="just"/>
            <a:endParaRPr lang="fr-FR" sz="1500" dirty="0"/>
          </a:p>
          <a:p>
            <a:pPr algn="just"/>
            <a:endParaRPr lang="fr-FR" sz="1500" dirty="0"/>
          </a:p>
          <a:p>
            <a:pPr algn="just"/>
            <a:endParaRPr lang="fr-FR" sz="1500" dirty="0"/>
          </a:p>
          <a:p>
            <a:pPr algn="just"/>
            <a:endParaRPr lang="fr-FR" sz="1500" dirty="0"/>
          </a:p>
          <a:p>
            <a:pPr marL="285750" indent="-285750">
              <a:lnSpc>
                <a:spcPct val="150000"/>
              </a:lnSpc>
              <a:buFont typeface="Animals" pitchFamily="2" charset="2"/>
              <a:buChar char=""/>
            </a:pPr>
            <a:r>
              <a:rPr lang="fr-FR" b="1" dirty="0"/>
              <a:t>Chaque jour un peu d'</a:t>
            </a:r>
            <a:r>
              <a:rPr lang="fr-FR" b="1" u="sng" dirty="0"/>
              <a:t>ACTIVITÉ PHYSIQUE</a:t>
            </a:r>
            <a:r>
              <a:rPr lang="fr-FR" b="1" dirty="0"/>
              <a:t> :</a:t>
            </a:r>
          </a:p>
          <a:p>
            <a:pPr algn="just">
              <a:lnSpc>
                <a:spcPct val="150000"/>
              </a:lnSpc>
            </a:pPr>
            <a:r>
              <a:rPr lang="fr-FR" b="1" dirty="0"/>
              <a:t>           - Continue ou </a:t>
            </a:r>
            <a:r>
              <a:rPr lang="fr-FR" b="1" u="sng" dirty="0"/>
              <a:t>réessaie les activités sportives déjà  testées </a:t>
            </a:r>
            <a:r>
              <a:rPr lang="fr-FR" b="1" dirty="0"/>
              <a:t>les semaines précédentes et </a:t>
            </a:r>
            <a:r>
              <a:rPr lang="fr-FR" b="1" u="sng" dirty="0"/>
              <a:t>essaie celles-ci </a:t>
            </a:r>
            <a:r>
              <a:rPr lang="fr-FR" b="1" dirty="0"/>
              <a:t>: </a:t>
            </a:r>
          </a:p>
        </p:txBody>
      </p:sp>
      <p:pic>
        <p:nvPicPr>
          <p:cNvPr id="7" name="Image 6" descr="educ_physique01_nb">
            <a:extLst>
              <a:ext uri="{FF2B5EF4-FFF2-40B4-BE49-F238E27FC236}">
                <a16:creationId xmlns:a16="http://schemas.microsoft.com/office/drawing/2014/main" id="{F9AC21E7-6D07-46DA-8AD3-76BB2A577D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29" y="5043792"/>
            <a:ext cx="853556" cy="78521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BE0D65A-352C-430B-AFDD-DF759F607E83}"/>
              </a:ext>
            </a:extLst>
          </p:cNvPr>
          <p:cNvSpPr/>
          <p:nvPr/>
        </p:nvSpPr>
        <p:spPr>
          <a:xfrm>
            <a:off x="5537234" y="3259150"/>
            <a:ext cx="3073278" cy="9387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fr-FR" sz="2500" dirty="0">
                <a:sym typeface="Wingdings" panose="05000000000000000000" pitchFamily="2" charset="2"/>
              </a:rPr>
              <a:t>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sz="2000" dirty="0">
                <a:latin typeface="Segoe MDL2 Assets" panose="050A0102010101010101" pitchFamily="18" charset="0"/>
              </a:rPr>
              <a:t> </a:t>
            </a:r>
            <a:r>
              <a:rPr lang="fr-FR" sz="1600" b="1" i="1" dirty="0"/>
              <a:t>cliquez sur les liens ou les  icônes </a:t>
            </a:r>
            <a:r>
              <a:rPr lang="fr-FR" sz="1400" dirty="0"/>
              <a:t>ou copiez le lien dans la barre d’adresses internet</a:t>
            </a:r>
          </a:p>
        </p:txBody>
      </p:sp>
      <p:pic>
        <p:nvPicPr>
          <p:cNvPr id="27" name="Picture 7">
            <a:extLst>
              <a:ext uri="{FF2B5EF4-FFF2-40B4-BE49-F238E27FC236}">
                <a16:creationId xmlns:a16="http://schemas.microsoft.com/office/drawing/2014/main" id="{365DC8E6-1CC5-4BBB-B12E-E3BF96212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0" y="881508"/>
            <a:ext cx="679058" cy="63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A184276-0437-45B7-BF90-B21B782AF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8" y="710247"/>
            <a:ext cx="3735976" cy="1015877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C9A11083-80F6-4C1B-B3A5-03B6D178CA6F}"/>
              </a:ext>
            </a:extLst>
          </p:cNvPr>
          <p:cNvSpPr txBox="1"/>
          <p:nvPr/>
        </p:nvSpPr>
        <p:spPr>
          <a:xfrm>
            <a:off x="4274002" y="589843"/>
            <a:ext cx="618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ym typeface="Vacation MT" panose="05010101010101010101" pitchFamily="2" charset="2"/>
              </a:rPr>
              <a:t></a:t>
            </a:r>
            <a:r>
              <a:rPr lang="fr-FR" dirty="0">
                <a:sym typeface="Vacation MT" panose="05010101010101010101" pitchFamily="2" charset="2"/>
              </a:rPr>
              <a:t> </a:t>
            </a:r>
            <a:r>
              <a:rPr lang="fr-FR" i="1" dirty="0"/>
              <a:t>Si c’est trop difficile sur le papier, utilisez des cartons d’emballage (type céréales, paquet de pâtes, …) comme support.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9245246-9659-42F1-9817-39A359D09E59}"/>
              </a:ext>
            </a:extLst>
          </p:cNvPr>
          <p:cNvSpPr txBox="1"/>
          <p:nvPr/>
        </p:nvSpPr>
        <p:spPr>
          <a:xfrm>
            <a:off x="8004308" y="1276635"/>
            <a:ext cx="2458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u="sng" dirty="0"/>
              <a:t>Pense à tourner ta feuille ou le carton</a:t>
            </a:r>
            <a:r>
              <a:rPr lang="fr-FR" i="1" dirty="0"/>
              <a:t> et </a:t>
            </a:r>
            <a:r>
              <a:rPr lang="fr-FR" i="1" u="sng" dirty="0"/>
              <a:t>non à tordre le poignet</a:t>
            </a:r>
            <a:r>
              <a:rPr lang="fr-FR" i="1" dirty="0"/>
              <a:t>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705F63-2767-4057-BD34-FA8DDE3EB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93" y="1376680"/>
            <a:ext cx="926908" cy="72201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60FEA4A-293E-4C10-AD1B-E2F428FEC0AB}"/>
              </a:ext>
            </a:extLst>
          </p:cNvPr>
          <p:cNvSpPr/>
          <p:nvPr/>
        </p:nvSpPr>
        <p:spPr>
          <a:xfrm>
            <a:off x="201260" y="2281349"/>
            <a:ext cx="102866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nimals" pitchFamily="2" charset="2"/>
              <a:buChar char=""/>
            </a:pPr>
            <a:r>
              <a:rPr lang="fr-FR" b="1" u="sng" dirty="0"/>
              <a:t>CHANTER LES CHANSONS</a:t>
            </a:r>
            <a:r>
              <a:rPr lang="fr-FR" b="1" dirty="0"/>
              <a:t> : </a:t>
            </a:r>
            <a:r>
              <a:rPr lang="fr-FR" sz="1600" dirty="0"/>
              <a:t>Il est nécessaire de </a:t>
            </a:r>
            <a:r>
              <a:rPr lang="fr-FR" sz="1600" u="sng" dirty="0"/>
              <a:t>mémoriser</a:t>
            </a:r>
            <a:r>
              <a:rPr lang="fr-FR" sz="1600" dirty="0"/>
              <a:t> </a:t>
            </a:r>
            <a:r>
              <a:rPr lang="fr-FR" sz="1600" i="1" u="sng" dirty="0"/>
              <a:t>exactement</a:t>
            </a:r>
            <a:r>
              <a:rPr lang="fr-FR" sz="1600" dirty="0"/>
              <a:t> </a:t>
            </a:r>
            <a:r>
              <a:rPr lang="fr-FR" sz="1600" u="sng" dirty="0"/>
              <a:t>les paroles</a:t>
            </a:r>
            <a:r>
              <a:rPr lang="fr-FR" sz="1600" dirty="0"/>
              <a:t>, de les </a:t>
            </a:r>
            <a:r>
              <a:rPr lang="fr-FR" sz="1600" u="sng" dirty="0"/>
              <a:t>prononcer correctement</a:t>
            </a:r>
            <a:r>
              <a:rPr lang="fr-FR" sz="1600" dirty="0"/>
              <a:t> et de </a:t>
            </a:r>
            <a:r>
              <a:rPr lang="fr-FR" sz="1600" u="sng" dirty="0"/>
              <a:t>comprendre ce que l’on chante</a:t>
            </a:r>
            <a:r>
              <a:rPr lang="fr-FR" sz="1600" dirty="0"/>
              <a:t> (parents, essayez de prendre le temps pour vérifier tout cela  avec votre enfant)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EC478DD1-0757-499B-93D5-0D337F5BD28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7" y="3060190"/>
            <a:ext cx="1687955" cy="196639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0D79E86D-0AF0-4F02-B061-5FC09FC08B15}"/>
              </a:ext>
            </a:extLst>
          </p:cNvPr>
          <p:cNvSpPr txBox="1"/>
          <p:nvPr/>
        </p:nvSpPr>
        <p:spPr>
          <a:xfrm>
            <a:off x="1744244" y="3364595"/>
            <a:ext cx="12776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ym typeface="Symbol" panose="05050102010706020507" pitchFamily="18" charset="2"/>
              </a:rPr>
              <a:t> </a:t>
            </a:r>
            <a:r>
              <a:rPr lang="fr-FR" sz="1400" i="1" u="sng" dirty="0"/>
              <a:t>Un éléphant</a:t>
            </a:r>
          </a:p>
          <a:p>
            <a:r>
              <a:rPr lang="fr-FR" sz="1400" dirty="0">
                <a:hlinkClick r:id="rId7"/>
              </a:rPr>
              <a:t>https://www.youtube.com/watch?v=KO2OBdR7NhM</a:t>
            </a:r>
            <a:endParaRPr lang="fr-FR" sz="1400" dirty="0"/>
          </a:p>
          <a:p>
            <a:endParaRPr lang="fr-FR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DC1D0C98-8993-4FCB-AABA-1057F119C28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13" y="3259150"/>
            <a:ext cx="2264749" cy="17306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7787E2AC-C0E2-41A0-9B4A-8EE71B9BBDE8}"/>
              </a:ext>
            </a:extLst>
          </p:cNvPr>
          <p:cNvSpPr txBox="1"/>
          <p:nvPr/>
        </p:nvSpPr>
        <p:spPr>
          <a:xfrm>
            <a:off x="5380462" y="4338375"/>
            <a:ext cx="1682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ym typeface="Symbol" panose="05050102010706020507" pitchFamily="18" charset="2"/>
              </a:rPr>
              <a:t></a:t>
            </a:r>
            <a:r>
              <a:rPr lang="fr-FR" sz="1400" dirty="0">
                <a:sym typeface="Symbol" panose="05050102010706020507" pitchFamily="18" charset="2"/>
              </a:rPr>
              <a:t> </a:t>
            </a:r>
            <a:r>
              <a:rPr lang="fr-FR" sz="1400" i="1" u="sng" dirty="0"/>
              <a:t>Le marronnier</a:t>
            </a:r>
          </a:p>
          <a:p>
            <a:r>
              <a:rPr lang="fr-FR" sz="1400" dirty="0">
                <a:hlinkClick r:id="rId9"/>
              </a:rPr>
              <a:t>https://www.youtube.com/watch?v=cKb1CeAE3H0</a:t>
            </a:r>
            <a:endParaRPr lang="fr-FR" sz="1400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9BA6CF35-510A-46BC-BD08-36C89ABC87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9200" y="3062967"/>
            <a:ext cx="1919015" cy="26006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99E42EFE-0C62-4660-80D4-B8F6051E392D}"/>
              </a:ext>
            </a:extLst>
          </p:cNvPr>
          <p:cNvSpPr txBox="1"/>
          <p:nvPr/>
        </p:nvSpPr>
        <p:spPr>
          <a:xfrm>
            <a:off x="7267708" y="4311947"/>
            <a:ext cx="1503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u="sng" dirty="0"/>
              <a:t>L’escargot Léo</a:t>
            </a:r>
            <a:r>
              <a:rPr lang="fr-FR" sz="1400" dirty="0"/>
              <a:t> </a:t>
            </a:r>
            <a:r>
              <a:rPr lang="fr-FR" sz="1400" dirty="0">
                <a:sym typeface="Symbol" panose="05050102010706020507" pitchFamily="18" charset="2"/>
              </a:rPr>
              <a:t></a:t>
            </a:r>
            <a:r>
              <a:rPr lang="fr-FR" sz="1400" dirty="0"/>
              <a:t> </a:t>
            </a:r>
            <a:r>
              <a:rPr lang="fr-FR" sz="1400" i="1" u="sng" dirty="0"/>
              <a:t> </a:t>
            </a:r>
            <a:r>
              <a:rPr lang="fr-FR" sz="1400" dirty="0">
                <a:hlinkClick r:id="rId11"/>
              </a:rPr>
              <a:t>https://www.youtube.com/watch?v=waKBV7T4gaQ</a:t>
            </a:r>
            <a:endParaRPr lang="fr-FR" sz="1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90117B0-4DD9-4E5E-B827-BA61EF15C2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58" y="1352871"/>
            <a:ext cx="1844801" cy="7388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4A17EB-F382-486F-B4DB-1C7DE9E13CCF}"/>
              </a:ext>
            </a:extLst>
          </p:cNvPr>
          <p:cNvSpPr/>
          <p:nvPr/>
        </p:nvSpPr>
        <p:spPr>
          <a:xfrm>
            <a:off x="2115838" y="6072835"/>
            <a:ext cx="1277667" cy="136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i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Yoga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https://www.youtube.com/watch?v=R8LARTWqd5g&amp;feature=emb_rel_end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2F42295-F118-4363-9A3F-04969F2466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317" y="6113752"/>
            <a:ext cx="2076142" cy="130951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D80CBFC-2619-4A93-8006-8E45F64C960D}"/>
              </a:ext>
            </a:extLst>
          </p:cNvPr>
          <p:cNvSpPr txBox="1"/>
          <p:nvPr/>
        </p:nvSpPr>
        <p:spPr>
          <a:xfrm>
            <a:off x="2310970" y="2810590"/>
            <a:ext cx="815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Continuer des revoir les chansons des semaines précédentes.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5A34A5B-1118-4AA3-9BBA-C3253F373B24}"/>
              </a:ext>
            </a:extLst>
          </p:cNvPr>
          <p:cNvSpPr txBox="1"/>
          <p:nvPr/>
        </p:nvSpPr>
        <p:spPr>
          <a:xfrm>
            <a:off x="9207463" y="6223370"/>
            <a:ext cx="14252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/>
              <a:t>La danse du caniche </a:t>
            </a:r>
            <a:r>
              <a:rPr lang="fr-FR" dirty="0"/>
              <a:t>: </a:t>
            </a:r>
          </a:p>
          <a:p>
            <a:r>
              <a:rPr lang="fr-FR" sz="1300" dirty="0">
                <a:hlinkClick r:id="rId15"/>
              </a:rPr>
              <a:t>https://www.youtube.com/watch?v=B4eYtoJaj8s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AAE52F4-C02C-4023-A42F-F592A49E9A2C}"/>
              </a:ext>
            </a:extLst>
          </p:cNvPr>
          <p:cNvSpPr txBox="1"/>
          <p:nvPr/>
        </p:nvSpPr>
        <p:spPr>
          <a:xfrm>
            <a:off x="5265466" y="6239115"/>
            <a:ext cx="21605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/>
              <a:t>La danse des aliments mutants </a:t>
            </a:r>
            <a:r>
              <a:rPr lang="fr-FR" dirty="0"/>
              <a:t>: </a:t>
            </a:r>
          </a:p>
          <a:p>
            <a:r>
              <a:rPr lang="fr-FR" sz="1300" dirty="0">
                <a:hlinkClick r:id="rId16"/>
              </a:rPr>
              <a:t>https://www.youtube.com/watch?v=FGsU7AMpkwM&amp;feature=emb_rel_end</a:t>
            </a:r>
            <a:endParaRPr lang="fr-FR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2C2910D0-7776-423A-92D5-01E0A21FF1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55530" y="6174314"/>
            <a:ext cx="1741944" cy="133712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0EE5981-EEC7-4082-9E06-B47DADF2953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64933" y="6197154"/>
            <a:ext cx="1768742" cy="13304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34136B5-7775-4086-90C8-6B35631AEB8A}"/>
              </a:ext>
            </a:extLst>
          </p:cNvPr>
          <p:cNvSpPr txBox="1"/>
          <p:nvPr/>
        </p:nvSpPr>
        <p:spPr>
          <a:xfrm>
            <a:off x="228770" y="1800775"/>
            <a:ext cx="47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 </a:t>
            </a:r>
            <a:r>
              <a:rPr lang="fr-FR" dirty="0"/>
              <a:t>Tu peux aussi découper autour de tes dessins. 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B3F2CF9-B52A-49A1-99B1-97EFFBEB64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48" y="78663"/>
            <a:ext cx="1951167" cy="3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2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549A431-A4AF-4FD2-8B13-17A469267643}"/>
              </a:ext>
            </a:extLst>
          </p:cNvPr>
          <p:cNvSpPr txBox="1"/>
          <p:nvPr/>
        </p:nvSpPr>
        <p:spPr>
          <a:xfrm>
            <a:off x="2555228" y="204972"/>
            <a:ext cx="58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VOCABULAIRE  À  MÉMORISER </a:t>
            </a:r>
          </a:p>
          <a:p>
            <a:pPr algn="ctr"/>
            <a:r>
              <a:rPr lang="fr-FR" sz="3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 POUVOIR  </a:t>
            </a:r>
          </a:p>
          <a:p>
            <a:pPr algn="ctr"/>
            <a:r>
              <a:rPr lang="fr-FR" sz="3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RACONTER  L’HISTOIRE  SEUL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CCEBA9-E432-46F5-AABB-98DC9C59B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23" y="3745865"/>
            <a:ext cx="4713387" cy="33507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8010AF-E605-401F-8E28-684EA0A5D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06" y="3989837"/>
            <a:ext cx="4704145" cy="33507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B7908CA-061A-4670-8151-33290AF17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773">
            <a:off x="391928" y="275009"/>
            <a:ext cx="2226068" cy="2226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E73796C-F2BB-4F38-907E-F22368AAF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40" y="776789"/>
            <a:ext cx="2668020" cy="1864279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C8005305-A10A-412C-9351-51069263F334}"/>
              </a:ext>
            </a:extLst>
          </p:cNvPr>
          <p:cNvSpPr txBox="1"/>
          <p:nvPr/>
        </p:nvSpPr>
        <p:spPr>
          <a:xfrm>
            <a:off x="2443406" y="3314557"/>
            <a:ext cx="58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suite du vocabulaire sera envoyé mardi avec le défi n°22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D88532-6CB2-4B0B-B8FC-EB091FCE75C6}"/>
              </a:ext>
            </a:extLst>
          </p:cNvPr>
          <p:cNvSpPr txBox="1"/>
          <p:nvPr/>
        </p:nvSpPr>
        <p:spPr>
          <a:xfrm>
            <a:off x="5233446" y="1895766"/>
            <a:ext cx="2668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Vocabulaire module 1 </a:t>
            </a:r>
          </a:p>
          <a:p>
            <a:r>
              <a:rPr lang="fr-FR" dirty="0"/>
              <a:t>« LE PETIT COCHON TETU» </a:t>
            </a:r>
          </a:p>
          <a:p>
            <a:r>
              <a:rPr lang="fr-FR" sz="1400" dirty="0">
                <a:hlinkClick r:id="rId6"/>
              </a:rPr>
              <a:t>https://youtu.be/HbFC2R2MBDw</a:t>
            </a:r>
            <a:endParaRPr lang="fr-FR" sz="1400" dirty="0"/>
          </a:p>
          <a:p>
            <a:r>
              <a:rPr lang="fr-FR" sz="1400" dirty="0"/>
              <a:t>Durée : 5 minutes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BF9F723-8265-4409-8416-814F22979610}"/>
              </a:ext>
            </a:extLst>
          </p:cNvPr>
          <p:cNvSpPr txBox="1"/>
          <p:nvPr/>
        </p:nvSpPr>
        <p:spPr>
          <a:xfrm>
            <a:off x="2671614" y="2226827"/>
            <a:ext cx="51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ym typeface="Wingdings" panose="05000000000000000000" pitchFamily="2" charset="2"/>
              </a:rPr>
              <a:t></a:t>
            </a:r>
            <a:endParaRPr lang="fr-FR" sz="28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3402694-1DFA-4722-B4D1-DE977F247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146" y="1774632"/>
            <a:ext cx="2004136" cy="15089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6EBBF06-5417-4697-8FAA-2401401553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3321098"/>
            <a:ext cx="1959429" cy="3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0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D7F0571-3E95-42A2-9012-10CA725D4CDE}"/>
              </a:ext>
            </a:extLst>
          </p:cNvPr>
          <p:cNvSpPr txBox="1"/>
          <p:nvPr/>
        </p:nvSpPr>
        <p:spPr>
          <a:xfrm>
            <a:off x="4688114" y="3324640"/>
            <a:ext cx="400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Merci Emy de nous donner des idées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FE5610E-4BC6-485F-B79D-A086D45C3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830" y="101600"/>
            <a:ext cx="10895013" cy="74580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900A5AA-2659-4D08-8CEB-3A7156F344A5}"/>
              </a:ext>
            </a:extLst>
          </p:cNvPr>
          <p:cNvSpPr txBox="1"/>
          <p:nvPr/>
        </p:nvSpPr>
        <p:spPr>
          <a:xfrm>
            <a:off x="130630" y="143803"/>
            <a:ext cx="455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Demande à tes parents de dessiner une piste.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B9AEDD-0F89-49B8-9E2B-56E3B4C95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16" y="195417"/>
            <a:ext cx="1951167" cy="3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1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F5F7C-1C81-4E4A-AEE8-80072189584D}"/>
              </a:ext>
            </a:extLst>
          </p:cNvPr>
          <p:cNvSpPr/>
          <p:nvPr/>
        </p:nvSpPr>
        <p:spPr>
          <a:xfrm>
            <a:off x="537030" y="321878"/>
            <a:ext cx="93617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Marche à suivre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: </a:t>
            </a:r>
          </a:p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- Vous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dessinez la piste sur une feuille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(que la piste, vous pouvez la faire plus tordue, plus longue, …)</a:t>
            </a:r>
          </a:p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- Puis,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pour jouer avec votre enfant, vous prenez deux pions, un chacune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(ca peut être : deux bouchons de bouteille, </a:t>
            </a:r>
            <a:r>
              <a:rPr lang="fr-FR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ou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deux petits personnages,  </a:t>
            </a:r>
            <a:r>
              <a:rPr lang="fr-FR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ou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deux petits objets, …) </a:t>
            </a:r>
          </a:p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Vous les utiliserez pour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déplacer votre pion sur la piste chacune votre tour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</a:p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- Pour savoir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 combien de cases avancer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fr-FR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soit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vous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lancez un dé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et vous avancez du nombre de cases indiquées ; </a:t>
            </a:r>
            <a:r>
              <a:rPr lang="fr-FR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soit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vous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utilisez les cartes du Memory des nombres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(que vous avez déjà faites) pour tirer au sort un carte : cette carte vous indiquera de combien de cases avancer. </a:t>
            </a:r>
          </a:p>
          <a:p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C'est comme une course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le premier arrivé aura gagné.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fr-FR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Attention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: On ne compte pas la case sur laquelle on était arrêté quand on commence à se déplacer. </a:t>
            </a:r>
          </a:p>
          <a:p>
            <a:endParaRPr 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527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3658</TotalTime>
  <Words>872</Words>
  <Application>Microsoft Office PowerPoint</Application>
  <PresentationFormat>Personnalisé</PresentationFormat>
  <Paragraphs>91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9" baseType="lpstr">
      <vt:lpstr>Agency FB</vt:lpstr>
      <vt:lpstr>Alamain</vt:lpstr>
      <vt:lpstr>Animals</vt:lpstr>
      <vt:lpstr>Arial</vt:lpstr>
      <vt:lpstr>BrightSide</vt:lpstr>
      <vt:lpstr>Byom Icons</vt:lpstr>
      <vt:lpstr>Calibri</vt:lpstr>
      <vt:lpstr>Calibri Light</vt:lpstr>
      <vt:lpstr>Keroppi</vt:lpstr>
      <vt:lpstr>Nashville Medium</vt:lpstr>
      <vt:lpstr>Segoe MDL2 Assets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</dc:creator>
  <cp:lastModifiedBy>Tiphaine</cp:lastModifiedBy>
  <cp:revision>222</cp:revision>
  <dcterms:created xsi:type="dcterms:W3CDTF">2020-03-17T19:40:12Z</dcterms:created>
  <dcterms:modified xsi:type="dcterms:W3CDTF">2020-06-04T09:34:43Z</dcterms:modified>
</cp:coreProperties>
</file>