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230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2CBE-94B1-42B2-AE68-A1307A6F494C}" type="datetimeFigureOut">
              <a:rPr lang="fr-FR" smtClean="0"/>
              <a:t>04/03/2019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9FA7-7049-4C9A-9894-1D390888DC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69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2CBE-94B1-42B2-AE68-A1307A6F494C}" type="datetimeFigureOut">
              <a:rPr lang="fr-FR" smtClean="0"/>
              <a:t>04/03/2019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9FA7-7049-4C9A-9894-1D390888DC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314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2CBE-94B1-42B2-AE68-A1307A6F494C}" type="datetimeFigureOut">
              <a:rPr lang="fr-FR" smtClean="0"/>
              <a:t>04/03/2019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9FA7-7049-4C9A-9894-1D390888DC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425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2CBE-94B1-42B2-AE68-A1307A6F494C}" type="datetimeFigureOut">
              <a:rPr lang="fr-FR" smtClean="0"/>
              <a:t>04/03/2019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9FA7-7049-4C9A-9894-1D390888DC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065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2CBE-94B1-42B2-AE68-A1307A6F494C}" type="datetimeFigureOut">
              <a:rPr lang="fr-FR" smtClean="0"/>
              <a:t>04/03/2019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9FA7-7049-4C9A-9894-1D390888DC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126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2CBE-94B1-42B2-AE68-A1307A6F494C}" type="datetimeFigureOut">
              <a:rPr lang="fr-FR" smtClean="0"/>
              <a:t>04/03/2019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9FA7-7049-4C9A-9894-1D390888DC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0301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2CBE-94B1-42B2-AE68-A1307A6F494C}" type="datetimeFigureOut">
              <a:rPr lang="fr-FR" smtClean="0"/>
              <a:t>04/03/2019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9FA7-7049-4C9A-9894-1D390888DC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4534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2CBE-94B1-42B2-AE68-A1307A6F494C}" type="datetimeFigureOut">
              <a:rPr lang="fr-FR" smtClean="0"/>
              <a:t>04/03/2019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9FA7-7049-4C9A-9894-1D390888DC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46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2CBE-94B1-42B2-AE68-A1307A6F494C}" type="datetimeFigureOut">
              <a:rPr lang="fr-FR" smtClean="0"/>
              <a:t>04/03/2019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9FA7-7049-4C9A-9894-1D390888DC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823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2CBE-94B1-42B2-AE68-A1307A6F494C}" type="datetimeFigureOut">
              <a:rPr lang="fr-FR" smtClean="0"/>
              <a:t>04/03/2019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9FA7-7049-4C9A-9894-1D390888DC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9916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2CBE-94B1-42B2-AE68-A1307A6F494C}" type="datetimeFigureOut">
              <a:rPr lang="fr-FR" smtClean="0"/>
              <a:t>04/03/2019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9FA7-7049-4C9A-9894-1D390888DC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955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2CBE-94B1-42B2-AE68-A1307A6F494C}" type="datetimeFigureOut">
              <a:rPr lang="fr-FR" smtClean="0"/>
              <a:t>04/03/2019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39FA7-7049-4C9A-9894-1D390888DC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077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A4C8957-65EB-49CB-A128-C83EC5C6D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258" y="4332600"/>
            <a:ext cx="4458840" cy="630352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F852899-F13E-4000-86B4-17285EF1B74B}"/>
              </a:ext>
            </a:extLst>
          </p:cNvPr>
          <p:cNvSpPr txBox="1"/>
          <p:nvPr/>
        </p:nvSpPr>
        <p:spPr>
          <a:xfrm>
            <a:off x="3205758" y="6579958"/>
            <a:ext cx="2321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L’ACTION ET LE LIEU </a:t>
            </a: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QUI CORRESPOND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964CCC3-3224-4B28-977E-755C1FE22CB2}"/>
              </a:ext>
            </a:extLst>
          </p:cNvPr>
          <p:cNvSpPr txBox="1"/>
          <p:nvPr/>
        </p:nvSpPr>
        <p:spPr>
          <a:xfrm>
            <a:off x="3172860" y="5972350"/>
            <a:ext cx="1692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LES   ANIMAUX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B831AE7-CC30-4B88-B307-B62BA4DD742F}"/>
              </a:ext>
            </a:extLst>
          </p:cNvPr>
          <p:cNvSpPr txBox="1"/>
          <p:nvPr/>
        </p:nvSpPr>
        <p:spPr>
          <a:xfrm>
            <a:off x="5121678" y="5839690"/>
            <a:ext cx="1972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DANS LA MAISON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ED35BB5A-5076-4A26-BC27-64CDE80B404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9524" y="131159"/>
          <a:ext cx="7140625" cy="1206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6395">
                  <a:extLst>
                    <a:ext uri="{9D8B030D-6E8A-4147-A177-3AD203B41FA5}">
                      <a16:colId xmlns:a16="http://schemas.microsoft.com/office/drawing/2014/main" val="3265910436"/>
                    </a:ext>
                  </a:extLst>
                </a:gridCol>
                <a:gridCol w="1054230">
                  <a:extLst>
                    <a:ext uri="{9D8B030D-6E8A-4147-A177-3AD203B41FA5}">
                      <a16:colId xmlns:a16="http://schemas.microsoft.com/office/drawing/2014/main" val="1349426995"/>
                    </a:ext>
                  </a:extLst>
                </a:gridCol>
              </a:tblGrid>
              <a:tr h="690064">
                <a:tc rowSpan="2">
                  <a:txBody>
                    <a:bodyPr/>
                    <a:lstStyle/>
                    <a:p>
                      <a:pPr algn="ctr"/>
                      <a:r>
                        <a:rPr lang="fr-FR" sz="2500" b="1" kern="1200" dirty="0">
                          <a:solidFill>
                            <a:schemeClr val="tx1"/>
                          </a:solidFill>
                          <a:effectLst/>
                          <a:latin typeface="Smartie CAPS" panose="00000400000000000000" pitchFamily="2" charset="0"/>
                          <a:ea typeface="+mn-ea"/>
                          <a:cs typeface="+mn-cs"/>
                        </a:rPr>
                        <a:t>MOBILISER LE LANGAGE DANS TOUTES SES DIMENSIONS : l’oral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300" b="0" kern="1200" dirty="0">
                          <a:solidFill>
                            <a:schemeClr val="tx1"/>
                          </a:solidFill>
                          <a:effectLst/>
                          <a:latin typeface="Smartie CAPS" panose="00000400000000000000" pitchFamily="2" charset="0"/>
                          <a:ea typeface="+mn-ea"/>
                          <a:cs typeface="+mn-cs"/>
                        </a:rPr>
                        <a:t>Comprendre et apprendre </a:t>
                      </a: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88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écrire</a:t>
                      </a:r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743812"/>
                  </a:ext>
                </a:extLst>
              </a:tr>
              <a:tr h="516924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Janv.-</a:t>
                      </a:r>
                      <a:r>
                        <a:rPr lang="fr-F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Fev</a:t>
                      </a:r>
                      <a: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ctr"/>
                      <a: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fr-FR" sz="1200" dirty="0"/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195361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74E27771-91F4-4B13-9BE5-9C95281D12D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219" y="217651"/>
            <a:ext cx="445477" cy="491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livres">
            <a:extLst>
              <a:ext uri="{FF2B5EF4-FFF2-40B4-BE49-F238E27FC236}">
                <a16:creationId xmlns:a16="http://schemas.microsoft.com/office/drawing/2014/main" id="{39728ED8-93C3-45FB-86C2-4D35579D781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681" y="266003"/>
            <a:ext cx="525538" cy="49169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11AF068E-01F7-4F4B-B0A0-0A84DA7675B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30293" y="2227876"/>
          <a:ext cx="7019855" cy="21047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19855">
                  <a:extLst>
                    <a:ext uri="{9D8B030D-6E8A-4147-A177-3AD203B41FA5}">
                      <a16:colId xmlns:a16="http://schemas.microsoft.com/office/drawing/2014/main" val="995737151"/>
                    </a:ext>
                  </a:extLst>
                </a:gridCol>
              </a:tblGrid>
              <a:tr h="2104724"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i="1" dirty="0">
                          <a:solidFill>
                            <a:schemeClr val="tx1"/>
                          </a:solidFill>
                          <a:effectLst/>
                          <a:latin typeface="IsonormD" panose="020F0504020504060204" pitchFamily="34" charset="0"/>
                        </a:rPr>
                        <a:t>« Quand on catégorise, il faut maintenir la propriété qu’on a choisie jusqu’au bout (ne pas changer de règle en cours de route) et, d’autre part, que pour qu’un objet appartienne à une catégorie, il faut qu’il partage la même propriété que tous les autres objets de la catégorie » expliquent S. Cèbe, J.L. Paour, et R. </a:t>
                      </a:r>
                      <a:r>
                        <a:rPr lang="fr-FR" sz="1400" i="1" dirty="0" err="1">
                          <a:solidFill>
                            <a:schemeClr val="tx1"/>
                          </a:solidFill>
                          <a:effectLst/>
                          <a:latin typeface="IsonormD" panose="020F0504020504060204" pitchFamily="34" charset="0"/>
                        </a:rPr>
                        <a:t>Goigoux</a:t>
                      </a:r>
                      <a:r>
                        <a:rPr lang="fr-FR" sz="1400" i="1" dirty="0">
                          <a:solidFill>
                            <a:schemeClr val="tx1"/>
                          </a:solidFill>
                          <a:effectLst/>
                          <a:latin typeface="IsonormD" panose="020F0504020504060204" pitchFamily="34" charset="0"/>
                        </a:rPr>
                        <a:t> auteurs de « CATÉGO, apprendre à catégoriser ». Ils ajoutent que c’est « l’occasion, pour l’enfant, d’organiser le monde dans lequel on vit, de construire les catégories qui rassemblent ou différencient les objets qui l’entourent en apprenant à tenir compte des critères qui les distinguent. »</a:t>
                      </a:r>
                      <a:endParaRPr lang="fr-FR" sz="1100" i="1" dirty="0">
                        <a:solidFill>
                          <a:schemeClr val="tx1"/>
                        </a:solidFill>
                        <a:effectLst/>
                        <a:latin typeface="IsonormD" panose="020F050402050406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i="1" dirty="0">
                          <a:solidFill>
                            <a:schemeClr val="tx1"/>
                          </a:solidFill>
                          <a:effectLst/>
                          <a:latin typeface="IsonormD" panose="020F0504020504060204" pitchFamily="34" charset="0"/>
                        </a:rPr>
                        <a:t>          L’élève « expérimente les instruments du travail intellectuel qui permettent de décrire la réalité, de la quantifier, de la classer ou de la mettre en ordre, en un mot de la comprendre.»</a:t>
                      </a:r>
                      <a:endParaRPr lang="fr-FR" sz="1100" i="1" dirty="0">
                        <a:solidFill>
                          <a:schemeClr val="tx1"/>
                        </a:solidFill>
                        <a:effectLst/>
                        <a:latin typeface="IsonormD" panose="020F050402050406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932906"/>
                  </a:ext>
                </a:extLst>
              </a:tr>
            </a:tbl>
          </a:graphicData>
        </a:graphic>
      </p:graphicFrame>
      <p:sp>
        <p:nvSpPr>
          <p:cNvPr id="13" name="Rectangle 4">
            <a:extLst>
              <a:ext uri="{FF2B5EF4-FFF2-40B4-BE49-F238E27FC236}">
                <a16:creationId xmlns:a16="http://schemas.microsoft.com/office/drawing/2014/main" id="{42A64145-5085-400F-9B37-14036F017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472" y="1343695"/>
            <a:ext cx="704472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opSecre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CAT</a:t>
            </a: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opSecre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GORISER  POUR  MIEUX  COMPRENDRE</a:t>
            </a: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opSecre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  MONDE  QUI  NOUS  ENTOURE</a:t>
            </a: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ena Condensed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5F93BFB5-81E0-41AB-95A6-6ABCA7A29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" y="559593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0C140B-B858-4648-8615-00164402D7E5}"/>
              </a:ext>
            </a:extLst>
          </p:cNvPr>
          <p:cNvSpPr/>
          <p:nvPr/>
        </p:nvSpPr>
        <p:spPr>
          <a:xfrm>
            <a:off x="257472" y="5782024"/>
            <a:ext cx="263478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altLang="fr-FR" sz="2600" dirty="0">
                <a:latin typeface="Always Forev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 La maîtresse a rassemblé </a:t>
            </a:r>
            <a:r>
              <a:rPr lang="fr-FR" altLang="fr-FR" sz="2600" b="1" i="1" dirty="0">
                <a:latin typeface="Always Forev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les mots de vocabulaire appris lors du travail de compréhension de l’album  « La Chasse à l’ours » de Helen </a:t>
            </a:r>
            <a:r>
              <a:rPr lang="fr-FR" altLang="fr-FR" sz="2600" b="1" i="1" dirty="0" err="1">
                <a:latin typeface="Always Forev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Oxenbury</a:t>
            </a:r>
            <a:r>
              <a:rPr lang="fr-FR" altLang="fr-FR" sz="2600" b="1" i="1" dirty="0">
                <a:latin typeface="Always Forev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fr-FR" altLang="fr-FR" sz="2600" dirty="0">
                <a:latin typeface="Always Forev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L’image permet de se souvenir du mot et de son  sens. Le mot est écrit en dessous. Mais </a:t>
            </a:r>
            <a:r>
              <a:rPr lang="fr-FR" altLang="fr-FR" sz="2600" b="1" i="1" dirty="0">
                <a:latin typeface="Always Forev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les images ne sont pas des mots</a:t>
            </a:r>
            <a:r>
              <a:rPr lang="fr-FR" altLang="fr-FR" sz="2600" dirty="0">
                <a:latin typeface="Always Forev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!! </a:t>
            </a:r>
            <a:r>
              <a:rPr lang="fr-FR" altLang="fr-FR" sz="2600" dirty="0">
                <a:latin typeface="Always Forever" pitchFamily="2" charset="0"/>
                <a:cs typeface="Times New Roman" panose="02020603050405020304" pitchFamily="18" charset="0"/>
              </a:rPr>
              <a:t>Nous avons essayé de les ranger en mettant ensemble ce qui allait ensemble. </a:t>
            </a:r>
            <a:endParaRPr lang="fr-FR" sz="2600" dirty="0">
              <a:solidFill>
                <a:schemeClr val="bg1"/>
              </a:solidFill>
              <a:latin typeface="Always Forever" pitchFamily="2" charset="0"/>
            </a:endParaRPr>
          </a:p>
        </p:txBody>
      </p:sp>
      <p:pic>
        <p:nvPicPr>
          <p:cNvPr id="18" name="Image 17" descr="http://www.famillemathieu.net/dotclear/images/septembre2010/.couverture-19_m.jpg">
            <a:extLst>
              <a:ext uri="{FF2B5EF4-FFF2-40B4-BE49-F238E27FC236}">
                <a16:creationId xmlns:a16="http://schemas.microsoft.com/office/drawing/2014/main" id="{968CF1FC-5170-4BA3-8F77-7D7249ED695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88" y="4403425"/>
            <a:ext cx="1426866" cy="141273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A76341A-9734-4455-9E01-8F68D0D57734}"/>
              </a:ext>
            </a:extLst>
          </p:cNvPr>
          <p:cNvSpPr/>
          <p:nvPr/>
        </p:nvSpPr>
        <p:spPr>
          <a:xfrm>
            <a:off x="257472" y="9342237"/>
            <a:ext cx="472902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altLang="fr-FR" sz="2600" b="1" dirty="0">
                <a:latin typeface="Always Forever" pitchFamily="2" charset="0"/>
                <a:cs typeface="Times New Roman" panose="02020603050405020304" pitchFamily="18" charset="0"/>
              </a:rPr>
              <a:t>       </a:t>
            </a:r>
            <a:r>
              <a:rPr lang="fr-FR" altLang="fr-FR" sz="2600" b="1" u="sng" dirty="0">
                <a:latin typeface="Always Forever" pitchFamily="2" charset="0"/>
                <a:cs typeface="Times New Roman" panose="02020603050405020304" pitchFamily="18" charset="0"/>
              </a:rPr>
              <a:t>Il n’y avait pas une bonne réponse</a:t>
            </a:r>
            <a:r>
              <a:rPr lang="fr-FR" altLang="fr-FR" sz="2600" dirty="0">
                <a:latin typeface="Always Forever" pitchFamily="2" charset="0"/>
                <a:cs typeface="Times New Roman" panose="02020603050405020304" pitchFamily="18" charset="0"/>
              </a:rPr>
              <a:t> </a:t>
            </a:r>
            <a:r>
              <a:rPr lang="fr-FR" altLang="fr-FR" sz="2600" b="1" dirty="0">
                <a:latin typeface="Always Forever" pitchFamily="2" charset="0"/>
                <a:cs typeface="Times New Roman" panose="02020603050405020304" pitchFamily="18" charset="0"/>
              </a:rPr>
              <a:t>du moment que nous pouvions expliquer pourquoi on les avait mis ensemble</a:t>
            </a:r>
            <a:r>
              <a:rPr lang="fr-FR" altLang="fr-FR" sz="2600" dirty="0">
                <a:latin typeface="Always Forever" pitchFamily="2" charset="0"/>
                <a:cs typeface="Times New Roman" panose="02020603050405020304" pitchFamily="18" charset="0"/>
              </a:rPr>
              <a:t>. Nous allons les ranger par « FAMILLE » Ou « CATÉGORIE ».</a:t>
            </a:r>
            <a:endParaRPr lang="fr-FR" sz="2600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C9128FF-AC8A-4016-A59D-71D5AF78AF0C}"/>
              </a:ext>
            </a:extLst>
          </p:cNvPr>
          <p:cNvSpPr txBox="1"/>
          <p:nvPr/>
        </p:nvSpPr>
        <p:spPr>
          <a:xfrm rot="514337">
            <a:off x="5428706" y="8695722"/>
            <a:ext cx="881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S’ENLISER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A153486-6F79-4F12-8DB8-504E702EAA0C}"/>
              </a:ext>
            </a:extLst>
          </p:cNvPr>
          <p:cNvSpPr txBox="1"/>
          <p:nvPr/>
        </p:nvSpPr>
        <p:spPr>
          <a:xfrm rot="21353485">
            <a:off x="5308039" y="10390158"/>
            <a:ext cx="881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ENFANTS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09AE3206-F7B5-4074-BA99-45B147B0069A}"/>
              </a:ext>
            </a:extLst>
          </p:cNvPr>
          <p:cNvSpPr txBox="1"/>
          <p:nvPr/>
        </p:nvSpPr>
        <p:spPr>
          <a:xfrm>
            <a:off x="350596" y="2157051"/>
            <a:ext cx="1059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ym typeface="Vacation MT" panose="05010101010101010101" pitchFamily="2" charset="2"/>
              </a:rPr>
              <a:t></a:t>
            </a:r>
            <a:endParaRPr lang="fr-FR" sz="2400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80F0DFD-1DC0-4CA1-81B0-2D72525A2B2C}"/>
              </a:ext>
            </a:extLst>
          </p:cNvPr>
          <p:cNvSpPr txBox="1"/>
          <p:nvPr/>
        </p:nvSpPr>
        <p:spPr>
          <a:xfrm>
            <a:off x="4864915" y="1042349"/>
            <a:ext cx="158882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b="1" dirty="0">
                <a:latin typeface="Arial" panose="020B0604020202020204" pitchFamily="34" charset="0"/>
                <a:cs typeface="Arial" panose="020B0604020202020204" pitchFamily="34" charset="0"/>
              </a:rPr>
              <a:t>GS uniquement</a:t>
            </a:r>
          </a:p>
        </p:txBody>
      </p:sp>
    </p:spTree>
    <p:extLst>
      <p:ext uri="{BB962C8B-B14F-4D97-AF65-F5344CB8AC3E}">
        <p14:creationId xmlns:p14="http://schemas.microsoft.com/office/powerpoint/2010/main" val="503138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eelOff"/>
      </p:transition>
    </mc:Choice>
    <mc:Fallback xmlns="">
      <p:transition spd="slow" advClick="0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6A2E8B1-A630-442C-BC51-7B9D3A00F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798" y="1630669"/>
            <a:ext cx="5368407" cy="759265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B06E750-F2CD-4694-95ED-FAFA4D527406}"/>
              </a:ext>
            </a:extLst>
          </p:cNvPr>
          <p:cNvSpPr txBox="1"/>
          <p:nvPr/>
        </p:nvSpPr>
        <p:spPr>
          <a:xfrm>
            <a:off x="1997451" y="1813344"/>
            <a:ext cx="2905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rgbClr val="C00000"/>
                </a:solidFill>
              </a:rPr>
              <a:t>LES  PERSONNAGES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1DC5C2B-2164-42FA-B2B9-03E49D3299E5}"/>
              </a:ext>
            </a:extLst>
          </p:cNvPr>
          <p:cNvSpPr txBox="1"/>
          <p:nvPr/>
        </p:nvSpPr>
        <p:spPr>
          <a:xfrm>
            <a:off x="1795178" y="4159880"/>
            <a:ext cx="22250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rgbClr val="C00000"/>
                </a:solidFill>
              </a:rPr>
              <a:t>LES  ACTIONS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4C989F1-2C68-4AC0-A985-6E42061966B4}"/>
              </a:ext>
            </a:extLst>
          </p:cNvPr>
          <p:cNvSpPr txBox="1"/>
          <p:nvPr/>
        </p:nvSpPr>
        <p:spPr>
          <a:xfrm>
            <a:off x="4759357" y="3924262"/>
            <a:ext cx="22250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rgbClr val="C00000"/>
                </a:solidFill>
              </a:rPr>
              <a:t>LES  LIEUX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D6CE09F-6287-4635-9928-3A0404AEB11C}"/>
              </a:ext>
            </a:extLst>
          </p:cNvPr>
          <p:cNvSpPr txBox="1"/>
          <p:nvPr/>
        </p:nvSpPr>
        <p:spPr>
          <a:xfrm rot="216884">
            <a:off x="4525350" y="7616293"/>
            <a:ext cx="7666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50" dirty="0">
                <a:solidFill>
                  <a:schemeClr val="bg1">
                    <a:lumMod val="50000"/>
                  </a:schemeClr>
                </a:solidFill>
              </a:rPr>
              <a:t>GROTTE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A1AD41F-8A3C-437B-A2A6-71377BC844EC}"/>
              </a:ext>
            </a:extLst>
          </p:cNvPr>
          <p:cNvSpPr txBox="1"/>
          <p:nvPr/>
        </p:nvSpPr>
        <p:spPr>
          <a:xfrm rot="373971">
            <a:off x="5709825" y="8904729"/>
            <a:ext cx="8812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50" dirty="0">
                <a:solidFill>
                  <a:schemeClr val="bg1">
                    <a:lumMod val="50000"/>
                  </a:schemeClr>
                </a:solidFill>
              </a:rPr>
              <a:t>ESCALIER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8223D00-426E-4F6E-AFA7-E737162BB7B3}"/>
              </a:ext>
            </a:extLst>
          </p:cNvPr>
          <p:cNvSpPr txBox="1"/>
          <p:nvPr/>
        </p:nvSpPr>
        <p:spPr>
          <a:xfrm rot="198645">
            <a:off x="5600638" y="7728631"/>
            <a:ext cx="1166524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50" dirty="0">
                <a:solidFill>
                  <a:schemeClr val="bg1">
                    <a:lumMod val="50000"/>
                  </a:schemeClr>
                </a:solidFill>
              </a:rPr>
              <a:t>COUVERTURE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3EBC868-0B10-41BC-BA27-7F2F7660CD7A}"/>
              </a:ext>
            </a:extLst>
          </p:cNvPr>
          <p:cNvSpPr txBox="1"/>
          <p:nvPr/>
        </p:nvSpPr>
        <p:spPr>
          <a:xfrm rot="373971">
            <a:off x="4634155" y="5861282"/>
            <a:ext cx="8812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50" dirty="0">
                <a:solidFill>
                  <a:schemeClr val="bg1">
                    <a:lumMod val="50000"/>
                  </a:schemeClr>
                </a:solidFill>
              </a:rPr>
              <a:t>NEIGE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905F6D5-9C29-4E53-A3B6-6E6D79DF513C}"/>
              </a:ext>
            </a:extLst>
          </p:cNvPr>
          <p:cNvSpPr txBox="1"/>
          <p:nvPr/>
        </p:nvSpPr>
        <p:spPr>
          <a:xfrm rot="16200000">
            <a:off x="-2490099" y="5070631"/>
            <a:ext cx="7146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ways Forever" pitchFamily="2" charset="0"/>
                <a:cs typeface="Times New Roman" panose="02020603050405020304" pitchFamily="18" charset="0"/>
              </a:rPr>
              <a:t>C’ÉTAIT  UNE  </a:t>
            </a:r>
            <a:r>
              <a:rPr lang="fr-FR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ways Forever" pitchFamily="2" charset="0"/>
                <a:cs typeface="Times New Roman" panose="02020603050405020304" pitchFamily="18" charset="0"/>
              </a:rPr>
              <a:t>FAÇON  AMUSANTE  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ways Forever" pitchFamily="2" charset="0"/>
                <a:cs typeface="Times New Roman" panose="02020603050405020304" pitchFamily="18" charset="0"/>
              </a:rPr>
              <a:t>DE  SE  REMETTRE </a:t>
            </a:r>
          </a:p>
          <a:p>
            <a:pPr algn="ctr"/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ways Forever" pitchFamily="2" charset="0"/>
                <a:cs typeface="Times New Roman" panose="02020603050405020304" pitchFamily="18" charset="0"/>
              </a:rPr>
              <a:t> LES  MOTS  EN  MÉMOIRE  ET  D’ÉVOQUER  L’HISTOIRE  AUTREMENT  !!!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181A609-B5A3-47A6-9F45-2E0CD5A2E3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37" y="9223324"/>
            <a:ext cx="1787765" cy="138901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5CDE798-7DF4-4FC3-BC0D-01C2F18BEF55}"/>
              </a:ext>
            </a:extLst>
          </p:cNvPr>
          <p:cNvSpPr/>
          <p:nvPr/>
        </p:nvSpPr>
        <p:spPr>
          <a:xfrm rot="21103426">
            <a:off x="970362" y="9721127"/>
            <a:ext cx="12165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ways Forever" pitchFamily="2" charset="0"/>
                <a:cs typeface="Times New Roman" panose="02020603050405020304" pitchFamily="18" charset="0"/>
              </a:rPr>
              <a:t>IMPORTANT</a:t>
            </a:r>
            <a:r>
              <a:rPr lang="fr-FR" sz="2800" dirty="0">
                <a:latin typeface="Always Forever" pitchFamily="2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88E5735-00EF-4AF9-BA28-450BC4DBA776}"/>
              </a:ext>
            </a:extLst>
          </p:cNvPr>
          <p:cNvSpPr txBox="1"/>
          <p:nvPr/>
        </p:nvSpPr>
        <p:spPr>
          <a:xfrm>
            <a:off x="2218198" y="9134743"/>
            <a:ext cx="46567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ways Forever" pitchFamily="2" charset="0"/>
                <a:cs typeface="Times New Roman" panose="02020603050405020304" pitchFamily="18" charset="0"/>
              </a:rPr>
              <a:t>Nous avons observé, en comparant ce classement avec l’ancien </a:t>
            </a:r>
          </a:p>
          <a:p>
            <a:r>
              <a:rPr lang="fr-F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ways Forever" pitchFamily="2" charset="0"/>
                <a:cs typeface="Times New Roman" panose="02020603050405020304" pitchFamily="18" charset="0"/>
              </a:rPr>
              <a:t>que des mots pouvaient entrer dans plusieurs catégories </a:t>
            </a:r>
          </a:p>
          <a:p>
            <a:r>
              <a:rPr lang="fr-F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ways Forever" pitchFamily="2" charset="0"/>
                <a:cs typeface="Times New Roman" panose="02020603050405020304" pitchFamily="18" charset="0"/>
              </a:rPr>
              <a:t>En fonction de la justification et du nom de la catégorie</a:t>
            </a:r>
            <a:r>
              <a:rPr lang="fr-F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ways Forever" pitchFamily="2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 descr="atelier_nb">
            <a:extLst>
              <a:ext uri="{FF2B5EF4-FFF2-40B4-BE49-F238E27FC236}">
                <a16:creationId xmlns:a16="http://schemas.microsoft.com/office/drawing/2014/main" id="{BCD255B2-3BF3-458C-BE8D-D39E78FE2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81" y="224907"/>
            <a:ext cx="1566917" cy="192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420D443-2585-42E8-84BA-6F04A42DE80F}"/>
              </a:ext>
            </a:extLst>
          </p:cNvPr>
          <p:cNvSpPr/>
          <p:nvPr/>
        </p:nvSpPr>
        <p:spPr>
          <a:xfrm>
            <a:off x="1578620" y="328127"/>
            <a:ext cx="55867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altLang="fr-FR" sz="2600" dirty="0">
                <a:latin typeface="Always Forever" pitchFamily="2" charset="0"/>
                <a:cs typeface="Times New Roman" panose="02020603050405020304" pitchFamily="18" charset="0"/>
              </a:rPr>
              <a:t>      </a:t>
            </a:r>
            <a:r>
              <a:rPr lang="fr-FR" altLang="fr-FR" sz="2800" dirty="0">
                <a:latin typeface="Always Forever" pitchFamily="2" charset="0"/>
                <a:cs typeface="Times New Roman" panose="02020603050405020304" pitchFamily="18" charset="0"/>
              </a:rPr>
              <a:t>Quelques jours plus tard, nous avons essayé de </a:t>
            </a:r>
            <a:r>
              <a:rPr lang="fr-FR" altLang="fr-F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ways Forever" pitchFamily="2" charset="0"/>
                <a:cs typeface="Times New Roman" panose="02020603050405020304" pitchFamily="18" charset="0"/>
              </a:rPr>
              <a:t>les ranger différemment</a:t>
            </a:r>
            <a:r>
              <a:rPr lang="fr-FR" altLang="fr-FR" sz="2800" dirty="0">
                <a:latin typeface="Always Forever" pitchFamily="2" charset="0"/>
                <a:cs typeface="Times New Roman" panose="02020603050405020304" pitchFamily="18" charset="0"/>
              </a:rPr>
              <a:t>. Nous avons expliqué nos nouvelles catégories à la maîtresse pour vérifier si les mots allaient bien ensemble. Voici les catégories de notre nouveau classement :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062680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eelOff"/>
      </p:transition>
    </mc:Choice>
    <mc:Fallback xmlns="">
      <p:transition spd="slow" advClick="0" advTm="2000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187</Words>
  <Application>Microsoft Office PowerPoint</Application>
  <PresentationFormat>Personnalisé</PresentationFormat>
  <Paragraphs>34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1" baseType="lpstr">
      <vt:lpstr>Always Forever</vt:lpstr>
      <vt:lpstr>Arena Condensed</vt:lpstr>
      <vt:lpstr>Arial</vt:lpstr>
      <vt:lpstr>Calibri</vt:lpstr>
      <vt:lpstr>Calibri Light</vt:lpstr>
      <vt:lpstr>IsonormD</vt:lpstr>
      <vt:lpstr>Smartie CAPS</vt:lpstr>
      <vt:lpstr>TopSecret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Tiphaine</dc:creator>
  <cp:lastModifiedBy>Tiphaine</cp:lastModifiedBy>
  <cp:revision>1</cp:revision>
  <dcterms:created xsi:type="dcterms:W3CDTF">2019-03-04T15:32:58Z</dcterms:created>
  <dcterms:modified xsi:type="dcterms:W3CDTF">2019-03-04T15:37:55Z</dcterms:modified>
</cp:coreProperties>
</file>