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94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81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53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9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26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97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26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52DC-B339-49B1-B163-CFEF98585CE0}" type="datetimeFigureOut">
              <a:rPr lang="fr-FR" smtClean="0"/>
              <a:t>03/11/2018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900B-9063-4E38-A314-9BC62C2FA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35">
            <a:extLst>
              <a:ext uri="{FF2B5EF4-FFF2-40B4-BE49-F238E27FC236}">
                <a16:creationId xmlns:a16="http://schemas.microsoft.com/office/drawing/2014/main" id="{8C54EF0F-35B9-4B2C-8AA4-2EB86590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5" y="7405317"/>
            <a:ext cx="2678276" cy="127827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Script MT Bold" pitchFamily="66" charset="0"/>
                <a:cs typeface="Times New Roman" pitchFamily="18" charset="0"/>
                <a:sym typeface="Symbol" pitchFamily="18" charset="2"/>
              </a:rPr>
              <a:t> </a:t>
            </a: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 </a:t>
            </a:r>
            <a:r>
              <a:rPr kumimoji="0" lang="fr-FR" altLang="fr-FR" sz="11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 MT Condensed Light" pitchFamily="34" charset="0"/>
                <a:ea typeface="Calibri" pitchFamily="34" charset="0"/>
                <a:cs typeface="Arial" pitchFamily="34" charset="0"/>
              </a:rPr>
              <a:t>Dans la cour de l’école </a:t>
            </a: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 </a:t>
            </a:r>
            <a:r>
              <a:rPr lang="fr-FR" altLang="fr-FR" sz="1100" dirty="0">
                <a:latin typeface="Abadi MT Condensed Light" panose="020B0306030101010103" pitchFamily="34" charset="0"/>
                <a:cs typeface="Arial" panose="020B0604020202020204" pitchFamily="34" charset="0"/>
              </a:rPr>
              <a:t>de Christophe </a:t>
            </a:r>
            <a:r>
              <a:rPr lang="fr-FR" altLang="fr-FR" sz="1100" dirty="0" err="1">
                <a:latin typeface="Abadi MT Condensed Light" panose="020B0306030101010103" pitchFamily="34" charset="0"/>
                <a:cs typeface="Arial" panose="020B0604020202020204" pitchFamily="34" charset="0"/>
              </a:rPr>
              <a:t>Loupy</a:t>
            </a:r>
            <a:endParaRPr lang="fr-FR" altLang="fr-FR" sz="1100" dirty="0">
              <a:latin typeface="Abadi MT Condensed Light" panose="020B0306030101010103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Script MT Bold" pitchFamily="66" charset="0"/>
                <a:cs typeface="Times New Roman" pitchFamily="18" charset="0"/>
              </a:rPr>
              <a:t>          Mademoiselle Sauve-qui-peut est une fillette espiègle et maligne. Partout où elle passe, tout le monde la fuit d’où son surnom. Sa mère excédée, l’envoie chez sa grand-mère porter un petit pot de beurre. Elle rejoue l’histoire du</a:t>
            </a:r>
            <a:endParaRPr lang="fr-FR" altLang="fr-FR" sz="1100" dirty="0">
              <a:latin typeface="Script MT Bold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40B87528-8742-4DA4-BB04-4375583F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F5F68086-A914-4F5F-9F8D-05596EA1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F4429EA0-0033-4607-946C-BC4DFA9B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6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B90184BC-5B6E-4B22-8EFC-69072722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43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C16CBF94-CBBE-4113-8678-1392EAC3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9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86365D53-ADF3-4BB4-8A91-84AE1409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48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CD41BF4F-A47D-4574-9DC3-0FD386E2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10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40ED9660-CD03-4317-A36F-3EC2D4748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DE5FB4-A8BB-4C04-BC2B-10F0B0D9912D}"/>
              </a:ext>
            </a:extLst>
          </p:cNvPr>
          <p:cNvSpPr/>
          <p:nvPr/>
        </p:nvSpPr>
        <p:spPr>
          <a:xfrm>
            <a:off x="4572719" y="3921403"/>
            <a:ext cx="26402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latin typeface="Script MT Bold" pitchFamily="66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fr-FR" altLang="fr-FR" sz="1100" dirty="0">
                <a:latin typeface="Script MT Bold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altLang="fr-FR" sz="1100" b="1" i="1" dirty="0">
                <a:ea typeface="Calibri" pitchFamily="34" charset="0"/>
                <a:cs typeface="Arial" pitchFamily="34" charset="0"/>
              </a:rPr>
              <a:t>« </a:t>
            </a:r>
            <a:r>
              <a:rPr lang="fr-FR" altLang="fr-FR" sz="1100" b="1" i="1" u="sng" dirty="0">
                <a:latin typeface="Abadi MT Condensed Light" pitchFamily="34" charset="0"/>
                <a:ea typeface="Calibri" pitchFamily="34" charset="0"/>
                <a:cs typeface="Arial" pitchFamily="34" charset="0"/>
              </a:rPr>
              <a:t>On joue ? </a:t>
            </a:r>
            <a:r>
              <a:rPr lang="fr-FR" altLang="fr-FR" sz="1100" b="1" i="1" dirty="0">
                <a:ea typeface="Calibri" pitchFamily="34" charset="0"/>
                <a:cs typeface="Arial" pitchFamily="34" charset="0"/>
              </a:rPr>
              <a:t>»</a:t>
            </a:r>
            <a:r>
              <a:rPr lang="fr-FR" altLang="fr-FR" sz="1100" b="1" i="1" dirty="0">
                <a:latin typeface="Abadi MT Condensed Light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altLang="fr-FR" sz="1100" dirty="0">
                <a:latin typeface="Abadi MT Condensed Light" panose="020B0306030101010103" pitchFamily="34" charset="0"/>
                <a:cs typeface="Arial" panose="020B0604020202020204" pitchFamily="34" charset="0"/>
              </a:rPr>
              <a:t>de Hervé </a:t>
            </a:r>
            <a:r>
              <a:rPr lang="fr-FR" altLang="fr-FR" sz="1100" dirty="0" err="1">
                <a:latin typeface="Abadi MT Condensed Light" panose="020B0306030101010103" pitchFamily="34" charset="0"/>
                <a:cs typeface="Arial" panose="020B0604020202020204" pitchFamily="34" charset="0"/>
              </a:rPr>
              <a:t>Tullet</a:t>
            </a:r>
            <a:endParaRPr lang="fr-FR" altLang="fr-FR" sz="1100" dirty="0">
              <a:latin typeface="Abadi MT Condensed Light" panose="020B0306030101010103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/>
            <a:r>
              <a:rPr lang="fr-FR" sz="1100" dirty="0">
                <a:latin typeface="Script MT Bold" pitchFamily="66" charset="0"/>
                <a:cs typeface="Times New Roman" pitchFamily="18" charset="0"/>
              </a:rPr>
              <a:t>      Ce livre interactif raconte les déplacement d’un rond jaune sur une ligne. Cette ligne forme des vagues, puis des boucles, des escaliers, … qui créent autant de manèges pour notre petites boule jaune au pays des graphismes!</a:t>
            </a:r>
          </a:p>
          <a:p>
            <a:pPr algn="just"/>
            <a:r>
              <a:rPr lang="fr-FR" sz="1100" dirty="0">
                <a:latin typeface="Script MT Bold" pitchFamily="66" charset="0"/>
                <a:cs typeface="Times New Roman" pitchFamily="18" charset="0"/>
              </a:rPr>
              <a:t>En voici quelques exemples ci-dessous 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919C76-ECBB-49DA-BFB3-78E046EED632}"/>
              </a:ext>
            </a:extLst>
          </p:cNvPr>
          <p:cNvSpPr/>
          <p:nvPr/>
        </p:nvSpPr>
        <p:spPr>
          <a:xfrm>
            <a:off x="4572719" y="5346700"/>
            <a:ext cx="161333" cy="560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1F604C-1278-4AA9-819C-3855508CBCA2}"/>
              </a:ext>
            </a:extLst>
          </p:cNvPr>
          <p:cNvSpPr/>
          <p:nvPr/>
        </p:nvSpPr>
        <p:spPr>
          <a:xfrm>
            <a:off x="1933017" y="79090"/>
            <a:ext cx="36936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5500" kern="0" dirty="0">
                <a:latin typeface="Script MT Bold" panose="03040602040607080904" pitchFamily="66" charset="0"/>
              </a:rPr>
              <a:t>Nos lectures</a:t>
            </a:r>
            <a:endParaRPr lang="fr-FR" sz="5500" b="1" kern="0" dirty="0">
              <a:effectLst/>
              <a:latin typeface="Schwarzwald" panose="020B7200000000000000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51C6D04-EA57-41C0-9D79-81D2F654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5" y="788191"/>
            <a:ext cx="5609524" cy="838095"/>
          </a:xfrm>
          <a:prstGeom prst="rect">
            <a:avLst/>
          </a:prstGeom>
        </p:spPr>
      </p:pic>
      <p:pic>
        <p:nvPicPr>
          <p:cNvPr id="4098" name="Picture 2" descr="livres">
            <a:extLst>
              <a:ext uri="{FF2B5EF4-FFF2-40B4-BE49-F238E27FC236}">
                <a16:creationId xmlns:a16="http://schemas.microsoft.com/office/drawing/2014/main" id="{708F1D19-64EF-4EF9-BC0D-FF8A30D0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8" y="234947"/>
            <a:ext cx="11064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9" descr="http://versunsensdelavie.com/wp-content/uploads/2014/09/livre.png">
            <a:extLst>
              <a:ext uri="{FF2B5EF4-FFF2-40B4-BE49-F238E27FC236}">
                <a16:creationId xmlns:a16="http://schemas.microsoft.com/office/drawing/2014/main" id="{0416FEA5-FB6D-4D9A-B0E1-B7ABC6F2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46" y="119730"/>
            <a:ext cx="12985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vA0085_1">
            <a:extLst>
              <a:ext uri="{FF2B5EF4-FFF2-40B4-BE49-F238E27FC236}">
                <a16:creationId xmlns:a16="http://schemas.microsoft.com/office/drawing/2014/main" id="{E75CF715-0B40-436F-BC86-19261AA6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6" y="1510509"/>
            <a:ext cx="495622" cy="18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D2B0841-75B2-4EF4-AC19-8FCAEF8E93E2}"/>
              </a:ext>
            </a:extLst>
          </p:cNvPr>
          <p:cNvSpPr txBox="1"/>
          <p:nvPr/>
        </p:nvSpPr>
        <p:spPr>
          <a:xfrm>
            <a:off x="975075" y="1622328"/>
            <a:ext cx="6250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i="1" dirty="0">
                <a:latin typeface="Century Gothic" panose="020B0502020202020204" pitchFamily="34" charset="0"/>
              </a:rPr>
              <a:t>           </a:t>
            </a:r>
            <a:r>
              <a:rPr lang="fr-FR" sz="1200" b="1" i="1" u="dotDash" dirty="0">
                <a:latin typeface="Century Gothic" panose="020B0502020202020204" pitchFamily="34" charset="0"/>
              </a:rPr>
              <a:t>Les enfants se familiarisent avec le français écrit à travers les textes lus quotidiennement</a:t>
            </a:r>
            <a:r>
              <a:rPr lang="fr-FR" sz="1200" i="1" dirty="0">
                <a:latin typeface="Century Gothic" panose="020B0502020202020204" pitchFamily="34" charset="0"/>
              </a:rPr>
              <a:t>. Les livres permettent d’entendre des </a:t>
            </a:r>
            <a:r>
              <a:rPr lang="fr-FR" sz="1200" b="1" i="1" dirty="0">
                <a:latin typeface="Century Gothic" panose="020B0502020202020204" pitchFamily="34" charset="0"/>
              </a:rPr>
              <a:t>phrases correctes</a:t>
            </a:r>
            <a:r>
              <a:rPr lang="fr-FR" sz="1200" i="1" dirty="0">
                <a:latin typeface="Century Gothic" panose="020B0502020202020204" pitchFamily="34" charset="0"/>
              </a:rPr>
              <a:t> et </a:t>
            </a:r>
            <a:r>
              <a:rPr lang="fr-FR" sz="1200" b="1" i="1" dirty="0">
                <a:latin typeface="Century Gothic" panose="020B0502020202020204" pitchFamily="34" charset="0"/>
              </a:rPr>
              <a:t>parfois complexes</a:t>
            </a:r>
            <a:r>
              <a:rPr lang="fr-FR" sz="1200" i="1" dirty="0">
                <a:latin typeface="Century Gothic" panose="020B0502020202020204" pitchFamily="34" charset="0"/>
              </a:rPr>
              <a:t>, du </a:t>
            </a:r>
            <a:r>
              <a:rPr lang="fr-FR" sz="1200" b="1" i="1" dirty="0">
                <a:latin typeface="Century Gothic" panose="020B0502020202020204" pitchFamily="34" charset="0"/>
              </a:rPr>
              <a:t>vocabulaire précis</a:t>
            </a:r>
            <a:r>
              <a:rPr lang="fr-FR" sz="1200" i="1" dirty="0">
                <a:latin typeface="Century Gothic" panose="020B0502020202020204" pitchFamily="34" charset="0"/>
              </a:rPr>
              <a:t> et </a:t>
            </a:r>
            <a:r>
              <a:rPr lang="fr-FR" sz="1200" b="1" i="1" dirty="0">
                <a:latin typeface="Century Gothic" panose="020B0502020202020204" pitchFamily="34" charset="0"/>
              </a:rPr>
              <a:t>employé à bon escient</a:t>
            </a:r>
            <a:r>
              <a:rPr lang="fr-FR" sz="1200" i="1" dirty="0">
                <a:latin typeface="Century Gothic" panose="020B0502020202020204" pitchFamily="34" charset="0"/>
              </a:rPr>
              <a:t>. La richesse des textes et le </a:t>
            </a:r>
            <a:r>
              <a:rPr lang="fr-FR" sz="1200" b="1" i="1" dirty="0">
                <a:latin typeface="Century Gothic" panose="020B0502020202020204" pitchFamily="34" charset="0"/>
              </a:rPr>
              <a:t>rôle des illustrations</a:t>
            </a:r>
            <a:r>
              <a:rPr lang="fr-FR" sz="1200" i="1" dirty="0">
                <a:latin typeface="Century Gothic" panose="020B0502020202020204" pitchFamily="34" charset="0"/>
              </a:rPr>
              <a:t> facilitent le travail de </a:t>
            </a:r>
            <a:r>
              <a:rPr lang="fr-FR" sz="1200" b="1" i="1" dirty="0">
                <a:latin typeface="Century Gothic" panose="020B0502020202020204" pitchFamily="34" charset="0"/>
              </a:rPr>
              <a:t>compréhension</a:t>
            </a:r>
            <a:r>
              <a:rPr lang="fr-FR" sz="1200" i="1" dirty="0">
                <a:latin typeface="Century Gothic" panose="020B0502020202020204" pitchFamily="34" charset="0"/>
              </a:rPr>
              <a:t> par l’explicitation de certains mécanismes, de l’implicite des histoires et de la mise en réseau des œuvres. Les élèves rencontrent aussi des </a:t>
            </a:r>
            <a:r>
              <a:rPr lang="fr-FR" sz="1200" b="1" i="1" dirty="0">
                <a:latin typeface="Century Gothic" panose="020B0502020202020204" pitchFamily="34" charset="0"/>
              </a:rPr>
              <a:t>œuvres du patrimoine littéraire</a:t>
            </a:r>
            <a:r>
              <a:rPr lang="fr-FR" sz="1200" i="1" dirty="0">
                <a:latin typeface="Century Gothic" panose="020B0502020202020204" pitchFamily="34" charset="0"/>
              </a:rPr>
              <a:t> (ex : contes traditionnels) et s’en imprègnent. Ils entrent ainsi dans la </a:t>
            </a:r>
            <a:r>
              <a:rPr lang="fr-FR" sz="1200" b="1" i="1" dirty="0">
                <a:latin typeface="Century Gothic" panose="020B0502020202020204" pitchFamily="34" charset="0"/>
              </a:rPr>
              <a:t>culture littéraire</a:t>
            </a:r>
            <a:r>
              <a:rPr lang="fr-FR" sz="1200" i="1" dirty="0">
                <a:latin typeface="Century Gothic" panose="020B0502020202020204" pitchFamily="34" charset="0"/>
              </a:rPr>
              <a:t>. Tout ceci développe le </a:t>
            </a:r>
            <a:r>
              <a:rPr lang="fr-FR" sz="1200" b="1" i="1" dirty="0">
                <a:latin typeface="Century Gothic" panose="020B0502020202020204" pitchFamily="34" charset="0"/>
              </a:rPr>
              <a:t>plaisir de lire</a:t>
            </a:r>
            <a:r>
              <a:rPr lang="fr-FR" sz="1200" i="1" dirty="0">
                <a:latin typeface="Century Gothic" panose="020B0502020202020204" pitchFamily="34" charset="0"/>
              </a:rPr>
              <a:t> </a:t>
            </a:r>
            <a:r>
              <a:rPr lang="fr-FR" sz="1200" b="1" i="1" u="dbl" dirty="0">
                <a:latin typeface="Century Gothic" panose="020B0502020202020204" pitchFamily="34" charset="0"/>
              </a:rPr>
              <a:t>et</a:t>
            </a:r>
            <a:r>
              <a:rPr lang="fr-FR" sz="1200" i="1" dirty="0">
                <a:latin typeface="Century Gothic" panose="020B0502020202020204" pitchFamily="34" charset="0"/>
              </a:rPr>
              <a:t> </a:t>
            </a:r>
            <a:r>
              <a:rPr lang="fr-FR" sz="1200" b="1" i="1" dirty="0">
                <a:latin typeface="Century Gothic" panose="020B0502020202020204" pitchFamily="34" charset="0"/>
              </a:rPr>
              <a:t>une certaine prise de pouvoir sur le monde qui les entoure ainsi que l’imaginaire.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FE0453-3664-470A-B439-91BC34B47BA9}"/>
              </a:ext>
            </a:extLst>
          </p:cNvPr>
          <p:cNvSpPr/>
          <p:nvPr/>
        </p:nvSpPr>
        <p:spPr>
          <a:xfrm>
            <a:off x="224301" y="3408828"/>
            <a:ext cx="5668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kern="0" dirty="0">
                <a:latin typeface="Script MT Bold" panose="03040602040607080904" pitchFamily="66" charset="0"/>
              </a:rPr>
              <a:t>Nous avons lu des livres </a:t>
            </a:r>
            <a:r>
              <a:rPr lang="fr-FR" u="sng" kern="0" dirty="0">
                <a:latin typeface="Script MT Bold" panose="03040602040607080904" pitchFamily="66" charset="0"/>
              </a:rPr>
              <a:t>sur l’école et la rentrée des classes</a:t>
            </a:r>
            <a:r>
              <a:rPr lang="fr-FR" kern="0" dirty="0">
                <a:latin typeface="Script MT Bold" panose="03040602040607080904" pitchFamily="66" charset="0"/>
              </a:rPr>
              <a:t> :</a:t>
            </a:r>
            <a:endParaRPr lang="fr-FR" sz="4400" b="1" kern="0" dirty="0">
              <a:effectLst/>
              <a:latin typeface="Schwarzwald" panose="020B7200000000000000" pitchFamily="34" charset="0"/>
            </a:endParaRPr>
          </a:p>
        </p:txBody>
      </p:sp>
      <p:pic>
        <p:nvPicPr>
          <p:cNvPr id="4102" name="il_fi" descr="Afficher l'image d'origine">
            <a:extLst>
              <a:ext uri="{FF2B5EF4-FFF2-40B4-BE49-F238E27FC236}">
                <a16:creationId xmlns:a16="http://schemas.microsoft.com/office/drawing/2014/main" id="{0B1B7A6E-0EA1-4772-AB5D-9F0EB98E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3" y="3741395"/>
            <a:ext cx="1877970" cy="18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5C8A3D8-8923-4EAC-9F7C-5F8AEC75EF85}"/>
              </a:ext>
            </a:extLst>
          </p:cNvPr>
          <p:cNvSpPr/>
          <p:nvPr/>
        </p:nvSpPr>
        <p:spPr>
          <a:xfrm>
            <a:off x="474759" y="5613051"/>
            <a:ext cx="22666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altLang="fr-FR" sz="1100" b="1" dirty="0">
                <a:latin typeface="Script MT Bold" pitchFamily="66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fr-FR" sz="1100" b="1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 </a:t>
            </a:r>
            <a:r>
              <a:rPr lang="fr-FR" sz="1100" b="1" u="sng" dirty="0" err="1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Pakita</a:t>
            </a:r>
            <a:r>
              <a:rPr lang="fr-FR" sz="1100" b="1" u="sng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fr-FR" sz="1100" b="1" u="sng" dirty="0" err="1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mîtresse</a:t>
            </a:r>
            <a:r>
              <a:rPr lang="fr-FR" sz="1100" b="1" u="sng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magique</a:t>
            </a:r>
            <a:r>
              <a:rPr lang="fr-FR" sz="1100" b="1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»</a:t>
            </a:r>
            <a:r>
              <a:rPr lang="fr-FR" sz="1100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r-FR" sz="1100" dirty="0" err="1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Pakita</a:t>
            </a:r>
            <a:endParaRPr lang="fr-F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 err="1">
                <a:latin typeface="Script MT Bold" panose="03040602040607080904" pitchFamily="66" charset="0"/>
                <a:ea typeface="Times New Roman" panose="02020603050405020304" pitchFamily="18" charset="0"/>
              </a:rPr>
              <a:t>Pakita</a:t>
            </a:r>
            <a:r>
              <a:rPr lang="fr-FR" sz="1100" dirty="0">
                <a:latin typeface="Script MT Bold" panose="03040602040607080904" pitchFamily="66" charset="0"/>
                <a:ea typeface="Times New Roman" panose="02020603050405020304" pitchFamily="18" charset="0"/>
              </a:rPr>
              <a:t>, la maîtresse magique, enchante la rentrée de ses élèves qui deviennent des lutins. Ce livre CD a donné un parfum de magie à notre rentrée ! </a:t>
            </a:r>
            <a:endParaRPr lang="fr-F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2F8169-2291-426C-AD2F-4573C2F62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9" y="3756812"/>
            <a:ext cx="1680233" cy="16802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EE0E111-D5B9-42CD-A1E8-378DA1A9C4E4}"/>
              </a:ext>
            </a:extLst>
          </p:cNvPr>
          <p:cNvSpPr/>
          <p:nvPr/>
        </p:nvSpPr>
        <p:spPr>
          <a:xfrm>
            <a:off x="5479624" y="7430516"/>
            <a:ext cx="1783851" cy="15449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DA7DAA2-FA0E-4D80-8A55-81556BD51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94" y="7450659"/>
            <a:ext cx="1362277" cy="15046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457A6A7-94FA-4B2A-B153-C8F128456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80" y="5467436"/>
            <a:ext cx="4120842" cy="19603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300C1F0-B11D-4739-866B-626B5B1CC9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9" y="6770420"/>
            <a:ext cx="1757465" cy="17641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4161A8C-E3D5-4985-A5AB-F2DA05F4DA41}"/>
              </a:ext>
            </a:extLst>
          </p:cNvPr>
          <p:cNvSpPr/>
          <p:nvPr/>
        </p:nvSpPr>
        <p:spPr>
          <a:xfrm>
            <a:off x="5297557" y="8990714"/>
            <a:ext cx="2146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altLang="fr-FR" sz="1100" b="1" dirty="0">
                <a:latin typeface="Script MT Bold" pitchFamily="66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fr-FR" sz="1100" b="1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 </a:t>
            </a:r>
            <a:r>
              <a:rPr lang="fr-FR" sz="1100" b="1" u="sng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Points </a:t>
            </a:r>
            <a:r>
              <a:rPr lang="fr-FR" sz="1100" b="1" u="sng" dirty="0" err="1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Points</a:t>
            </a:r>
            <a:r>
              <a:rPr lang="fr-FR" sz="1100" b="1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»</a:t>
            </a:r>
            <a:r>
              <a:rPr lang="fr-FR" sz="1100" dirty="0">
                <a:latin typeface="Abadi MT Condensed Light" panose="020B03060301010101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r-FR" altLang="fr-FR" sz="1100" dirty="0">
                <a:latin typeface="Abadi MT Condensed Light" panose="020B0306030101010103" pitchFamily="34" charset="0"/>
                <a:cs typeface="Arial" panose="020B0604020202020204" pitchFamily="34" charset="0"/>
              </a:rPr>
              <a:t>Hervé </a:t>
            </a:r>
            <a:r>
              <a:rPr lang="fr-FR" altLang="fr-FR" sz="1100" dirty="0" err="1">
                <a:latin typeface="Abadi MT Condensed Light" panose="020B0306030101010103" pitchFamily="34" charset="0"/>
                <a:cs typeface="Arial" panose="020B0604020202020204" pitchFamily="34" charset="0"/>
              </a:rPr>
              <a:t>Tullet</a:t>
            </a:r>
            <a:endParaRPr lang="fr-F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latin typeface="Script MT Bold" panose="03040602040607080904" pitchFamily="66" charset="0"/>
                <a:ea typeface="Times New Roman" panose="02020603050405020304" pitchFamily="18" charset="0"/>
              </a:rPr>
              <a:t>Comment jouer avec un rond, sur sa taille, l’agrémenter de graphismes et varier les couleurs…</a:t>
            </a:r>
            <a:endParaRPr lang="fr-F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EB0EC8-39F1-4530-A5FA-16C548DE76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71" y="8728173"/>
            <a:ext cx="1674793" cy="86918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B111683-ED9D-4A63-A921-A9F305577A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66" y="9670061"/>
            <a:ext cx="1671767" cy="88594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B8A29F-9B14-42A1-A9AE-EBF72FB644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36" y="9747560"/>
            <a:ext cx="1671767" cy="88808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69C26CB-6334-4C2E-9C1A-E583697B2E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5" y="8604652"/>
            <a:ext cx="1671437" cy="85599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98B3DCD-0684-4ABE-9C9E-78343B95EB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3" y="9573166"/>
            <a:ext cx="1678369" cy="84499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3263B4F-83F2-4B08-9091-366B5A56B6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6" y="8792409"/>
            <a:ext cx="1671436" cy="85312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30311F-ACCD-4843-9664-673FB43B56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24" y="9690117"/>
            <a:ext cx="1678369" cy="852810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6F6DEC4-0658-4E83-B3AD-3D728A81BEF6}"/>
              </a:ext>
            </a:extLst>
          </p:cNvPr>
          <p:cNvCxnSpPr/>
          <p:nvPr/>
        </p:nvCxnSpPr>
        <p:spPr>
          <a:xfrm>
            <a:off x="3622764" y="8534551"/>
            <a:ext cx="0" cy="20781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4553987E-972B-4124-9C05-C48A3197CBDD}"/>
              </a:ext>
            </a:extLst>
          </p:cNvPr>
          <p:cNvCxnSpPr>
            <a:cxnSpLocks/>
          </p:cNvCxnSpPr>
          <p:nvPr/>
        </p:nvCxnSpPr>
        <p:spPr>
          <a:xfrm>
            <a:off x="3622764" y="8541328"/>
            <a:ext cx="144619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0A4BEF4-9B90-4B32-B971-CEFDDC91DA57}"/>
              </a:ext>
            </a:extLst>
          </p:cNvPr>
          <p:cNvCxnSpPr>
            <a:cxnSpLocks/>
          </p:cNvCxnSpPr>
          <p:nvPr/>
        </p:nvCxnSpPr>
        <p:spPr>
          <a:xfrm>
            <a:off x="5068957" y="7652485"/>
            <a:ext cx="0" cy="8888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5B1590C-F3A5-4701-9E15-2156781561EF}"/>
              </a:ext>
            </a:extLst>
          </p:cNvPr>
          <p:cNvCxnSpPr>
            <a:cxnSpLocks/>
          </p:cNvCxnSpPr>
          <p:nvPr/>
        </p:nvCxnSpPr>
        <p:spPr>
          <a:xfrm>
            <a:off x="2871499" y="5510698"/>
            <a:ext cx="0" cy="15460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095C0F6-33D3-45C7-A42C-44E8061DA7D1}"/>
              </a:ext>
            </a:extLst>
          </p:cNvPr>
          <p:cNvCxnSpPr>
            <a:cxnSpLocks/>
          </p:cNvCxnSpPr>
          <p:nvPr/>
        </p:nvCxnSpPr>
        <p:spPr>
          <a:xfrm>
            <a:off x="2871499" y="7056783"/>
            <a:ext cx="2336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4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46">
        <p15:prstTrans prst="peelOff"/>
      </p:transition>
    </mc:Choice>
    <mc:Fallback xmlns="">
      <p:transition spd="slow" advClick="0" advTm="2446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102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Abadi MT Condensed Light</vt:lpstr>
      <vt:lpstr>Arial</vt:lpstr>
      <vt:lpstr>Calibri</vt:lpstr>
      <vt:lpstr>Calibri Light</vt:lpstr>
      <vt:lpstr>Century Gothic</vt:lpstr>
      <vt:lpstr>Schwarzwald</vt:lpstr>
      <vt:lpstr>Script MT Bold</vt:lpstr>
      <vt:lpstr>Symbol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</dc:creator>
  <cp:lastModifiedBy>Tiphaine</cp:lastModifiedBy>
  <cp:revision>1</cp:revision>
  <dcterms:created xsi:type="dcterms:W3CDTF">2018-11-03T14:23:02Z</dcterms:created>
  <dcterms:modified xsi:type="dcterms:W3CDTF">2018-11-03T14:24:18Z</dcterms:modified>
</cp:coreProperties>
</file>