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75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12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57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41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19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94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76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11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72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39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38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38CD-8965-469F-9015-041E14A0FA86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D1373-82CB-4A85-942E-DCB0EFBE8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19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49E0E3B-0A3D-452E-90FE-791866226BF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4889" y="149487"/>
          <a:ext cx="7249896" cy="1279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5666">
                  <a:extLst>
                    <a:ext uri="{9D8B030D-6E8A-4147-A177-3AD203B41FA5}">
                      <a16:colId xmlns:a16="http://schemas.microsoft.com/office/drawing/2014/main" val="2822157753"/>
                    </a:ext>
                  </a:extLst>
                </a:gridCol>
                <a:gridCol w="1054230">
                  <a:extLst>
                    <a:ext uri="{9D8B030D-6E8A-4147-A177-3AD203B41FA5}">
                      <a16:colId xmlns:a16="http://schemas.microsoft.com/office/drawing/2014/main" val="2859721138"/>
                    </a:ext>
                  </a:extLst>
                </a:gridCol>
              </a:tblGrid>
              <a:tr h="734973">
                <a:tc rowSpan="2">
                  <a:txBody>
                    <a:bodyPr/>
                    <a:lstStyle/>
                    <a:p>
                      <a:pPr algn="ctr"/>
                      <a:r>
                        <a:rPr lang="fr-FR" sz="25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CONSTRUIRE  LES  PREMIERS  OUTILS POUR  STRUCTURER  SA  PENSEE </a:t>
                      </a:r>
                    </a:p>
                    <a:p>
                      <a:pPr algn="ctr"/>
                      <a:r>
                        <a:rPr lang="fr-FR" sz="2300" b="1" kern="1200" dirty="0">
                          <a:solidFill>
                            <a:schemeClr val="tx1"/>
                          </a:solidFill>
                          <a:effectLst/>
                          <a:latin typeface="Smartie CAPS" panose="00000400000000000000" pitchFamily="2" charset="0"/>
                          <a:ea typeface="+mn-ea"/>
                          <a:cs typeface="+mn-cs"/>
                        </a:rPr>
                        <a:t>Decouvrir  les  nombres  et  leurs  utilisation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7075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88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Sept-Oct. 2018</a:t>
                      </a: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698697"/>
                  </a:ext>
                </a:extLst>
              </a:tr>
            </a:tbl>
          </a:graphicData>
        </a:graphic>
      </p:graphicFrame>
      <p:pic>
        <p:nvPicPr>
          <p:cNvPr id="5" name="Image 4" descr="mathematiques_nb">
            <a:extLst>
              <a:ext uri="{FF2B5EF4-FFF2-40B4-BE49-F238E27FC236}">
                <a16:creationId xmlns:a16="http://schemas.microsoft.com/office/drawing/2014/main" id="{0D81E82E-7E54-49DF-8A6C-4A062207F52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252" y="268237"/>
            <a:ext cx="5715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8AE87E9-EACA-4868-9F88-487E1963CBC8}"/>
              </a:ext>
            </a:extLst>
          </p:cNvPr>
          <p:cNvSpPr/>
          <p:nvPr/>
        </p:nvSpPr>
        <p:spPr>
          <a:xfrm>
            <a:off x="389536" y="1504184"/>
            <a:ext cx="7015243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latin typeface="Arial" panose="020B0604020202020204" pitchFamily="34" charset="0"/>
                <a:ea typeface="SimSun" panose="02010600030101010101" pitchFamily="2" charset="-122"/>
              </a:rPr>
              <a:t>Nous avons recomposé les « familles des nombres » à l’aide de ce jeu en associant différentes représentations de la quantité : </a:t>
            </a:r>
            <a:endParaRPr lang="fr-FR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5F59E1-A71C-4366-AC68-089DF15F16E8}"/>
              </a:ext>
            </a:extLst>
          </p:cNvPr>
          <p:cNvSpPr/>
          <p:nvPr/>
        </p:nvSpPr>
        <p:spPr>
          <a:xfrm>
            <a:off x="389536" y="5513723"/>
            <a:ext cx="7015249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fr-FR" sz="1200" b="1" dirty="0">
                <a:latin typeface="Arial" panose="020B0604020202020204" pitchFamily="34" charset="0"/>
                <a:ea typeface="SimSun" panose="02010600030101010101" pitchFamily="2" charset="-122"/>
              </a:rPr>
              <a:t>Associer différentes représentations des quantités : nombres, doigts de la main, face de dé :</a:t>
            </a:r>
            <a:endParaRPr lang="fr-FR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34DF29-F593-4EE8-AA8B-FCA78A0C317B}"/>
              </a:ext>
            </a:extLst>
          </p:cNvPr>
          <p:cNvSpPr/>
          <p:nvPr/>
        </p:nvSpPr>
        <p:spPr>
          <a:xfrm>
            <a:off x="4198413" y="6716458"/>
            <a:ext cx="125762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000" b="1" dirty="0">
                <a:latin typeface="Arial" panose="020B0604020202020204" pitchFamily="34" charset="0"/>
                <a:ea typeface="SimSun" panose="02010600030101010101" pitchFamily="2" charset="-122"/>
              </a:rPr>
              <a:t>Avec la boîtes à compter</a:t>
            </a:r>
            <a:endParaRPr lang="fr-FR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CD7D5C-B93C-405D-92B1-A4B8FE8F6C7B}"/>
              </a:ext>
            </a:extLst>
          </p:cNvPr>
          <p:cNvSpPr/>
          <p:nvPr/>
        </p:nvSpPr>
        <p:spPr>
          <a:xfrm>
            <a:off x="5791524" y="6750998"/>
            <a:ext cx="1253869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FR" sz="1000" b="1" dirty="0">
                <a:latin typeface="Arial" panose="020B0604020202020204" pitchFamily="34" charset="0"/>
                <a:ea typeface="SimSun" panose="02010600030101010101" pitchFamily="2" charset="-122"/>
              </a:rPr>
              <a:t>Avec les abaques</a:t>
            </a:r>
            <a:endParaRPr lang="fr-FR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661FF6-8215-499C-8E02-853681326352}"/>
              </a:ext>
            </a:extLst>
          </p:cNvPr>
          <p:cNvSpPr/>
          <p:nvPr/>
        </p:nvSpPr>
        <p:spPr>
          <a:xfrm>
            <a:off x="389536" y="3905839"/>
            <a:ext cx="4020491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latin typeface="Arial" panose="020B0604020202020204" pitchFamily="34" charset="0"/>
                <a:ea typeface="SimSun" panose="02010600030101010101" pitchFamily="2" charset="-122"/>
              </a:rPr>
              <a:t>Réviser l’écriture des chiffres en respectant le sens d’écriture :</a:t>
            </a:r>
            <a:endParaRPr lang="fr-FR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4049D47-8C73-4288-91AF-1E652C80A081}"/>
              </a:ext>
            </a:extLst>
          </p:cNvPr>
          <p:cNvSpPr/>
          <p:nvPr/>
        </p:nvSpPr>
        <p:spPr>
          <a:xfrm>
            <a:off x="389536" y="8100191"/>
            <a:ext cx="4182310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latin typeface="Arial" panose="020B0604020202020204" pitchFamily="34" charset="0"/>
                <a:ea typeface="SimSun" panose="02010600030101010101" pitchFamily="2" charset="-122"/>
              </a:rPr>
              <a:t>Construire des tours de 5 Lego, peu importe sa forme, sa couleur et son épaisseur :</a:t>
            </a:r>
            <a:endParaRPr lang="fr-FR" sz="1200" dirty="0"/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64EB06EC-94A8-421A-BBBB-0812B3C76D4B}"/>
              </a:ext>
            </a:extLst>
          </p:cNvPr>
          <p:cNvCxnSpPr>
            <a:cxnSpLocks/>
          </p:cNvCxnSpPr>
          <p:nvPr/>
        </p:nvCxnSpPr>
        <p:spPr>
          <a:xfrm flipH="1">
            <a:off x="4410029" y="3373329"/>
            <a:ext cx="3032518" cy="8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076EDFF2-9A05-4CDC-9CC6-533CBEFF3E91}"/>
              </a:ext>
            </a:extLst>
          </p:cNvPr>
          <p:cNvCxnSpPr>
            <a:cxnSpLocks/>
          </p:cNvCxnSpPr>
          <p:nvPr/>
        </p:nvCxnSpPr>
        <p:spPr>
          <a:xfrm>
            <a:off x="4410029" y="3373329"/>
            <a:ext cx="0" cy="5325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3D6E2507-B479-4273-8F0A-EDA48EA76D18}"/>
              </a:ext>
            </a:extLst>
          </p:cNvPr>
          <p:cNvSpPr/>
          <p:nvPr/>
        </p:nvSpPr>
        <p:spPr>
          <a:xfrm>
            <a:off x="4668982" y="8133354"/>
            <a:ext cx="2735797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fr-FR" sz="1200" b="1" u="sng" dirty="0">
                <a:latin typeface="Arial" panose="020B0604020202020204" pitchFamily="34" charset="0"/>
                <a:ea typeface="SimSun" panose="02010600030101010101" pitchFamily="2" charset="-122"/>
              </a:rPr>
              <a:t>Première situation problème</a:t>
            </a:r>
            <a:r>
              <a:rPr lang="fr-FR" sz="1200" b="1" dirty="0">
                <a:latin typeface="Arial" panose="020B0604020202020204" pitchFamily="34" charset="0"/>
                <a:ea typeface="SimSun" panose="02010600030101010101" pitchFamily="2" charset="-122"/>
              </a:rPr>
              <a:t> : retrouver parmi des tours celles comptant 5 Lego  :</a:t>
            </a:r>
            <a:endParaRPr lang="fr-FR" sz="1200" dirty="0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7AB6951E-2D48-420A-AA4F-FD9D6A77C4D1}"/>
              </a:ext>
            </a:extLst>
          </p:cNvPr>
          <p:cNvCxnSpPr>
            <a:cxnSpLocks/>
          </p:cNvCxnSpPr>
          <p:nvPr/>
        </p:nvCxnSpPr>
        <p:spPr>
          <a:xfrm>
            <a:off x="4668982" y="8779685"/>
            <a:ext cx="0" cy="9375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B1AD0D27-8A0F-44D9-B5B8-3723D4952F39}"/>
              </a:ext>
            </a:extLst>
          </p:cNvPr>
          <p:cNvSpPr txBox="1"/>
          <p:nvPr/>
        </p:nvSpPr>
        <p:spPr>
          <a:xfrm>
            <a:off x="5263188" y="936036"/>
            <a:ext cx="1248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>
                <a:latin typeface="Zrnic" panose="00000400000000000000" pitchFamily="2" charset="0"/>
              </a:rPr>
              <a:t>les GRANDS</a:t>
            </a:r>
          </a:p>
          <a:p>
            <a:pPr algn="ctr"/>
            <a:r>
              <a:rPr lang="fr-FR" sz="1400" i="1" dirty="0">
                <a:latin typeface="Zrnic" panose="00000400000000000000" pitchFamily="2" charset="0"/>
              </a:rPr>
              <a:t>uniquement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F5EFA5A7-B93F-42FD-9F4B-C12331414EB2}"/>
              </a:ext>
            </a:extLst>
          </p:cNvPr>
          <p:cNvCxnSpPr>
            <a:cxnSpLocks/>
          </p:cNvCxnSpPr>
          <p:nvPr/>
        </p:nvCxnSpPr>
        <p:spPr>
          <a:xfrm flipH="1">
            <a:off x="3325221" y="9717211"/>
            <a:ext cx="134895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EA57C21C-2322-481D-96DC-65968FA51EB5}"/>
              </a:ext>
            </a:extLst>
          </p:cNvPr>
          <p:cNvCxnSpPr>
            <a:cxnSpLocks/>
          </p:cNvCxnSpPr>
          <p:nvPr/>
        </p:nvCxnSpPr>
        <p:spPr>
          <a:xfrm>
            <a:off x="3325568" y="9717211"/>
            <a:ext cx="0" cy="9375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805F46D3-B83E-44DC-A2DF-F651E628A6FD}"/>
              </a:ext>
            </a:extLst>
          </p:cNvPr>
          <p:cNvSpPr txBox="1"/>
          <p:nvPr/>
        </p:nvSpPr>
        <p:spPr>
          <a:xfrm>
            <a:off x="3544008" y="9847264"/>
            <a:ext cx="1470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latin typeface="Arial" panose="020B0604020202020204" pitchFamily="34" charset="0"/>
                <a:ea typeface="SimSun" panose="02010600030101010101" pitchFamily="2" charset="-122"/>
                <a:sym typeface="Symbol" panose="05050102010706020507" pitchFamily="18" charset="2"/>
              </a:rPr>
              <a:t> </a:t>
            </a:r>
            <a:r>
              <a:rPr lang="fr-FR" sz="1200" dirty="0">
                <a:latin typeface="Arial" panose="020B0604020202020204" pitchFamily="34" charset="0"/>
                <a:ea typeface="SimSun" panose="02010600030101010101" pitchFamily="2" charset="-122"/>
              </a:rPr>
              <a:t>Il faut compter chaque Lego pour être sûr.</a:t>
            </a:r>
          </a:p>
        </p:txBody>
      </p:sp>
    </p:spTree>
    <p:extLst>
      <p:ext uri="{BB962C8B-B14F-4D97-AF65-F5344CB8AC3E}">
        <p14:creationId xmlns:p14="http://schemas.microsoft.com/office/powerpoint/2010/main" val="4064653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493">
        <p15:prstTrans prst="peelOff"/>
      </p:transition>
    </mc:Choice>
    <mc:Fallback xmlns="">
      <p:transition spd="slow" advClick="0" advTm="1493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82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Smartie CAPS</vt:lpstr>
      <vt:lpstr>Symbol</vt:lpstr>
      <vt:lpstr>Times New Roman</vt:lpstr>
      <vt:lpstr>Zrnic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Tiphaine</dc:creator>
  <cp:lastModifiedBy>Tiphaine</cp:lastModifiedBy>
  <cp:revision>2</cp:revision>
  <dcterms:created xsi:type="dcterms:W3CDTF">2018-11-03T14:27:19Z</dcterms:created>
  <dcterms:modified xsi:type="dcterms:W3CDTF">2018-11-03T14:28:35Z</dcterms:modified>
</cp:coreProperties>
</file>