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91C5"/>
    <a:srgbClr val="8CF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58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80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58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18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4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8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82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08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53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03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48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285E4-3433-4924-983A-FEB55F0F6751}" type="datetimeFigureOut">
              <a:rPr lang="fr-FR" smtClean="0"/>
              <a:t>25/10/2018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EAD46-D2B4-4D78-BBA0-359A38A3F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69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B8B0A80-A0AC-412F-A6BC-9AD7751D0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553906"/>
              </p:ext>
            </p:extLst>
          </p:nvPr>
        </p:nvGraphicFramePr>
        <p:xfrm>
          <a:off x="192197" y="355001"/>
          <a:ext cx="10307418" cy="7049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2986">
                  <a:extLst>
                    <a:ext uri="{9D8B030D-6E8A-4147-A177-3AD203B41FA5}">
                      <a16:colId xmlns:a16="http://schemas.microsoft.com/office/drawing/2014/main" val="1464728973"/>
                    </a:ext>
                  </a:extLst>
                </a:gridCol>
                <a:gridCol w="1215626">
                  <a:extLst>
                    <a:ext uri="{9D8B030D-6E8A-4147-A177-3AD203B41FA5}">
                      <a16:colId xmlns:a16="http://schemas.microsoft.com/office/drawing/2014/main" val="2805510281"/>
                    </a:ext>
                  </a:extLst>
                </a:gridCol>
                <a:gridCol w="1221258">
                  <a:extLst>
                    <a:ext uri="{9D8B030D-6E8A-4147-A177-3AD203B41FA5}">
                      <a16:colId xmlns:a16="http://schemas.microsoft.com/office/drawing/2014/main" val="3234685274"/>
                    </a:ext>
                  </a:extLst>
                </a:gridCol>
                <a:gridCol w="1221258">
                  <a:extLst>
                    <a:ext uri="{9D8B030D-6E8A-4147-A177-3AD203B41FA5}">
                      <a16:colId xmlns:a16="http://schemas.microsoft.com/office/drawing/2014/main" val="2304470456"/>
                    </a:ext>
                  </a:extLst>
                </a:gridCol>
                <a:gridCol w="1221258">
                  <a:extLst>
                    <a:ext uri="{9D8B030D-6E8A-4147-A177-3AD203B41FA5}">
                      <a16:colId xmlns:a16="http://schemas.microsoft.com/office/drawing/2014/main" val="914547438"/>
                    </a:ext>
                  </a:extLst>
                </a:gridCol>
                <a:gridCol w="1221258">
                  <a:extLst>
                    <a:ext uri="{9D8B030D-6E8A-4147-A177-3AD203B41FA5}">
                      <a16:colId xmlns:a16="http://schemas.microsoft.com/office/drawing/2014/main" val="3637418239"/>
                    </a:ext>
                  </a:extLst>
                </a:gridCol>
                <a:gridCol w="1221258">
                  <a:extLst>
                    <a:ext uri="{9D8B030D-6E8A-4147-A177-3AD203B41FA5}">
                      <a16:colId xmlns:a16="http://schemas.microsoft.com/office/drawing/2014/main" val="2437792160"/>
                    </a:ext>
                  </a:extLst>
                </a:gridCol>
                <a:gridCol w="1221258">
                  <a:extLst>
                    <a:ext uri="{9D8B030D-6E8A-4147-A177-3AD203B41FA5}">
                      <a16:colId xmlns:a16="http://schemas.microsoft.com/office/drawing/2014/main" val="2213065905"/>
                    </a:ext>
                  </a:extLst>
                </a:gridCol>
                <a:gridCol w="1221258">
                  <a:extLst>
                    <a:ext uri="{9D8B030D-6E8A-4147-A177-3AD203B41FA5}">
                      <a16:colId xmlns:a16="http://schemas.microsoft.com/office/drawing/2014/main" val="265916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JEUDI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VENDREDI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419023"/>
                  </a:ext>
                </a:extLst>
              </a:tr>
              <a:tr h="326717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h 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8">
                  <a:txBody>
                    <a:bodyPr/>
                    <a:lstStyle/>
                    <a:p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AE&amp;VE : Passer de la structure familiale à la structure scolaire                              Activités ritualisées et situations individuelles d'apprentissage en autonomie adaptées à la capacité d'attention faible </a:t>
                      </a:r>
                    </a:p>
                    <a:p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 ou plusieurs domaines d'apprentissage parmi les suivants : MLO ; MLE ;CPO ;  EM ; AEC-AA                                                                  Les responsables préparent les rituels de temps et de présences.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771732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h 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Activités de réinvestissement et/ou activités autonomes MLO ; MLE; CPO ; EM, AEC-AA                   </a:t>
                      </a:r>
                      <a:r>
                        <a:rPr lang="fr-FR" sz="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ATSEM surveille une activité                PE observe et vient ponctuellement en aide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908288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9h10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CFCE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Regroupement ritualisées + message des absents; EM : Se repérer dans 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8CFC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 </a:t>
                      </a:r>
                    </a:p>
                    <a:p>
                      <a:pPr algn="ctr" fontAlgn="b"/>
                      <a:endParaRPr lang="fr-FR" sz="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8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Lecture d'album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temps (calendrier ; date); CPO:  Développer son appartenance au groupe (présences, absences)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CFCE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59890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h 20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</a:t>
                      </a:r>
                      <a:endParaRPr lang="fr-FR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</a:t>
                      </a:r>
                      <a:endParaRPr lang="fr-FR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400482"/>
                  </a:ext>
                </a:extLst>
              </a:tr>
              <a:tr h="138607">
                <a:tc vMerge="1"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h 20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2305905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9h30 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nbres et utilisations; </a:t>
                      </a:r>
                    </a:p>
                    <a:p>
                      <a:pPr algn="ctr" fontAlgn="b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;  MLE ; EM ; AEC-AA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(ATSEM surveille une activité d'apprentissage ciblée  / [activités tournent sur 1; 2; 4 jours selon objectif]</a:t>
                      </a:r>
                      <a:endParaRPr lang="fr-FR" sz="7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AEC-AA : les prod, </a:t>
                      </a:r>
                      <a:r>
                        <a:rPr lang="fr-FR" sz="8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 visuelles, Graphisme décoratif; EM : objets, matière, vivant</a:t>
                      </a:r>
                      <a:endParaRPr lang="fr-FR" dirty="0"/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nbres et utilisations; </a:t>
                      </a:r>
                    </a:p>
                    <a:p>
                      <a:pPr algn="ctr" fontAlgn="b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;  MLE ; EM ; AEC-AA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(ATSEM surveille une activité d'apprentissage ciblée  / [activités tournent sur 1; 2; 4 jours selon objectif]</a:t>
                      </a:r>
                      <a:endParaRPr lang="fr-FR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5798387"/>
                  </a:ext>
                </a:extLst>
              </a:tr>
              <a:tr h="236994">
                <a:tc vMerge="1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9h30 </a:t>
                      </a: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nbres et utilisations; </a:t>
                      </a:r>
                    </a:p>
                    <a:p>
                      <a:pPr algn="ctr" fontAlgn="b"/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;  MLE ; EM ; AEC-AA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(ATSEM surveille une activité d'apprentissage ciblée  / [activités tournent sur 1; 2; 4 jours selon objectif]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AEC-AA : les prod, </a:t>
                      </a:r>
                      <a:r>
                        <a:rPr lang="fr-FR" sz="8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 visuelles, Graphisme décoratif; EM : objets, matière, vivant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nbres et utilisations; </a:t>
                      </a:r>
                    </a:p>
                    <a:p>
                      <a:pPr algn="ctr" fontAlgn="b"/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;  MLE ; EM ; AEC-AA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(ATSEM surveille une activité d'apprentissage ciblée  / [activités tournent sur 1; 2; 4 jours selon objectif]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nbres et utilisations; </a:t>
                      </a:r>
                    </a:p>
                    <a:p>
                      <a:pPr algn="ctr" fontAlgn="b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;  MLE ; EM ; AEC-AA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(ATSEM surveille une activité d'apprentissage ciblée  / [activités tournent sur 1; 2; 4 jours selon objectif]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AEC-AA : les prod, </a:t>
                      </a:r>
                      <a:r>
                        <a:rPr lang="fr-FR" sz="8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 visuelles, Graphisme décoratif; EM : objets, matière, vivant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CHORALE </a:t>
                      </a:r>
                      <a:r>
                        <a:rPr lang="fr-FR" sz="8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</a:t>
                      </a:r>
                    </a:p>
                    <a:p>
                      <a:pPr algn="ctr"/>
                      <a:r>
                        <a:rPr lang="fr-FR" sz="8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(Avec PE)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CHORALE  </a:t>
                      </a:r>
                      <a:r>
                        <a:rPr lang="fr-FR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</a:t>
                      </a:r>
                    </a:p>
                    <a:p>
                      <a:pPr algn="ctr"/>
                      <a:r>
                        <a:rPr lang="fr-FR" sz="8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(Avec autres GS)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051686"/>
                  </a:ext>
                </a:extLst>
              </a:tr>
              <a:tr h="601027">
                <a:tc rowSpan="2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AEC-AA : les prod, </a:t>
                      </a:r>
                      <a:r>
                        <a:rPr lang="fr-FR" sz="8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 visuelles, Graphisme décoratif;  EM : objets, matière, vivant</a:t>
                      </a:r>
                      <a:endParaRPr lang="fr-F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640857"/>
                  </a:ext>
                </a:extLst>
              </a:tr>
              <a:tr h="24608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fr-FR" sz="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fr-FR" sz="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AEC-AA : Univers sonores chorale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7539783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 h 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AE&amp;VE : ranger         EM  : classer 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980877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h 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AE&amp;VE 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coopérer et devenir autonome    </a:t>
                      </a: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Echanger, s'exprimer; comprendre :    BILAN des activités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419773"/>
                  </a:ext>
                </a:extLst>
              </a:tr>
              <a:tr h="246894"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h 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AEC-AP : Agencement évolutif du gros matériel </a:t>
                      </a:r>
                      <a:r>
                        <a:rPr lang="fr-FR" sz="9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</a:t>
                      </a:r>
                      <a:r>
                        <a:rPr lang="fr-FR" sz="9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travailler les différentes actions motrices.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AEC-AP : </a:t>
                      </a:r>
                      <a:endParaRPr lang="fr-FR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AEC-AP :</a:t>
                      </a:r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Activité d'expression à visée artistique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461005"/>
                  </a:ext>
                </a:extLst>
              </a:tr>
              <a:tr h="222762">
                <a:tc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10h30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RÉCRÉATION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3428095"/>
                  </a:ext>
                </a:extLst>
              </a:tr>
              <a:tr h="207911"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11h00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: Retour de la mascotte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691C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fr-FR" sz="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MLE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fr-FR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: écouter de l'écrit et le comprendre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MLE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fr-FR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: écouter de l'écrit et le comprendre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9312063"/>
                  </a:ext>
                </a:extLst>
              </a:tr>
              <a:tr h="20791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V&amp;E/SAL: 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chanter, comptines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V&amp;E/SAL: 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chanter, comptines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653705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11h25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Ouverture des portes : passer de la structure scolaire à la structure familiale ou de la structure scolaire à la structure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5484201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11h30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APC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APC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939508"/>
                  </a:ext>
                </a:extLst>
              </a:tr>
              <a:tr h="249798">
                <a:tc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12h00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fr-FR" sz="13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REPAS DE MIDI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4194846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13h20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Ouverture des portes : passer de la structure familiale à la structure scolaire ou de la structure municipale à la structure scolaire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9197146"/>
                  </a:ext>
                </a:extLst>
              </a:tr>
              <a:tr h="311866"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13h30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SIESTE </a:t>
                      </a:r>
                    </a:p>
                    <a:p>
                      <a:pPr algn="ctr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réveil échelonné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MLE (</a:t>
                      </a:r>
                      <a:r>
                        <a:rPr lang="fr-FR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: </a:t>
                      </a:r>
                      <a:r>
                        <a:rPr lang="fr-F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écouter de l'écrit et le comprendre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SIESTE </a:t>
                      </a:r>
                    </a:p>
                    <a:p>
                      <a:pPr algn="ctr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réveil échelonné </a:t>
                      </a:r>
                    </a:p>
                    <a:p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CPO ; EM </a:t>
                      </a:r>
                      <a:r>
                        <a:rPr lang="fr-FR" sz="700" b="0" i="0" u="none" strike="noStrike" dirty="0">
                          <a:effectLst/>
                          <a:latin typeface="Arial" panose="020B0604020202020204" pitchFamily="34" charset="0"/>
                        </a:rPr>
                        <a:t>réinvestissement</a:t>
                      </a:r>
                      <a:endParaRPr lang="fr-FR" sz="7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SIESTE </a:t>
                      </a:r>
                    </a:p>
                    <a:p>
                      <a:pPr algn="ctr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réveil échelonné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MLO ;  MLE </a:t>
                      </a:r>
                      <a:endParaRPr lang="fr-FR" sz="7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réinvestissement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SIESTE </a:t>
                      </a:r>
                    </a:p>
                    <a:p>
                      <a:pPr algn="ctr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réveil échelonné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dirty="0">
                          <a:effectLst/>
                          <a:latin typeface="Arial" panose="020B0604020202020204" pitchFamily="34" charset="0"/>
                        </a:rPr>
                        <a:t>CPO ; EM </a:t>
                      </a:r>
                      <a:r>
                        <a:rPr lang="fr-FR" sz="800" b="0" i="0" u="none" strike="noStrike" dirty="0">
                          <a:effectLst/>
                          <a:latin typeface="Arial" panose="020B0604020202020204" pitchFamily="34" charset="0"/>
                        </a:rPr>
                        <a:t>réinvestissement</a:t>
                      </a:r>
                      <a:endParaRPr lang="fr-FR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903843"/>
                  </a:ext>
                </a:extLst>
              </a:tr>
              <a:tr h="150729">
                <a:tc vMerge="1">
                  <a:txBody>
                    <a:bodyPr/>
                    <a:lstStyle/>
                    <a:p>
                      <a:pPr algn="ctr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AEC-AP: Piscine (GS) </a:t>
                      </a:r>
                      <a:r>
                        <a:rPr lang="fr-F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Pratiquer des activités physiques libres ou guidées : Adapter ses déplacements  à des environnements variés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MLE (</a:t>
                      </a:r>
                      <a:r>
                        <a:rPr lang="fr-FR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: écouter de l'écrit et le comprendre</a:t>
                      </a:r>
                      <a:endParaRPr lang="fr-FR" sz="7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209899"/>
                  </a:ext>
                </a:extLst>
              </a:tr>
              <a:tr h="326717"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14h00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MLE (</a:t>
                      </a:r>
                      <a:r>
                        <a:rPr lang="fr-FR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: écouter de l'écrit et le comprendre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MLE (</a:t>
                      </a:r>
                      <a:r>
                        <a:rPr lang="fr-FR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: écouter de l'écrit et le comprendre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MLE (</a:t>
                      </a:r>
                      <a:r>
                        <a:rPr lang="fr-FR" sz="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litt</a:t>
                      </a:r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: écouter de l'écrit et le comprendre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722002"/>
                  </a:ext>
                </a:extLst>
              </a:tr>
              <a:tr h="102142">
                <a:tc vMerge="1">
                  <a:txBody>
                    <a:bodyPr/>
                    <a:lstStyle/>
                    <a:p>
                      <a:pPr algn="ctr"/>
                      <a:endParaRPr lang="fr-FR" sz="8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: conscience phono GS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, nbres et utilisations; EM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MLO ;  MLE 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947511"/>
                  </a:ext>
                </a:extLst>
              </a:tr>
              <a:tr h="224575">
                <a:tc>
                  <a:txBody>
                    <a:bodyPr/>
                    <a:lstStyle/>
                    <a:p>
                      <a:pPr algn="ctr"/>
                      <a:r>
                        <a:rPr lang="fr-FR" sz="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14h20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7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: conscience phono GS</a:t>
                      </a:r>
                      <a:endParaRPr lang="fr-FR" sz="7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, nbres et utilisations; EM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MLO ;  MLE </a:t>
                      </a:r>
                      <a:endParaRPr lang="fr-FR" sz="7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035457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15h00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MLO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RÉCRÉATION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MLO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RÉCRÉATION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MLO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RÉCRÉATION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MLO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RÉCRÉATION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32664"/>
                  </a:ext>
                </a:extLst>
              </a:tr>
              <a:tr h="564329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15h30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nbres et utilisations; </a:t>
                      </a:r>
                    </a:p>
                    <a:p>
                      <a:pPr algn="ctr" fontAlgn="b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;  MLE ; EM ; AEC-AA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, nbres et utilisations; EM</a:t>
                      </a:r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nbres et utilisations; </a:t>
                      </a:r>
                    </a:p>
                    <a:p>
                      <a:pPr algn="ctr" fontAlgn="b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;  MLE ; EM ; AEC-AA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CPO ; MLO ;  MLE ; EM</a:t>
                      </a:r>
                    </a:p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Jeux de société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CPO : </a:t>
                      </a:r>
                      <a:r>
                        <a:rPr lang="fr-FR" sz="800" b="1" i="0" u="none" strike="noStrike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découv</a:t>
                      </a:r>
                      <a:r>
                        <a:rPr lang="fr-FR" sz="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nbres et utilisations; </a:t>
                      </a:r>
                    </a:p>
                    <a:p>
                      <a:pPr algn="ctr" fontAlgn="b"/>
                      <a:r>
                        <a:rPr lang="fr-FR" sz="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;  MLE ; EM ; AEC-AA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CPO ; MLO ;  MLE ; EM</a:t>
                      </a:r>
                    </a:p>
                    <a:p>
                      <a:pPr algn="ctr" fontAlgn="b"/>
                      <a:r>
                        <a:rPr lang="fr-FR" sz="800" b="1" i="0" u="none" strike="noStrike" dirty="0">
                          <a:effectLst/>
                          <a:latin typeface="Arial" panose="020B0604020202020204" pitchFamily="34" charset="0"/>
                        </a:rPr>
                        <a:t>Jeux de société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Activités de réinvestissement et/ou activités autonomes </a:t>
                      </a:r>
                      <a:r>
                        <a:rPr lang="fr-F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MLO ; MLE; CPO ; EM, AEC-AA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97557260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16h05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V&amp;E/SAL: chanter, comptines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117242"/>
                  </a:ext>
                </a:extLst>
              </a:tr>
              <a:tr h="207911"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16h20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r>
                        <a:rPr lang="fr-F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Ouverture des portes : passer de la structure scolaire à la structure familiale ; retirer l’étiquette prénom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03929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10E8CEC9-8AF8-45E8-A669-755E19C6E903}"/>
              </a:ext>
            </a:extLst>
          </p:cNvPr>
          <p:cNvSpPr txBox="1"/>
          <p:nvPr/>
        </p:nvSpPr>
        <p:spPr>
          <a:xfrm>
            <a:off x="3065284" y="32274"/>
            <a:ext cx="4561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EMPLOI  DU TEMPS    PS-GS     2018-2019 </a:t>
            </a:r>
          </a:p>
        </p:txBody>
      </p:sp>
    </p:spTree>
    <p:extLst>
      <p:ext uri="{BB962C8B-B14F-4D97-AF65-F5344CB8AC3E}">
        <p14:creationId xmlns:p14="http://schemas.microsoft.com/office/powerpoint/2010/main" val="4027523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743</Words>
  <Application>Microsoft Office PowerPoint</Application>
  <PresentationFormat>Personnalisé</PresentationFormat>
  <Paragraphs>118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Tiphaine</dc:creator>
  <cp:lastModifiedBy>Tiphaine</cp:lastModifiedBy>
  <cp:revision>22</cp:revision>
  <cp:lastPrinted>2018-09-23T18:55:53Z</cp:lastPrinted>
  <dcterms:created xsi:type="dcterms:W3CDTF">2018-09-23T15:38:09Z</dcterms:created>
  <dcterms:modified xsi:type="dcterms:W3CDTF">2018-10-25T20:31:43Z</dcterms:modified>
</cp:coreProperties>
</file>