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99" r:id="rId2"/>
  </p:sldIdLst>
  <p:sldSz cx="7559675" cy="1069181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  <a:srgbClr val="FFCCFF"/>
    <a:srgbClr val="FF9966"/>
    <a:srgbClr val="CC3300"/>
    <a:srgbClr val="FF3300"/>
    <a:srgbClr val="AA72D4"/>
    <a:srgbClr val="CC0099"/>
    <a:srgbClr val="00FF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459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591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389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22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646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044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46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22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495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034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951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71DC-2FF3-4B63-8621-5A2E90263B2F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AA82-EB8B-4009-9F75-E68D1DBC9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0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25C321D-84CE-4080-A7AE-69D03BE350FC}"/>
              </a:ext>
            </a:extLst>
          </p:cNvPr>
          <p:cNvSpPr txBox="1"/>
          <p:nvPr/>
        </p:nvSpPr>
        <p:spPr>
          <a:xfrm>
            <a:off x="993633" y="149602"/>
            <a:ext cx="5782220" cy="784830"/>
          </a:xfrm>
          <a:prstGeom prst="rect">
            <a:avLst/>
          </a:prstGeom>
          <a:solidFill>
            <a:srgbClr val="FFCC99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LLHP" panose="02000000000000000000" pitchFamily="2" charset="0"/>
              </a:rPr>
              <a:t>Les  rituels  des  GRANDS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D4C9B0D-62B2-4272-83DA-E401903A9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682200"/>
              </p:ext>
            </p:extLst>
          </p:nvPr>
        </p:nvGraphicFramePr>
        <p:xfrm>
          <a:off x="329609" y="1032483"/>
          <a:ext cx="7075176" cy="51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5740">
                  <a:extLst>
                    <a:ext uri="{9D8B030D-6E8A-4147-A177-3AD203B41FA5}">
                      <a16:colId xmlns:a16="http://schemas.microsoft.com/office/drawing/2014/main" val="689538684"/>
                    </a:ext>
                  </a:extLst>
                </a:gridCol>
                <a:gridCol w="759436">
                  <a:extLst>
                    <a:ext uri="{9D8B030D-6E8A-4147-A177-3AD203B41FA5}">
                      <a16:colId xmlns:a16="http://schemas.microsoft.com/office/drawing/2014/main" val="516371470"/>
                    </a:ext>
                  </a:extLst>
                </a:gridCol>
              </a:tblGrid>
              <a:tr h="518022">
                <a:tc>
                  <a:txBody>
                    <a:bodyPr/>
                    <a:lstStyle/>
                    <a:p>
                      <a:pPr algn="ctr"/>
                      <a:r>
                        <a:rPr lang="fr-FR" sz="25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EXPLORER LE MONDE : </a:t>
                      </a:r>
                      <a:r>
                        <a:rPr lang="fr-FR" sz="23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Se </a:t>
                      </a:r>
                      <a:r>
                        <a:rPr lang="fr-FR" sz="2300" b="1" kern="1200" dirty="0" err="1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reperer</a:t>
                      </a:r>
                      <a:r>
                        <a:rPr lang="fr-FR" sz="23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dans le temps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2174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F5940DE-8DFA-43B2-87C1-E5C8D1CDBBA2}"/>
              </a:ext>
            </a:extLst>
          </p:cNvPr>
          <p:cNvSpPr/>
          <p:nvPr/>
        </p:nvSpPr>
        <p:spPr>
          <a:xfrm>
            <a:off x="271397" y="1534685"/>
            <a:ext cx="62680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     Tous les jours, nous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mettons le calendrier du mois à jour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, nous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déplaçons la flèche sur la semaine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pour savoir les activités prévues ce jour. Puis, un élève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met la date à jour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à l’aide des étiquettes jour, chiffre, mois et année. Nous verbalisons aussi à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quel moment de la journée nous nous trouvons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 à l’aide de </a:t>
            </a:r>
            <a:r>
              <a:rPr lang="fr-FR" sz="11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l’affichage de la semaine 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sz="1100" i="1" dirty="0">
                <a:latin typeface="Arial" panose="020B0604020202020204" pitchFamily="34" charset="0"/>
                <a:ea typeface="Times New Roman" panose="02020603050405020304" pitchFamily="18" charset="0"/>
              </a:rPr>
              <a:t>matin ou après-midi, avant ou après la récréation. </a:t>
            </a:r>
            <a:endParaRPr lang="fr-FR" sz="1100" dirty="0"/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55255F0-6A0A-4E84-8E3D-29F99970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79822"/>
              </p:ext>
            </p:extLst>
          </p:nvPr>
        </p:nvGraphicFramePr>
        <p:xfrm>
          <a:off x="364701" y="4584603"/>
          <a:ext cx="704008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588">
                  <a:extLst>
                    <a:ext uri="{9D8B030D-6E8A-4147-A177-3AD203B41FA5}">
                      <a16:colId xmlns:a16="http://schemas.microsoft.com/office/drawing/2014/main" val="2754324171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1848027071"/>
                    </a:ext>
                  </a:extLst>
                </a:gridCol>
              </a:tblGrid>
              <a:tr h="669851">
                <a:tc>
                  <a:txBody>
                    <a:bodyPr/>
                    <a:lstStyle/>
                    <a:p>
                      <a:pPr algn="l"/>
                      <a:r>
                        <a:rPr lang="fr-FR" sz="25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                       STRUCTURER SA PENSEE</a:t>
                      </a:r>
                    </a:p>
                    <a:p>
                      <a:pPr algn="l"/>
                      <a:r>
                        <a:rPr lang="fr-FR" sz="23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fr-FR" sz="2300" b="1" kern="1200" dirty="0" err="1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Decouvrir</a:t>
                      </a:r>
                      <a:r>
                        <a:rPr lang="fr-FR" sz="23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le nombres et leurs utilisations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3954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35EC02B-3C62-4858-8CF6-0AA523C9AE2B}"/>
              </a:ext>
            </a:extLst>
          </p:cNvPr>
          <p:cNvSpPr/>
          <p:nvPr/>
        </p:nvSpPr>
        <p:spPr>
          <a:xfrm>
            <a:off x="2234021" y="5387027"/>
            <a:ext cx="51707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Nous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comptons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, tous les jours,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le nombre de présents et d’absents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dans la classe et le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nombre d’enfants qui mangent à la cantine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pour commander les repas. </a:t>
            </a:r>
            <a:endParaRPr lang="fr-FR" sz="11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866D0B-55D7-4F4D-A537-AEBB2C704146}"/>
              </a:ext>
            </a:extLst>
          </p:cNvPr>
          <p:cNvSpPr/>
          <p:nvPr/>
        </p:nvSpPr>
        <p:spPr>
          <a:xfrm>
            <a:off x="2360140" y="6409718"/>
            <a:ext cx="51470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«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 LE MESSAGE DES ABSENTS »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ous utilisons ces informations pour composer un </a:t>
            </a:r>
            <a:r>
              <a:rPr lang="fr-FR" sz="1100" b="1">
                <a:latin typeface="Arial" panose="020B0604020202020204" pitchFamily="34" charset="0"/>
                <a:ea typeface="Times New Roman" panose="02020603050405020304" pitchFamily="18" charset="0"/>
              </a:rPr>
              <a:t>message </a:t>
            </a:r>
          </a:p>
          <a:p>
            <a:pPr algn="ctr">
              <a:spcAft>
                <a:spcPts val="0"/>
              </a:spcAft>
            </a:pPr>
            <a:r>
              <a:rPr lang="fr-FR" sz="1100" b="1">
                <a:latin typeface="Arial" panose="020B0604020202020204" pitchFamily="34" charset="0"/>
                <a:ea typeface="Times New Roman" panose="02020603050405020304" pitchFamily="18" charset="0"/>
              </a:rPr>
              <a:t>pour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prévenir Isabelle, </a:t>
            </a:r>
            <a:r>
              <a:rPr lang="fr-FR" sz="1100" b="1">
                <a:latin typeface="Arial" panose="020B0604020202020204" pitchFamily="34" charset="0"/>
                <a:ea typeface="Times New Roman" panose="02020603050405020304" pitchFamily="18" charset="0"/>
              </a:rPr>
              <a:t>la directrice,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du nombre d’absents.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fr-FR" sz="1100" b="1" dirty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fr-FR" sz="1100" dirty="0">
                <a:latin typeface="Arial" panose="020B0604020202020204" pitchFamily="34" charset="0"/>
                <a:ea typeface="Times New Roman" panose="02020603050405020304" pitchFamily="18" charset="0"/>
              </a:rPr>
              <a:t>  Le message évoluera en cour d’année dans sa formulation.</a:t>
            </a:r>
            <a:r>
              <a:rPr lang="fr-FR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fr-FR" sz="1100" dirty="0"/>
          </a:p>
        </p:txBody>
      </p:sp>
      <p:pic>
        <p:nvPicPr>
          <p:cNvPr id="9" name="Image 8" descr="mathematiques_nb">
            <a:extLst>
              <a:ext uri="{FF2B5EF4-FFF2-40B4-BE49-F238E27FC236}">
                <a16:creationId xmlns:a16="http://schemas.microsoft.com/office/drawing/2014/main" id="{D12F868A-AAC5-49BB-8775-9883F8BA88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379" y="4724918"/>
            <a:ext cx="57150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fr-images-coloriages-colorier-photo-un-sablier-p10375">
            <a:extLst>
              <a:ext uri="{FF2B5EF4-FFF2-40B4-BE49-F238E27FC236}">
                <a16:creationId xmlns:a16="http://schemas.microsoft.com/office/drawing/2014/main" id="{E64064BE-D9C7-4A89-8F0C-06A91D3ECD6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45" y="1104975"/>
            <a:ext cx="197368" cy="385423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888D77FB-4CE0-49C9-8558-9FACDDC63BA0}"/>
              </a:ext>
            </a:extLst>
          </p:cNvPr>
          <p:cNvSpPr txBox="1"/>
          <p:nvPr/>
        </p:nvSpPr>
        <p:spPr>
          <a:xfrm>
            <a:off x="5259186" y="7148257"/>
            <a:ext cx="215294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/>
              <a:t>         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comptons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aussi le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nombre d’enfants qui mangent à la cantine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le transmettre à la c</a:t>
            </a:r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antinière : </a:t>
            </a:r>
          </a:p>
          <a:p>
            <a:pPr algn="ctr"/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5CC8AE8-04C3-4211-857C-97391A5ECA0D}"/>
              </a:ext>
            </a:extLst>
          </p:cNvPr>
          <p:cNvSpPr txBox="1"/>
          <p:nvPr/>
        </p:nvSpPr>
        <p:spPr>
          <a:xfrm>
            <a:off x="338802" y="8877676"/>
            <a:ext cx="38999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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Chaque grande section place son </a:t>
            </a:r>
            <a:r>
              <a:rPr lang="fr-FR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cube de présence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 Il y a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un cube par enfant inscrit dans la classe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Les cubes blancs représentent les Petits, les verts les Grands.</a:t>
            </a:r>
          </a:p>
          <a:p>
            <a:pPr algn="just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         Il y a </a:t>
            </a:r>
            <a:r>
              <a:rPr lang="fr-FR" sz="1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deux tours témoins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13 cubes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blancs pour les PS et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9 cubes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verts pour les GS.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2FF283B-59EC-4741-9B33-18BD2C33501B}"/>
              </a:ext>
            </a:extLst>
          </p:cNvPr>
          <p:cNvSpPr/>
          <p:nvPr/>
        </p:nvSpPr>
        <p:spPr>
          <a:xfrm>
            <a:off x="338802" y="9926807"/>
            <a:ext cx="603958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         S’il n’y a pas </a:t>
            </a:r>
            <a:r>
              <a:rPr lang="fr-FR" sz="1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autant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de cubes que dans les tours témoins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c’est qu’il n’y a pas autant d’enfants dans la classe : </a:t>
            </a:r>
            <a:r>
              <a:rPr lang="fr-FR" sz="1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soit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il y a des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absents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soit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des enfants ont </a:t>
            </a:r>
            <a:r>
              <a:rPr lang="fr-FR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oublié de placer leur cube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0678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343">
        <p15:prstTrans prst="peelOff"/>
      </p:transition>
    </mc:Choice>
    <mc:Fallback xmlns="">
      <p:transition spd="slow" advClick="0" advTm="2343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2494</TotalTime>
  <Words>236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SimLLHP</vt:lpstr>
      <vt:lpstr>Smartie CAPS</vt:lpstr>
      <vt:lpstr>Symbol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234</cp:revision>
  <cp:lastPrinted>2018-10-10T13:49:04Z</cp:lastPrinted>
  <dcterms:created xsi:type="dcterms:W3CDTF">2018-09-30T19:45:09Z</dcterms:created>
  <dcterms:modified xsi:type="dcterms:W3CDTF">2018-10-25T21:57:20Z</dcterms:modified>
</cp:coreProperties>
</file>