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10" r:id="rId5"/>
    <p:sldId id="306" r:id="rId6"/>
    <p:sldId id="304" r:id="rId7"/>
    <p:sldId id="313" r:id="rId8"/>
    <p:sldId id="316" r:id="rId9"/>
    <p:sldId id="314" r:id="rId10"/>
    <p:sldId id="309" r:id="rId11"/>
    <p:sldId id="318" r:id="rId12"/>
  </p:sldIdLst>
  <p:sldSz cx="12192000" cy="6858000"/>
  <p:notesSz cx="6797675" cy="9926638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33C3C768-0005-47C4-84DD-C495265E7934}">
          <p14:sldIdLst>
            <p14:sldId id="310"/>
            <p14:sldId id="306"/>
            <p14:sldId id="304"/>
            <p14:sldId id="313"/>
            <p14:sldId id="316"/>
            <p14:sldId id="314"/>
            <p14:sldId id="309"/>
            <p14:sldId id="318"/>
          </p14:sldIdLst>
        </p14:section>
        <p14:section name="Section sans titre" id="{B893B2BF-ADCB-4D77-AEA0-C6BCACDFA1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984" userDrawn="1">
          <p15:clr>
            <a:srgbClr val="A4A3A4"/>
          </p15:clr>
        </p15:guide>
        <p15:guide id="4" orient="horz" pos="24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2" autoAdjust="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>
        <p:guide orient="horz" pos="912"/>
        <p:guide pos="3840"/>
        <p:guide orient="horz" pos="3984"/>
        <p:guide orient="horz" pos="24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623F4313-9FCE-4A92-819A-FAD0FCF0E5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D8F2DB-1094-477F-B0A7-6AC3F2199E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B8EE446-7AEC-4E52-BB44-E415E29CB158}" type="datetime1">
              <a:rPr lang="fr-FR" smtClean="0"/>
              <a:t>19/11/2024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06BA01-9EAD-49E8-91CF-2A395945EA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C7E85C4-F9C1-42D8-B803-39C514A3B3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9474F99-60BC-462F-82FF-AD0F7D3371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019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99FE93-18FF-4761-A914-89E7F4D54D0C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A226AB8-ACBE-42E6-92F5-667EDDCD9652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15577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EBD421-E477-405A-91D4-9468DE9BE4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024F0D-0F00-4C64-975C-BD7D4FE0E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7D0E03-CFD6-4610-88AC-17F03CE8E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EA6C26-9C57-4903-AE77-E191504283DF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44536D-CBA9-4A34-85D3-481BD129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C1F8E3-036A-45B8-BF1F-BEF0C559E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3774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06B1F3-61FB-4FDC-814D-EEC1C1FC3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2403B0-8D7F-4489-AB72-C346C887013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FC9304-E5BD-4F3E-ADB0-974FEBCDE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0B6182-9DAD-43E7-A402-4D56D11CEDF5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38AD29-D9CD-42D8-9604-C47996EE9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52C394-EF43-405B-9653-70AAB909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294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>
            <a:extLst>
              <a:ext uri="{FF2B5EF4-FFF2-40B4-BE49-F238E27FC236}">
                <a16:creationId xmlns:a16="http://schemas.microsoft.com/office/drawing/2014/main" id="{19D1E61D-2F00-41ED-8D92-7CAEB9A5A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647491-5142-48CA-9664-F5082D450F38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94576D-BE01-4BB5-A9F4-7DE4814E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300B0B-2631-4D7B-AD03-0F59FD901AE4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10CA14-AD61-4101-9143-F7884378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98B885-CFEA-4882-BBEA-C5F142089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5166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8C47AB-DC6F-40F0-B4FB-9C0850EE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0939C5-683A-4FDC-A8CF-5F35848AD68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1FB5F0-A7AB-4ACB-91A6-4B836F17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13045-75BA-49FC-B8DA-667A815F6AD8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1BCE02-CEFC-4D30-BBB0-23CE2CB5B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F49760-3E16-4F16-B710-C85178E29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7980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EE07D-6026-47C0-975A-7E493011B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C00015-2956-4E1F-B05F-214F1DE24EA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556B43-C1CB-4618-B91B-AAAEEB40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6A1B2E-6693-414F-9841-5863C42F39A1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688E39-E80F-4C18-9C2A-69886B822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4C5964-5187-4195-8EAF-85D18DC4F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5891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67B990-ED8C-4AAA-8241-C4881B138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6612F2-9E33-44D3-80E2-578C5440A7C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8F7B21-660D-43B3-9151-B40C9ABCD71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326A10-CB05-4418-9338-CB55A705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C8C33D-8E2E-459B-AF90-253460469913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940335-9BE1-42D1-A30D-C3232BD3E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E95C68-4307-4B03-8921-74DB10410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72120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7EBEC8-AC56-429B-89C3-BB6A0E6E3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3866BA-F48C-4383-B119-81B3496761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89F967-CBBC-414E-9DC3-136707A8D35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B905A60-FBC4-40AC-9F71-0FAD9CD7A69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24F92BA-75D6-44F9-A1C8-BCFBF6FF6E03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93CDDC-3537-4692-BE83-87B2A82A7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660CFF-974F-4B0F-8CAA-FCC0F89E7460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F37B9E1-D5EA-4054-8D92-F930B369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898A038-7CD6-4715-9FDA-7194E6BCA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8703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D65FAF-B698-49B0-B197-FD64C97AF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D3E3F44-F1D6-40F7-9A7D-0542C4A9C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160A66-7A6B-41C7-993D-06CDB82BA6E6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48CC28-3F4A-42A0-B211-4BA085AD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3B6C99-6764-43D0-84AE-52C83494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30576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479C79D-3B8A-4FA9-BC4A-63E3EF10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D1239B-222F-4485-B527-6BEE956E53DB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4730E35-44DB-4FED-9E24-5BBE5D9DA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CDC42F-3337-4692-B53C-A55290487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05842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907D58-952D-44D7-9911-60544C9F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5BC150-9914-4A82-84CF-B3708B9757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4A7C02-9C7E-401F-BABE-D3028FF18CE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D6080A-4623-4F4C-B5BF-7E9E7531F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4DDADA-8413-40DC-8839-95ED535A6D2F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9B1D15-0BD5-4F6E-A265-BD1F2F361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F764D4-AA29-4DF8-A501-E2B904E9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78856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14D526-F53C-446D-8D7C-8A73C2A6A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>
            <a:extLst>
              <a:ext uri="{FF2B5EF4-FFF2-40B4-BE49-F238E27FC236}">
                <a16:creationId xmlns:a16="http://schemas.microsoft.com/office/drawing/2014/main" id="{7341CC3D-D32B-4629-85B8-E779A41050BA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517242-BF08-4A5E-ABD7-483896CAE98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B2B8E4-DF23-4701-B28A-B9E5700B3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65ADD9-85E7-452B-96B0-2A14879D53CE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6DE909-4588-4CF5-B2FA-B76312433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EA005E-65C2-4007-815C-52F23809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55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 1">
            <a:extLst>
              <a:ext uri="{FF2B5EF4-FFF2-40B4-BE49-F238E27FC236}">
                <a16:creationId xmlns:a16="http://schemas.microsoft.com/office/drawing/2014/main" id="{D8373118-F27D-412D-B19A-2DB8C8101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537CCC-B536-48B0-B893-63FFC2EBD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CE552F-73E7-48CE-AAB3-E947C535D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57F48F1-947C-498B-A912-2C1742B9B076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E40B4F-2015-4E9F-BCB3-E0BFA4AF9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610C3C-BBD3-4864-98E4-5D7B08A62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A4A7955-6230-48B4-BD8B-A7C460F759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3268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ollicitations.paris.fr/ticketing/jsp/site/Portal.jsp?page=ticket&amp;view=create&amp;form=1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Direction des ressources humaines </a:t>
            </a: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318" y="1662491"/>
            <a:ext cx="8826760" cy="3956540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113045-75BA-49FC-B8DA-667A815F6AD8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A4A7955-6230-48B4-BD8B-A7C460F75945}" type="slidenum">
              <a:rPr lang="fr-FR" noProof="0" smtClean="0"/>
              <a:t>1</a:t>
            </a:fld>
            <a:endParaRPr lang="fr-FR" noProof="0"/>
          </a:p>
        </p:txBody>
      </p:sp>
      <p:sp>
        <p:nvSpPr>
          <p:cNvPr id="7" name="Rectangle 6"/>
          <p:cNvSpPr/>
          <p:nvPr/>
        </p:nvSpPr>
        <p:spPr>
          <a:xfrm>
            <a:off x="2276669" y="1964981"/>
            <a:ext cx="69563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6000" b="1" dirty="0">
                <a:solidFill>
                  <a:prstClr val="white"/>
                </a:solidFill>
                <a:latin typeface="Century Gothic"/>
              </a:rPr>
              <a:t>Dispositif subsidiaire de signalement des violences </a:t>
            </a:r>
            <a:endParaRPr lang="fr-FR" sz="6600" dirty="0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8648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Dispositif subsidiaire de signalement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3600" b="1" dirty="0"/>
              <a:t>Il concerne le signalement des violences : </a:t>
            </a:r>
          </a:p>
          <a:p>
            <a:pPr algn="just"/>
            <a:endParaRPr lang="fr-FR" sz="3600" b="1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3600" b="1" dirty="0"/>
              <a:t>Agent sur agent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sz="3600" b="1" dirty="0"/>
              <a:t>Agent sur usager uniquement si le témoin est un agent</a:t>
            </a:r>
          </a:p>
          <a:p>
            <a:pPr marL="0" indent="0" algn="just">
              <a:buNone/>
            </a:pPr>
            <a:endParaRPr lang="fr-FR" sz="3600" b="1" dirty="0"/>
          </a:p>
          <a:p>
            <a:pPr algn="just">
              <a:buFont typeface="Wingdings" panose="05000000000000000000" pitchFamily="2" charset="2"/>
              <a:buChar char="v"/>
            </a:pPr>
            <a:endParaRPr lang="fr-FR" sz="3600" b="1" dirty="0"/>
          </a:p>
          <a:p>
            <a:endParaRPr lang="fr-FR" sz="36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113045-75BA-49FC-B8DA-667A815F6AD8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A4A7955-6230-48B4-BD8B-A7C460F75945}" type="slidenum">
              <a:rPr lang="fr-FR" noProof="0" smtClean="0"/>
              <a:t>2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9150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Comment signaler une violence?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algn="just"/>
            <a:r>
              <a:rPr lang="fr-FR" sz="3600" b="1" dirty="0"/>
              <a:t>Activer le QR Code disponible sur </a:t>
            </a:r>
            <a:r>
              <a:rPr lang="fr-FR" sz="3600" b="1" dirty="0" err="1"/>
              <a:t>intraparis</a:t>
            </a:r>
            <a:r>
              <a:rPr lang="fr-FR" sz="3600" b="1" dirty="0"/>
              <a:t> ou affiché dans les services </a:t>
            </a:r>
          </a:p>
          <a:p>
            <a:endParaRPr lang="fr-FR" sz="3600" b="1" dirty="0"/>
          </a:p>
          <a:p>
            <a:endParaRPr lang="fr-FR" sz="36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113045-75BA-49FC-B8DA-667A815F6AD8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A4A7955-6230-48B4-BD8B-A7C460F75945}" type="slidenum">
              <a:rPr lang="fr-FR" noProof="0" smtClean="0"/>
              <a:t>3</a:t>
            </a:fld>
            <a:endParaRPr lang="fr-FR" noProof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96E50B5-FA2B-4371-A89B-FF858C2E9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0181" y="2988075"/>
            <a:ext cx="3115415" cy="311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3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Comment signaler une violence?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algn="just"/>
            <a:r>
              <a:rPr lang="fr-FR" sz="3600" b="1" dirty="0"/>
              <a:t>Vous n’avez pas de téléphone portable permettant de l’activer? </a:t>
            </a:r>
          </a:p>
          <a:p>
            <a:pPr algn="just">
              <a:buFont typeface="Symbol" panose="05050102010706020507" pitchFamily="18" charset="2"/>
              <a:buChar char="Þ"/>
            </a:pPr>
            <a:r>
              <a:rPr lang="fr-FR" sz="3600" b="1" dirty="0"/>
              <a:t>renseignez le formulaire (accessible depuis </a:t>
            </a:r>
            <a:r>
              <a:rPr lang="fr-FR" sz="3600" b="1" dirty="0" err="1"/>
              <a:t>intraparis</a:t>
            </a:r>
            <a:r>
              <a:rPr lang="fr-FR" sz="3600" b="1" dirty="0"/>
              <a:t>) en cliquant sur le lien  :</a:t>
            </a:r>
          </a:p>
          <a:p>
            <a:pPr algn="just"/>
            <a:r>
              <a:rPr lang="fr-FR" u="sng" dirty="0">
                <a:hlinkClick r:id="rId2"/>
              </a:rPr>
              <a:t>https://sollicitations.paris.fr/ticketing/jsp/site/Portal.jsp?page=ticket&amp;view=create&amp;form=18</a:t>
            </a:r>
            <a:endParaRPr lang="fr-FR" dirty="0"/>
          </a:p>
          <a:p>
            <a:pPr algn="just"/>
            <a:endParaRPr lang="fr-FR" sz="3600" b="1" dirty="0"/>
          </a:p>
          <a:p>
            <a:pPr algn="just"/>
            <a:endParaRPr lang="fr-FR" sz="3600" b="1" dirty="0"/>
          </a:p>
          <a:p>
            <a:endParaRPr lang="fr-FR" sz="36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113045-75BA-49FC-B8DA-667A815F6AD8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A4A7955-6230-48B4-BD8B-A7C460F75945}" type="slidenum">
              <a:rPr lang="fr-FR" noProof="0" smtClean="0"/>
              <a:t>4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674458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Comment signaler une violence?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algn="just"/>
            <a:r>
              <a:rPr lang="fr-FR" sz="3600" b="1" dirty="0"/>
              <a:t>Compléter le</a:t>
            </a:r>
          </a:p>
          <a:p>
            <a:pPr marL="0" indent="0" algn="just">
              <a:buNone/>
            </a:pPr>
            <a:r>
              <a:rPr lang="fr-FR" sz="3600" b="1" dirty="0"/>
              <a:t> formulaire</a:t>
            </a:r>
          </a:p>
          <a:p>
            <a:pPr marL="0" indent="0" algn="just">
              <a:buNone/>
            </a:pPr>
            <a:r>
              <a:rPr lang="fr-FR" sz="3600" b="1" dirty="0"/>
              <a:t>et </a:t>
            </a:r>
          </a:p>
          <a:p>
            <a:pPr algn="just"/>
            <a:r>
              <a:rPr lang="fr-FR" sz="3600" b="1" dirty="0"/>
              <a:t>Cliquer sur « envoyer »</a:t>
            </a:r>
          </a:p>
          <a:p>
            <a:endParaRPr lang="fr-FR" sz="36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113045-75BA-49FC-B8DA-667A815F6AD8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A4A7955-6230-48B4-BD8B-A7C460F75945}" type="slidenum">
              <a:rPr lang="fr-FR" noProof="0" smtClean="0"/>
              <a:t>5</a:t>
            </a:fld>
            <a:endParaRPr lang="fr-FR" noProof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763E392-F0C7-489B-87DC-C4372A6E8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0649" y="1907020"/>
            <a:ext cx="6321260" cy="381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200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dirty="0"/>
              <a:t>Que se passe t’il après?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algn="just"/>
            <a:r>
              <a:rPr lang="fr-FR" sz="3600" b="1" dirty="0"/>
              <a:t>Vous recevez un accusé réception de votre signalement dans les 48h avec 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3600" b="1" dirty="0"/>
              <a:t>Un numéro pour le suivi de mon signalement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3600" b="1" dirty="0"/>
              <a:t>Une information sur les dispositifs de soutien et d’accompagnement dont peut bénéficier la victime</a:t>
            </a:r>
          </a:p>
          <a:p>
            <a:pPr marL="0" indent="0" algn="just">
              <a:buNone/>
            </a:pPr>
            <a:endParaRPr lang="fr-FR" sz="3600" b="1" dirty="0"/>
          </a:p>
          <a:p>
            <a:pPr marL="0" indent="0" algn="just">
              <a:buNone/>
            </a:pPr>
            <a:endParaRPr lang="fr-FR" sz="3600" b="1" dirty="0"/>
          </a:p>
          <a:p>
            <a:pPr algn="just"/>
            <a:endParaRPr lang="fr-FR" sz="3600" b="1" dirty="0"/>
          </a:p>
          <a:p>
            <a:endParaRPr lang="fr-FR" sz="36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113045-75BA-49FC-B8DA-667A815F6AD8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A4A7955-6230-48B4-BD8B-A7C460F75945}" type="slidenum">
              <a:rPr lang="fr-FR" noProof="0" smtClean="0"/>
              <a:t>6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38379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dirty="0"/>
              <a:t>Qui traite le signalement 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5437" y="1847850"/>
            <a:ext cx="10515600" cy="4351338"/>
          </a:xfrm>
        </p:spPr>
        <p:txBody>
          <a:bodyPr>
            <a:normAutofit/>
          </a:bodyPr>
          <a:lstStyle/>
          <a:p>
            <a:r>
              <a:rPr lang="fr-FR" sz="3200" b="1" dirty="0"/>
              <a:t>Le traitement peut être réalisé 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200" b="1" dirty="0"/>
              <a:t>Par la direction de l’agent, avec prise de mesures d’urgence tant administratives et /ou qu’organisationnelles, que managériales;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200" b="1" dirty="0"/>
              <a:t>Par la DRH dans l’hypothèse d’une enquête administrative relevant de son champ de compétence ou de la convocation du Conseil de discipline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200" b="1" dirty="0"/>
              <a:t>Par l’Inspection Générale (sur décision de la Maire) </a:t>
            </a:r>
          </a:p>
          <a:p>
            <a:pPr marL="0" indent="0">
              <a:buNone/>
            </a:pPr>
            <a:endParaRPr lang="fr-FR" sz="3600" b="1" dirty="0"/>
          </a:p>
          <a:p>
            <a:pPr marL="0" indent="0">
              <a:buNone/>
            </a:pPr>
            <a:endParaRPr lang="fr-FR" sz="3600" b="1" dirty="0"/>
          </a:p>
          <a:p>
            <a:pPr marL="0" indent="0">
              <a:buNone/>
            </a:pPr>
            <a:endParaRPr lang="fr-FR" sz="3600" b="1" dirty="0"/>
          </a:p>
          <a:p>
            <a:pPr marL="0" indent="0">
              <a:buNone/>
            </a:pPr>
            <a:endParaRPr lang="fr-FR" sz="3600" b="1" dirty="0"/>
          </a:p>
          <a:p>
            <a:endParaRPr lang="fr-FR" sz="36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113045-75BA-49FC-B8DA-667A815F6AD8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A4A7955-6230-48B4-BD8B-A7C460F75945}" type="slidenum">
              <a:rPr lang="fr-FR" noProof="0" smtClean="0"/>
              <a:t>7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12317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/>
            </a:r>
            <a:br>
              <a:rPr lang="fr-FR" dirty="0"/>
            </a:br>
            <a:r>
              <a:rPr lang="fr-FR" dirty="0"/>
              <a:t>Quelle réponse à mon signalement?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3600" b="1" dirty="0"/>
          </a:p>
          <a:p>
            <a:pPr marL="0" indent="0">
              <a:buNone/>
            </a:pPr>
            <a:endParaRPr lang="fr-FR" sz="3600" b="1" dirty="0"/>
          </a:p>
          <a:p>
            <a:pPr marL="0" indent="0">
              <a:buNone/>
            </a:pPr>
            <a:endParaRPr lang="fr-FR" sz="3600" b="1" dirty="0"/>
          </a:p>
          <a:p>
            <a:pPr marL="0" indent="0">
              <a:buNone/>
            </a:pPr>
            <a:endParaRPr lang="fr-FR" sz="3600" b="1" dirty="0"/>
          </a:p>
          <a:p>
            <a:endParaRPr lang="fr-FR" sz="36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B113045-75BA-49FC-B8DA-667A815F6AD8}" type="datetime1">
              <a:rPr lang="fr-FR" noProof="0" smtClean="0"/>
              <a:t>19/11/2024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A4A7955-6230-48B4-BD8B-A7C460F75945}" type="slidenum">
              <a:rPr lang="fr-FR" noProof="0" smtClean="0"/>
              <a:t>8</a:t>
            </a:fld>
            <a:endParaRPr lang="fr-FR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545FF9-AD99-4B01-A34B-CD32B1ED3063}"/>
              </a:ext>
            </a:extLst>
          </p:cNvPr>
          <p:cNvSpPr/>
          <p:nvPr/>
        </p:nvSpPr>
        <p:spPr>
          <a:xfrm>
            <a:off x="838200" y="2142837"/>
            <a:ext cx="10411691" cy="3768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3200" dirty="0"/>
              <a:t>Je suis informé de la prise en charge de mon signalement par le service compétent dans un délai de 15 jours à compter </a:t>
            </a:r>
            <a:r>
              <a:rPr lang="fr-FR" sz="3200"/>
              <a:t>du signalement</a:t>
            </a:r>
            <a:endParaRPr lang="fr-FR" sz="3200" dirty="0"/>
          </a:p>
          <a:p>
            <a:pPr algn="just"/>
            <a:endParaRPr lang="fr-FR" sz="32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3200" dirty="0"/>
              <a:t>J’ai une information sur le traitement final de mon signalement (à l’issue de la procédure) 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09129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McD color sc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31737"/>
      </a:accent1>
      <a:accent2>
        <a:srgbClr val="FFC427"/>
      </a:accent2>
      <a:accent3>
        <a:srgbClr val="B4D78E"/>
      </a:accent3>
      <a:accent4>
        <a:srgbClr val="749CD3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dern 04">
      <a:majorFont>
        <a:latin typeface="Century Gothic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7542762_TF89048086" id="{C519A4F2-0979-4383-86E5-B49FF207A021}" vid="{90257414-CE60-4210-89F9-FA30D90B729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3496C2-30B3-40CB-ACDC-46FFFFC8A1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6028FB-6012-4967-A451-C2FAE951FE25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E4CC17A-C7FA-42F7-A285-99975430EB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Tableau de bord de performance de 24Slides</Template>
  <TotalTime>0</TotalTime>
  <Words>259</Words>
  <Application>Microsoft Office PowerPoint</Application>
  <PresentationFormat>Grand écran</PresentationFormat>
  <Paragraphs>61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Symbol</vt:lpstr>
      <vt:lpstr>Wingdings</vt:lpstr>
      <vt:lpstr>Thème Office</vt:lpstr>
      <vt:lpstr>Direction des ressources humaines </vt:lpstr>
      <vt:lpstr>Dispositif subsidiaire de signalement</vt:lpstr>
      <vt:lpstr>Comment signaler une violence? </vt:lpstr>
      <vt:lpstr>Comment signaler une violence? </vt:lpstr>
      <vt:lpstr>Comment signaler une violence? </vt:lpstr>
      <vt:lpstr>Que se passe t’il après? </vt:lpstr>
      <vt:lpstr>Qui traite le signalement ? </vt:lpstr>
      <vt:lpstr> Quelle réponse à mon signalement?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2024-01-02T14:43:24Z</dcterms:created>
  <dcterms:modified xsi:type="dcterms:W3CDTF">2024-11-19T07:20:48Z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