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693400" cy="15122525"/>
  <p:notesSz cx="6797675" cy="9926638"/>
  <p:defaultTextStyle>
    <a:defPPr>
      <a:defRPr lang="fr-FR"/>
    </a:defPPr>
    <a:lvl1pPr marL="0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45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93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42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89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735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86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033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179" algn="l" defTabSz="147429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BF9"/>
    <a:srgbClr val="246172"/>
    <a:srgbClr val="6034DC"/>
    <a:srgbClr val="FF6600"/>
    <a:srgbClr val="0066FF"/>
    <a:srgbClr val="385D8A"/>
    <a:srgbClr val="D77407"/>
    <a:srgbClr val="001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9" autoAdjust="0"/>
    <p:restoredTop sz="96339" autoAdjust="0"/>
  </p:normalViewPr>
  <p:slideViewPr>
    <p:cSldViewPr>
      <p:cViewPr>
        <p:scale>
          <a:sx n="60" d="100"/>
          <a:sy n="60" d="100"/>
        </p:scale>
        <p:origin x="-3408" y="-72"/>
      </p:cViewPr>
      <p:guideLst>
        <p:guide orient="horz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0075369F-5A35-4C2F-B879-32EEEA9F8D53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748CBB30-8D85-4F3F-A3DE-145FEAD935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449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F90365A8-18AE-4F96-952B-7F8473631E0D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53F828A-3658-4A1F-AB36-C32624EB0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10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26534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053066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579602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106136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632670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159204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685735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212270" algn="l" defTabSz="1053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F828A-3658-4A1F-AB36-C32624EB08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13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4697798"/>
            <a:ext cx="9089390" cy="324154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6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1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5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4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83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1333724"/>
            <a:ext cx="2812589" cy="2845275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1333724"/>
            <a:ext cx="8263250" cy="2845275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74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23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9717635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640958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693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38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2108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773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466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16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547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40" y="7781808"/>
            <a:ext cx="5537918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8" y="7781808"/>
            <a:ext cx="5537919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11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6935" indent="0">
              <a:buNone/>
              <a:defRPr sz="3200" b="1"/>
            </a:lvl2pPr>
            <a:lvl3pPr marL="1473867" indent="0">
              <a:buNone/>
              <a:defRPr sz="2900" b="1"/>
            </a:lvl3pPr>
            <a:lvl4pPr marL="2210803" indent="0">
              <a:buNone/>
              <a:defRPr sz="2700" b="1"/>
            </a:lvl4pPr>
            <a:lvl5pPr marL="2947734" indent="0">
              <a:buNone/>
              <a:defRPr sz="2700" b="1"/>
            </a:lvl5pPr>
            <a:lvl6pPr marL="3684668" indent="0">
              <a:buNone/>
              <a:defRPr sz="2700" b="1"/>
            </a:lvl6pPr>
            <a:lvl7pPr marL="4421604" indent="0">
              <a:buNone/>
              <a:defRPr sz="2700" b="1"/>
            </a:lvl7pPr>
            <a:lvl8pPr marL="5158537" indent="0">
              <a:buNone/>
              <a:defRPr sz="2700" b="1"/>
            </a:lvl8pPr>
            <a:lvl9pPr marL="5895471" indent="0">
              <a:buNone/>
              <a:defRPr sz="2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7" y="3385067"/>
            <a:ext cx="4726630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6935" indent="0">
              <a:buNone/>
              <a:defRPr sz="3200" b="1"/>
            </a:lvl2pPr>
            <a:lvl3pPr marL="1473867" indent="0">
              <a:buNone/>
              <a:defRPr sz="2900" b="1"/>
            </a:lvl3pPr>
            <a:lvl4pPr marL="2210803" indent="0">
              <a:buNone/>
              <a:defRPr sz="2700" b="1"/>
            </a:lvl4pPr>
            <a:lvl5pPr marL="2947734" indent="0">
              <a:buNone/>
              <a:defRPr sz="2700" b="1"/>
            </a:lvl5pPr>
            <a:lvl6pPr marL="3684668" indent="0">
              <a:buNone/>
              <a:defRPr sz="2700" b="1"/>
            </a:lvl6pPr>
            <a:lvl7pPr marL="4421604" indent="0">
              <a:buNone/>
              <a:defRPr sz="2700" b="1"/>
            </a:lvl7pPr>
            <a:lvl8pPr marL="5158537" indent="0">
              <a:buNone/>
              <a:defRPr sz="2700" b="1"/>
            </a:lvl8pPr>
            <a:lvl9pPr marL="5895471" indent="0">
              <a:buNone/>
              <a:defRPr sz="2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7" y="4795801"/>
            <a:ext cx="4726630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6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0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60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7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602107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7" y="3164535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6935" indent="0">
              <a:buNone/>
              <a:defRPr sz="1800"/>
            </a:lvl2pPr>
            <a:lvl3pPr marL="1473867" indent="0">
              <a:buNone/>
              <a:defRPr sz="1600"/>
            </a:lvl3pPr>
            <a:lvl4pPr marL="2210803" indent="0">
              <a:buNone/>
              <a:defRPr sz="1500"/>
            </a:lvl4pPr>
            <a:lvl5pPr marL="2947734" indent="0">
              <a:buNone/>
              <a:defRPr sz="1500"/>
            </a:lvl5pPr>
            <a:lvl6pPr marL="3684668" indent="0">
              <a:buNone/>
              <a:defRPr sz="1500"/>
            </a:lvl6pPr>
            <a:lvl7pPr marL="4421604" indent="0">
              <a:buNone/>
              <a:defRPr sz="1500"/>
            </a:lvl7pPr>
            <a:lvl8pPr marL="5158537" indent="0">
              <a:buNone/>
              <a:defRPr sz="1500"/>
            </a:lvl8pPr>
            <a:lvl9pPr marL="5895471" indent="0">
              <a:buNone/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18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6935" indent="0">
              <a:buNone/>
              <a:defRPr sz="4500"/>
            </a:lvl2pPr>
            <a:lvl3pPr marL="1473867" indent="0">
              <a:buNone/>
              <a:defRPr sz="3900"/>
            </a:lvl3pPr>
            <a:lvl4pPr marL="2210803" indent="0">
              <a:buNone/>
              <a:defRPr sz="3200"/>
            </a:lvl4pPr>
            <a:lvl5pPr marL="2947734" indent="0">
              <a:buNone/>
              <a:defRPr sz="3200"/>
            </a:lvl5pPr>
            <a:lvl6pPr marL="3684668" indent="0">
              <a:buNone/>
              <a:defRPr sz="3200"/>
            </a:lvl6pPr>
            <a:lvl7pPr marL="4421604" indent="0">
              <a:buNone/>
              <a:defRPr sz="3200"/>
            </a:lvl7pPr>
            <a:lvl8pPr marL="5158537" indent="0">
              <a:buNone/>
              <a:defRPr sz="3200"/>
            </a:lvl8pPr>
            <a:lvl9pPr marL="5895471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11835478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6935" indent="0">
              <a:buNone/>
              <a:defRPr sz="1800"/>
            </a:lvl2pPr>
            <a:lvl3pPr marL="1473867" indent="0">
              <a:buNone/>
              <a:defRPr sz="1600"/>
            </a:lvl3pPr>
            <a:lvl4pPr marL="2210803" indent="0">
              <a:buNone/>
              <a:defRPr sz="1500"/>
            </a:lvl4pPr>
            <a:lvl5pPr marL="2947734" indent="0">
              <a:buNone/>
              <a:defRPr sz="1500"/>
            </a:lvl5pPr>
            <a:lvl6pPr marL="3684668" indent="0">
              <a:buNone/>
              <a:defRPr sz="1500"/>
            </a:lvl6pPr>
            <a:lvl7pPr marL="4421604" indent="0">
              <a:buNone/>
              <a:defRPr sz="1500"/>
            </a:lvl7pPr>
            <a:lvl8pPr marL="5158537" indent="0">
              <a:buNone/>
              <a:defRPr sz="1500"/>
            </a:lvl8pPr>
            <a:lvl9pPr marL="5895471" indent="0">
              <a:buNone/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3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  <a:prstGeom prst="rect">
            <a:avLst/>
          </a:prstGeom>
        </p:spPr>
        <p:txBody>
          <a:bodyPr vert="horz" lIns="147384" tIns="73694" rIns="147384" bIns="7369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3528602"/>
            <a:ext cx="9624060" cy="9980167"/>
          </a:xfrm>
          <a:prstGeom prst="rect">
            <a:avLst/>
          </a:prstGeom>
        </p:spPr>
        <p:txBody>
          <a:bodyPr vert="horz" lIns="147384" tIns="73694" rIns="147384" bIns="7369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14016346"/>
            <a:ext cx="2495127" cy="805134"/>
          </a:xfrm>
          <a:prstGeom prst="rect">
            <a:avLst/>
          </a:prstGeom>
        </p:spPr>
        <p:txBody>
          <a:bodyPr vert="horz" lIns="147384" tIns="73694" rIns="147384" bIns="7369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7DA2-CDB9-42D7-AE99-8EA1072E3244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3" y="14016346"/>
            <a:ext cx="3386243" cy="805134"/>
          </a:xfrm>
          <a:prstGeom prst="rect">
            <a:avLst/>
          </a:prstGeom>
        </p:spPr>
        <p:txBody>
          <a:bodyPr vert="horz" lIns="147384" tIns="73694" rIns="147384" bIns="7369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14016346"/>
            <a:ext cx="2495127" cy="805134"/>
          </a:xfrm>
          <a:prstGeom prst="rect">
            <a:avLst/>
          </a:prstGeom>
        </p:spPr>
        <p:txBody>
          <a:bodyPr vert="horz" lIns="147384" tIns="73694" rIns="147384" bIns="73694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C200-3B32-4157-9ED6-E060AB5C3A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1473867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702" indent="-552702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517" indent="-460582" algn="l" defTabSz="1473867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338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267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6204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3133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0070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7006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3936" indent="-368469" algn="l" defTabSz="14738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6935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3867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0803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7734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4668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1604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8537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5471" algn="l" defTabSz="147386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oneTexte 56"/>
          <p:cNvSpPr txBox="1"/>
          <p:nvPr/>
        </p:nvSpPr>
        <p:spPr>
          <a:xfrm>
            <a:off x="580893" y="8124028"/>
            <a:ext cx="5485891" cy="3060989"/>
          </a:xfrm>
          <a:prstGeom prst="rect">
            <a:avLst/>
          </a:prstGeom>
          <a:noFill/>
        </p:spPr>
        <p:txBody>
          <a:bodyPr wrap="square" lIns="105308" tIns="52653" rIns="105308" bIns="52653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Vous envisagez une nouvelle carrière.</a:t>
            </a:r>
          </a:p>
          <a:p>
            <a:endParaRPr lang="fr-FR" sz="1600" dirty="0">
              <a:solidFill>
                <a:srgbClr val="002060"/>
              </a:solidFill>
              <a:latin typeface="Montserrat SemiBold" pitchFamily="50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La culture, sous diverses formes, vous intéresse.            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La médiation vous attire, et vous appréciez le contact avec le public.</a:t>
            </a:r>
          </a:p>
          <a:p>
            <a:pPr marL="285750" indent="-285750">
              <a:buFontTx/>
              <a:buChar char="-"/>
            </a:pP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Vous êtes </a:t>
            </a: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prêts </a:t>
            </a: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à vous former, si besoin, aux nouvelles technologie.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2060"/>
              </a:solidFill>
              <a:latin typeface="Montserrat SemiBold" pitchFamily="50" charset="0"/>
            </a:endParaRPr>
          </a:p>
          <a:p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Cette mobilité dans le corps des Agents d’Accueil, de Surveillance et </a:t>
            </a:r>
            <a:r>
              <a:rPr lang="fr-FR" sz="1600" smtClean="0">
                <a:solidFill>
                  <a:srgbClr val="002060"/>
                </a:solidFill>
                <a:latin typeface="Montserrat SemiBold" pitchFamily="50" charset="0"/>
              </a:rPr>
              <a:t>de </a:t>
            </a:r>
            <a:r>
              <a:rPr lang="fr-FR" sz="1600" smtClean="0">
                <a:solidFill>
                  <a:srgbClr val="002060"/>
                </a:solidFill>
                <a:latin typeface="Montserrat SemiBold" pitchFamily="50" charset="0"/>
              </a:rPr>
              <a:t>Magasinage </a:t>
            </a:r>
            <a:r>
              <a:rPr lang="fr-FR" sz="1600" dirty="0" smtClean="0">
                <a:solidFill>
                  <a:srgbClr val="002060"/>
                </a:solidFill>
                <a:latin typeface="Montserrat SemiBold" pitchFamily="50" charset="0"/>
              </a:rPr>
              <a:t>est ouverte aux agents titulaires depuis 3 ans dans leur corps.</a:t>
            </a:r>
          </a:p>
        </p:txBody>
      </p:sp>
      <p:pic>
        <p:nvPicPr>
          <p:cNvPr id="2050" name="Picture 2" descr="C:\Users\dechaudl\Desktop\shutterstock\shutterstock_1528063892 [Converti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96" y="8643436"/>
            <a:ext cx="280471" cy="28803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dechaudl\Desktop\shutterstock\shutterstock_1528063892 [Converti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3" y="8144829"/>
            <a:ext cx="302745" cy="31090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6787037" y="8713391"/>
            <a:ext cx="3597024" cy="240060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389" tIns="45693" rIns="91389" bIns="45693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Horaires et rythme de travail variable, parfois </a:t>
            </a: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tardifs.</a:t>
            </a:r>
            <a:endParaRPr lang="fr-FR" sz="1500" dirty="0" smtClean="0">
              <a:solidFill>
                <a:srgbClr val="002060"/>
              </a:solidFill>
              <a:latin typeface="Montserrat Medium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500" dirty="0" smtClean="0">
              <a:solidFill>
                <a:srgbClr val="002060"/>
              </a:solidFill>
              <a:latin typeface="Montserrat Medium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Travail le samedi et possible le </a:t>
            </a: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dimanche.</a:t>
            </a:r>
            <a:endParaRPr lang="fr-FR" sz="1500" dirty="0" smtClean="0">
              <a:solidFill>
                <a:srgbClr val="002060"/>
              </a:solidFill>
              <a:latin typeface="Montserrat Medium" pitchFamily="50" charset="0"/>
            </a:endParaRPr>
          </a:p>
          <a:p>
            <a:endParaRPr lang="fr-FR" sz="1500" dirty="0">
              <a:solidFill>
                <a:srgbClr val="002060"/>
              </a:solidFill>
              <a:latin typeface="Montserrat Medium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Accueil d’un public </a:t>
            </a: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varié.</a:t>
            </a:r>
            <a:endParaRPr lang="fr-FR" sz="1500" dirty="0" smtClean="0">
              <a:solidFill>
                <a:srgbClr val="002060"/>
              </a:solidFill>
              <a:latin typeface="Montserrat Medium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500" dirty="0">
              <a:solidFill>
                <a:srgbClr val="002060"/>
              </a:solidFill>
              <a:latin typeface="Montserrat Medium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Travail sur écran </a:t>
            </a:r>
            <a:r>
              <a:rPr lang="fr-FR" sz="1500" dirty="0" smtClean="0">
                <a:solidFill>
                  <a:srgbClr val="002060"/>
                </a:solidFill>
                <a:latin typeface="Montserrat Medium" pitchFamily="50" charset="0"/>
              </a:rPr>
              <a:t>prolongé et manutention.</a:t>
            </a:r>
            <a:endParaRPr lang="fr-FR" sz="1500" dirty="0">
              <a:solidFill>
                <a:srgbClr val="002060"/>
              </a:solidFill>
              <a:latin typeface="Montserrat Medium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6142" y="12385932"/>
            <a:ext cx="10081121" cy="24483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2124" y="6024912"/>
            <a:ext cx="10212872" cy="1968383"/>
          </a:xfrm>
          <a:prstGeom prst="rect">
            <a:avLst/>
          </a:prstGeom>
        </p:spPr>
        <p:txBody>
          <a:bodyPr wrap="square" lIns="105308" tIns="52653" rIns="105308" bIns="52653">
            <a:spAutoFit/>
          </a:bodyPr>
          <a:lstStyle/>
          <a:p>
            <a:pPr algn="ctr"/>
            <a:r>
              <a:rPr lang="fr-FR" sz="2700" dirty="0">
                <a:solidFill>
                  <a:srgbClr val="002060"/>
                </a:solidFill>
                <a:latin typeface="Montserrat ExtraBold" pitchFamily="50" charset="0"/>
              </a:rPr>
              <a:t>MOBILITÉ DANS LE </a:t>
            </a:r>
            <a:r>
              <a:rPr lang="fr-FR" sz="2700" dirty="0" smtClean="0">
                <a:solidFill>
                  <a:srgbClr val="002060"/>
                </a:solidFill>
                <a:latin typeface="Montserrat ExtraBold" pitchFamily="50" charset="0"/>
              </a:rPr>
              <a:t>CORPS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Montserrat ExtraBold" pitchFamily="50" charset="0"/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Montserrat ExtraBold" pitchFamily="50" charset="0"/>
              </a:rPr>
            </a:br>
            <a:r>
              <a:rPr lang="fr-FR" sz="4700" dirty="0" smtClean="0">
                <a:solidFill>
                  <a:srgbClr val="002060"/>
                </a:solidFill>
                <a:latin typeface="Montserrat ExtraBold" pitchFamily="50" charset="0"/>
              </a:rPr>
              <a:t>Des Agents d’Accueil, de Surveillance et de Magasinage</a:t>
            </a:r>
            <a:endParaRPr lang="fr-FR" sz="4700" dirty="0">
              <a:solidFill>
                <a:srgbClr val="002060"/>
              </a:solidFill>
              <a:latin typeface="Montserrat ExtraBold" pitchFamily="50" charset="0"/>
            </a:endParaRPr>
          </a:p>
        </p:txBody>
      </p:sp>
      <p:pic>
        <p:nvPicPr>
          <p:cNvPr id="20" name="Picture 2" descr="C:\Users\dechaudl\Desktop\shutterstock\shutterstock_1528063892 [Converti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74" y="10400033"/>
            <a:ext cx="280471" cy="28803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745553" y="13097679"/>
            <a:ext cx="4313107" cy="1512000"/>
          </a:xfrm>
          <a:prstGeom prst="rect">
            <a:avLst/>
          </a:prstGeom>
          <a:solidFill>
            <a:schemeClr val="bg1"/>
          </a:solidFill>
        </p:spPr>
        <p:txBody>
          <a:bodyPr wrap="square" lIns="105336" tIns="52668" rIns="105336" bIns="52668" rtlCol="0" anchor="ctr">
            <a:no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Montserrat" pitchFamily="50" charset="0"/>
              </a:rPr>
              <a:t>Une conférence de présentation </a:t>
            </a:r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du métier</a:t>
            </a:r>
            <a:endParaRPr lang="fr-FR" sz="1400" dirty="0">
              <a:solidFill>
                <a:srgbClr val="002060"/>
              </a:solidFill>
              <a:latin typeface="Montserrat" pitchFamily="50" charset="0"/>
            </a:endParaRPr>
          </a:p>
          <a:p>
            <a:pPr algn="ctr"/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et </a:t>
            </a:r>
            <a:r>
              <a:rPr lang="fr-FR" sz="1400" dirty="0">
                <a:solidFill>
                  <a:srgbClr val="002060"/>
                </a:solidFill>
                <a:latin typeface="Montserrat" pitchFamily="50" charset="0"/>
              </a:rPr>
              <a:t>du dispositif de mobilité aura lieu le </a:t>
            </a:r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:</a:t>
            </a:r>
            <a:endParaRPr lang="fr-FR" sz="1400" dirty="0">
              <a:solidFill>
                <a:srgbClr val="002060"/>
              </a:solidFill>
              <a:latin typeface="Montserrat" pitchFamily="50" charset="0"/>
            </a:endParaRPr>
          </a:p>
          <a:p>
            <a:pPr algn="ctr"/>
            <a:r>
              <a:rPr lang="fr-FR" sz="1400" b="1" dirty="0" smtClean="0">
                <a:solidFill>
                  <a:srgbClr val="002060"/>
                </a:solidFill>
                <a:latin typeface="Montserrat" pitchFamily="50" charset="0"/>
              </a:rPr>
              <a:t>Mercredi 5 février 2020 de 09h30 à 12h</a:t>
            </a:r>
            <a:endParaRPr lang="fr-FR" sz="1400" b="1" dirty="0">
              <a:solidFill>
                <a:srgbClr val="002060"/>
              </a:solidFill>
              <a:latin typeface="Montserrat" pitchFamily="50" charset="0"/>
            </a:endParaRPr>
          </a:p>
          <a:p>
            <a:pPr algn="ctr"/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Centre de Formation Mornay, </a:t>
            </a:r>
            <a:endParaRPr lang="fr-FR" sz="1400" dirty="0">
              <a:solidFill>
                <a:srgbClr val="002060"/>
              </a:solidFill>
              <a:latin typeface="Montserrat" pitchFamily="50" charset="0"/>
            </a:endParaRPr>
          </a:p>
          <a:p>
            <a:pPr algn="ctr"/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7 rue Mornay 75004 Paris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(métro Sully </a:t>
            </a:r>
            <a:r>
              <a:rPr lang="fr-FR" sz="1400" dirty="0" err="1" smtClean="0">
                <a:solidFill>
                  <a:srgbClr val="002060"/>
                </a:solidFill>
                <a:latin typeface="Montserrat" pitchFamily="50" charset="0"/>
              </a:rPr>
              <a:t>Morland</a:t>
            </a:r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 ou Bastille)</a:t>
            </a:r>
            <a:endParaRPr lang="fr-FR" sz="1400" dirty="0">
              <a:solidFill>
                <a:srgbClr val="002060"/>
              </a:solidFill>
              <a:latin typeface="Montserrat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7038" y="8281342"/>
            <a:ext cx="3600362" cy="362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08" tIns="52653" rIns="105308" bIns="52653" rtlCol="0" anchor="ctr"/>
          <a:lstStyle/>
          <a:p>
            <a:pPr algn="ctr"/>
            <a:r>
              <a:rPr lang="fr-FR" sz="1600" cap="all" dirty="0">
                <a:solidFill>
                  <a:schemeClr val="bg1"/>
                </a:solidFill>
                <a:latin typeface="Montserrat Medium" pitchFamily="50" charset="0"/>
              </a:rPr>
              <a:t>CONDITIONS D'EXERCICE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418711" y="13097679"/>
            <a:ext cx="4464620" cy="1512000"/>
          </a:xfrm>
          <a:prstGeom prst="rect">
            <a:avLst/>
          </a:prstGeom>
          <a:solidFill>
            <a:schemeClr val="bg1"/>
          </a:solidFill>
        </p:spPr>
        <p:txBody>
          <a:bodyPr wrap="square" lIns="91414" tIns="45706" rIns="91414" bIns="45706" rtlCol="0" anchor="ctr">
            <a:noAutofit/>
          </a:bodyPr>
          <a:lstStyle/>
          <a:p>
            <a:pPr lvl="0" algn="ctr"/>
            <a:r>
              <a:rPr lang="fr-FR" sz="1400" b="1" dirty="0" smtClean="0">
                <a:solidFill>
                  <a:srgbClr val="002060"/>
                </a:solidFill>
                <a:latin typeface="Montserrat" pitchFamily="50" charset="0"/>
              </a:rPr>
              <a:t>INSCRIPTION OBLIGATOIRE</a:t>
            </a:r>
          </a:p>
          <a:p>
            <a:pPr lvl="0" algn="ctr"/>
            <a:r>
              <a:rPr lang="fr-FR" sz="1400" b="1" dirty="0" smtClean="0">
                <a:solidFill>
                  <a:srgbClr val="002060"/>
                </a:solidFill>
                <a:latin typeface="Montserrat" pitchFamily="50" charset="0"/>
              </a:rPr>
              <a:t>À </a:t>
            </a:r>
            <a:r>
              <a:rPr lang="fr-FR" sz="1400" b="1" dirty="0">
                <a:solidFill>
                  <a:srgbClr val="002060"/>
                </a:solidFill>
                <a:latin typeface="Montserrat" pitchFamily="50" charset="0"/>
              </a:rPr>
              <a:t>LA CONFÉRENCE</a:t>
            </a:r>
          </a:p>
          <a:p>
            <a:pPr lvl="0" algn="ctr"/>
            <a:r>
              <a:rPr lang="fr-FR" sz="1400" dirty="0">
                <a:solidFill>
                  <a:srgbClr val="002060"/>
                </a:solidFill>
                <a:latin typeface="Montserrat" pitchFamily="50" charset="0"/>
              </a:rPr>
              <a:t>Les places sont limitées, </a:t>
            </a:r>
          </a:p>
          <a:p>
            <a:pPr lvl="0" algn="ctr"/>
            <a:r>
              <a:rPr lang="fr-FR" sz="1400" dirty="0">
                <a:solidFill>
                  <a:srgbClr val="002060"/>
                </a:solidFill>
                <a:latin typeface="Montserrat" pitchFamily="50" charset="0"/>
              </a:rPr>
              <a:t>vous devez vous inscrire </a:t>
            </a:r>
          </a:p>
          <a:p>
            <a:pPr lvl="0" algn="ctr"/>
            <a:r>
              <a:rPr lang="fr-FR" sz="1400" dirty="0">
                <a:solidFill>
                  <a:srgbClr val="002060"/>
                </a:solidFill>
                <a:latin typeface="Montserrat" pitchFamily="50" charset="0"/>
              </a:rPr>
              <a:t>pour assister à la conférence </a:t>
            </a:r>
            <a:r>
              <a:rPr lang="fr-FR" sz="1400" dirty="0" smtClean="0">
                <a:solidFill>
                  <a:srgbClr val="002060"/>
                </a:solidFill>
                <a:latin typeface="Montserrat" pitchFamily="50" charset="0"/>
              </a:rPr>
              <a:t>:</a:t>
            </a:r>
            <a:endParaRPr lang="fr-FR" sz="1400" dirty="0">
              <a:solidFill>
                <a:srgbClr val="002060"/>
              </a:solidFill>
              <a:latin typeface="Montserrat" pitchFamily="50" charset="0"/>
            </a:endParaRPr>
          </a:p>
          <a:p>
            <a:pPr lvl="0" algn="ctr"/>
            <a:r>
              <a:rPr lang="fr-FR" sz="1400" b="1" dirty="0" smtClean="0">
                <a:solidFill>
                  <a:srgbClr val="002060"/>
                </a:solidFill>
                <a:latin typeface="Montserrat" pitchFamily="50" charset="0"/>
              </a:rPr>
              <a:t>Drh-passerelles@paris.fr</a:t>
            </a:r>
            <a:endParaRPr lang="fr-FR" sz="1400" b="1" dirty="0">
              <a:solidFill>
                <a:srgbClr val="002060"/>
              </a:solidFill>
              <a:latin typeface="Montserrat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5554" y="12601962"/>
            <a:ext cx="4313106" cy="360039"/>
          </a:xfrm>
          <a:prstGeom prst="rect">
            <a:avLst/>
          </a:prstGeom>
          <a:solidFill>
            <a:srgbClr val="00206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08" tIns="52653" rIns="105308" bIns="52653" rtlCol="0" anchor="ctr"/>
          <a:lstStyle/>
          <a:p>
            <a:pPr algn="ctr"/>
            <a:r>
              <a:rPr lang="fr-FR" sz="1600" cap="all" dirty="0" smtClean="0">
                <a:solidFill>
                  <a:schemeClr val="bg1"/>
                </a:solidFill>
                <a:latin typeface="Montserrat Medium" pitchFamily="50" charset="0"/>
              </a:rPr>
              <a:t>conférence</a:t>
            </a:r>
            <a:endParaRPr lang="fr-FR" sz="1600" cap="all" dirty="0">
              <a:solidFill>
                <a:schemeClr val="bg1"/>
              </a:solidFill>
              <a:latin typeface="Montserrat Medium" pitchFamily="50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23134" y="12601962"/>
            <a:ext cx="4460196" cy="360039"/>
          </a:xfrm>
          <a:prstGeom prst="rect">
            <a:avLst/>
          </a:prstGeom>
          <a:solidFill>
            <a:srgbClr val="00206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08" tIns="52653" rIns="105308" bIns="52653" rtlCol="0" anchor="ctr"/>
          <a:lstStyle/>
          <a:p>
            <a:pPr algn="ctr"/>
            <a:r>
              <a:rPr lang="fr-FR" sz="1600" cap="all" dirty="0" smtClean="0">
                <a:solidFill>
                  <a:schemeClr val="bg1"/>
                </a:solidFill>
                <a:latin typeface="Montserrat Medium" pitchFamily="50" charset="0"/>
              </a:rPr>
              <a:t>INSCRIPTION obligatoire</a:t>
            </a:r>
            <a:endParaRPr lang="fr-FR" sz="1600" cap="all" dirty="0">
              <a:solidFill>
                <a:schemeClr val="bg1"/>
              </a:solidFill>
              <a:latin typeface="Montserrat Medium" pitchFamily="50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5" y="-2"/>
            <a:ext cx="10657499" cy="17887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4996" y="1747397"/>
            <a:ext cx="10080000" cy="936000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2" tIns="45700" rIns="91402" bIns="45700"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80481" y="1800593"/>
            <a:ext cx="10062900" cy="829609"/>
          </a:xfrm>
          <a:prstGeom prst="rect">
            <a:avLst/>
          </a:prstGeom>
        </p:spPr>
        <p:txBody>
          <a:bodyPr wrap="square" lIns="105308" tIns="52653" rIns="105308" bIns="52653">
            <a:spAutoFit/>
          </a:bodyPr>
          <a:lstStyle/>
          <a:p>
            <a:pPr algn="ctr"/>
            <a:r>
              <a:rPr lang="fr-FR" sz="4700" dirty="0" smtClean="0">
                <a:solidFill>
                  <a:schemeClr val="bg1"/>
                </a:solidFill>
                <a:latin typeface="Montserrat ExtraBold" pitchFamily="50" charset="0"/>
              </a:rPr>
              <a:t>PASSERELLE      </a:t>
            </a:r>
            <a:r>
              <a:rPr lang="fr-FR" sz="4700" dirty="0" smtClean="0">
                <a:solidFill>
                  <a:schemeClr val="bg1"/>
                </a:solidFill>
                <a:latin typeface="Montserrat Light" pitchFamily="50" charset="0"/>
              </a:rPr>
              <a:t>DAC</a:t>
            </a:r>
            <a:endParaRPr lang="fr-FR" sz="4700" dirty="0">
              <a:solidFill>
                <a:schemeClr val="bg1"/>
              </a:solidFill>
              <a:latin typeface="Montserrat Light" pitchFamily="50" charset="0"/>
            </a:endParaRPr>
          </a:p>
        </p:txBody>
      </p:sp>
      <p:pic>
        <p:nvPicPr>
          <p:cNvPr id="36" name="Picture 2" descr="C:\Users\dechaudl\Desktop\shutterstock\shutterstock_1528063892 [Converti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87" y="1908542"/>
            <a:ext cx="560958" cy="57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matc\Pictures\13255_biblouisemichel13o_dio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4" y="2683397"/>
            <a:ext cx="10081256" cy="322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173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Marie de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Dechaud, Louise</dc:creator>
  <cp:lastModifiedBy>Hemat, Charly</cp:lastModifiedBy>
  <cp:revision>137</cp:revision>
  <cp:lastPrinted>2020-01-14T09:18:43Z</cp:lastPrinted>
  <dcterms:created xsi:type="dcterms:W3CDTF">2019-11-08T10:22:29Z</dcterms:created>
  <dcterms:modified xsi:type="dcterms:W3CDTF">2020-01-14T12:43:45Z</dcterms:modified>
</cp:coreProperties>
</file>