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12192000"/>
  <p:notesSz cx="6858000" cy="9144000"/>
  <p:embeddedFontLst>
    <p:embeddedFont>
      <p:font typeface="Dancing Script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ancingScript-regular.fntdata"/><Relationship Id="rId20" Type="http://schemas.openxmlformats.org/officeDocument/2006/relationships/slide" Target="slides/slide16.xml"/><Relationship Id="rId41" Type="http://schemas.openxmlformats.org/officeDocument/2006/relationships/font" Target="fonts/DancingScript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176acf9c9_1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176acf9c9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139daa0f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1139daa0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920240" y="442220"/>
            <a:ext cx="87705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920240" y="2312276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725" spcFirstLastPara="1" rIns="109725" wrap="square" tIns="109725">
            <a:normAutofit/>
          </a:bodyPr>
          <a:lstStyle>
            <a:lvl1pPr indent="-342900" lvl="0" marL="457200" rtl="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B41E17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B41E17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B41E17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111000"/>
              </a:lnSpc>
              <a:spcBef>
                <a:spcPts val="1600"/>
              </a:spcBef>
              <a:spcAft>
                <a:spcPts val="1600"/>
              </a:spcAft>
              <a:buClr>
                <a:srgbClr val="B41E17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920240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09725" spcFirstLastPara="1" rIns="109725" wrap="square" tIns="1097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0853744" y="6170490"/>
            <a:ext cx="1188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Relationship Id="rId5" Type="http://schemas.openxmlformats.org/officeDocument/2006/relationships/image" Target="../media/image37.jpg"/><Relationship Id="rId6" Type="http://schemas.openxmlformats.org/officeDocument/2006/relationships/image" Target="../media/image34.jpg"/><Relationship Id="rId7" Type="http://schemas.openxmlformats.org/officeDocument/2006/relationships/hyperlink" Target="https://youtube.com/shorts/5RTIMuXVBbI?feature=shar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5RTIMuXVBbI" TargetMode="External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4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jpg"/><Relationship Id="rId4" Type="http://schemas.openxmlformats.org/officeDocument/2006/relationships/image" Target="../media/image5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Relationship Id="rId5" Type="http://schemas.openxmlformats.org/officeDocument/2006/relationships/image" Target="../media/image18.png"/><Relationship Id="rId6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4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54.png"/><Relationship Id="rId6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rive.google.com/file/d/1MCrYeoSrpXlmI9LUUjzoHzXPfmDme9kp/view" TargetMode="External"/><Relationship Id="rId4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Relationship Id="rId4" Type="http://schemas.openxmlformats.org/officeDocument/2006/relationships/image" Target="../media/image40.png"/><Relationship Id="rId5" Type="http://schemas.openxmlformats.org/officeDocument/2006/relationships/image" Target="../media/image4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drive.google.com/file/d/186ZzgxoimV1BcVP_33gU4kdiLNdmHUnx/view" TargetMode="External"/><Relationship Id="rId4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png"/><Relationship Id="rId4" Type="http://schemas.openxmlformats.org/officeDocument/2006/relationships/image" Target="../media/image41.png"/><Relationship Id="rId5" Type="http://schemas.openxmlformats.org/officeDocument/2006/relationships/image" Target="../media/image5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Relationship Id="rId4" Type="http://schemas.openxmlformats.org/officeDocument/2006/relationships/image" Target="../media/image52.png"/><Relationship Id="rId5" Type="http://schemas.openxmlformats.org/officeDocument/2006/relationships/image" Target="../media/image57.png"/><Relationship Id="rId6" Type="http://schemas.openxmlformats.org/officeDocument/2006/relationships/image" Target="../media/image5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Relationship Id="rId4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6250" l="0" r="6273" t="0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 flipH="1">
            <a:off x="857086" y="1519577"/>
            <a:ext cx="4875255" cy="4344028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3" name="Google Shape;63;p14"/>
          <p:cNvSpPr/>
          <p:nvPr/>
        </p:nvSpPr>
        <p:spPr>
          <a:xfrm flipH="1">
            <a:off x="1006005" y="1664838"/>
            <a:ext cx="4581293" cy="4059095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" name="Google Shape;64;p14"/>
          <p:cNvSpPr/>
          <p:nvPr/>
        </p:nvSpPr>
        <p:spPr>
          <a:xfrm flipH="1" rot="-300000">
            <a:off x="747085" y="1272209"/>
            <a:ext cx="5147826" cy="4839241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5" name="Google Shape;65;p14"/>
          <p:cNvSpPr txBox="1"/>
          <p:nvPr>
            <p:ph type="ctrTitle"/>
          </p:nvPr>
        </p:nvSpPr>
        <p:spPr>
          <a:xfrm>
            <a:off x="1206125" y="1801965"/>
            <a:ext cx="4223542" cy="2416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iryo"/>
              <a:buNone/>
            </a:pPr>
            <a:r>
              <a:rPr lang="en-US" sz="3200">
                <a:solidFill>
                  <a:schemeClr val="lt1"/>
                </a:solidFill>
              </a:rPr>
              <a:t>Mon dossier </a:t>
            </a:r>
            <a:r>
              <a:rPr lang="en-US" sz="2800">
                <a:solidFill>
                  <a:schemeClr val="lt1"/>
                </a:solidFill>
              </a:rPr>
              <a:t>d'accompagnement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1674344" y="4678471"/>
            <a:ext cx="3247403" cy="678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Charline Néret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nuit, lumière, sombre&#10;&#10;Description générée automatiquement" id="169" name="Google Shape;169;p23"/>
          <p:cNvPicPr preferRelativeResize="0"/>
          <p:nvPr/>
        </p:nvPicPr>
        <p:blipFill rotWithShape="1">
          <a:blip r:embed="rId3">
            <a:alphaModFix/>
          </a:blip>
          <a:srcRect b="9080" l="0" r="0" t="15920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933000" y="710600"/>
            <a:ext cx="540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</a:t>
            </a:r>
            <a:r>
              <a:rPr lang="en-US">
                <a:solidFill>
                  <a:schemeClr val="lt1"/>
                </a:solidFill>
              </a:rPr>
              <a:t>ssais de lumière, salle sombre, guirlande allumée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plante&#10;&#10;Description générée automatiquement" id="184" name="Google Shape;184;p24"/>
          <p:cNvPicPr preferRelativeResize="0"/>
          <p:nvPr/>
        </p:nvPicPr>
        <p:blipFill rotWithShape="1">
          <a:blip r:embed="rId3">
            <a:alphaModFix/>
          </a:blip>
          <a:srcRect b="1315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/>
          <p:nvPr/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">
                <a:srgbClr val="000000">
                  <a:alpha val="0"/>
                </a:srgbClr>
              </a:gs>
              <a:gs pos="33000">
                <a:srgbClr val="000000">
                  <a:alpha val="40000"/>
                </a:srgbClr>
              </a:gs>
              <a:gs pos="58000">
                <a:srgbClr val="000000">
                  <a:alpha val="54901"/>
                </a:srgbClr>
              </a:gs>
              <a:gs pos="100000">
                <a:srgbClr val="000000">
                  <a:alpha val="5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8694339" y="432991"/>
            <a:ext cx="5618400" cy="328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Fireflies</a:t>
            </a:r>
            <a:r>
              <a:rPr b="1" i="1" lang="en-US" sz="54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 </a:t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8541225" y="4058250"/>
            <a:ext cx="3365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terme signifie « lucioles » en français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Choix du terme anglophone pour mettre en avant le feu, première source de lumière créée par les hommes.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lumière, sombre&#10;&#10;Description générée automatiquement" id="193" name="Google Shape;1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17167" y="1339850"/>
            <a:ext cx="5571066" cy="417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ersonne, intérieur&#10;&#10;Description générée automatiquement" id="194" name="Google Shape;19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03767" y="1339850"/>
            <a:ext cx="5571066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934450" y="0"/>
            <a:ext cx="4709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Sculpture sous éclairage naturelle, sans peinture jaune phosphorescente</a:t>
            </a:r>
            <a:endParaRPr sz="1600"/>
          </a:p>
        </p:txBody>
      </p:sp>
      <p:sp>
        <p:nvSpPr>
          <p:cNvPr id="196" name="Google Shape;196;p25"/>
          <p:cNvSpPr txBox="1"/>
          <p:nvPr/>
        </p:nvSpPr>
        <p:spPr>
          <a:xfrm>
            <a:off x="6729650" y="0"/>
            <a:ext cx="4346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Sculpture plongée dans le noir, avec peinture jaune phosphorescente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intérieur, porte, bois, fermer&#10;&#10;Description générée automatiquement"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921" y="643467"/>
            <a:ext cx="3390956" cy="25432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26"/>
          <p:cNvCxnSpPr/>
          <p:nvPr/>
        </p:nvCxnSpPr>
        <p:spPr>
          <a:xfrm>
            <a:off x="6091214" y="1111170"/>
            <a:ext cx="11040" cy="4645103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e image contenant tasse, intérieur&#10;&#10;Description générée automatiquement" id="203" name="Google Shape;2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9308" y="643467"/>
            <a:ext cx="3390956" cy="25432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6"/>
          <p:cNvCxnSpPr/>
          <p:nvPr/>
        </p:nvCxnSpPr>
        <p:spPr>
          <a:xfrm>
            <a:off x="1403027" y="3428998"/>
            <a:ext cx="4188904" cy="1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26"/>
          <p:cNvCxnSpPr/>
          <p:nvPr/>
        </p:nvCxnSpPr>
        <p:spPr>
          <a:xfrm>
            <a:off x="6610334" y="3428998"/>
            <a:ext cx="4188904" cy="1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e image contenant sombre, guitare&#10;&#10;Description générée automatiquement" id="206" name="Google Shape;206;p26"/>
          <p:cNvPicPr preferRelativeResize="0"/>
          <p:nvPr/>
        </p:nvPicPr>
        <p:blipFill rotWithShape="1">
          <a:blip r:embed="rId5">
            <a:alphaModFix/>
          </a:blip>
          <a:srcRect b="28049" l="0" r="0" t="0"/>
          <a:stretch/>
        </p:blipFill>
        <p:spPr>
          <a:xfrm>
            <a:off x="1794158" y="4016372"/>
            <a:ext cx="3394482" cy="211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7428051" y="3990499"/>
            <a:ext cx="2553469" cy="19151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2959860" y="6385663"/>
            <a:ext cx="730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7"/>
              </a:rPr>
              <a:t>https://youtube.com/shorts/5RTIMuXVBbI?feature=share</a:t>
            </a:r>
            <a:r>
              <a:rPr b="0" i="0" lang="en-US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 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7" title="Essai bocal lumineux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2038" y="778525"/>
            <a:ext cx="7067926" cy="53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5486400" y="181775"/>
            <a:ext cx="575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Essai lumineux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3">
            <a:alphaModFix/>
          </a:blip>
          <a:srcRect b="0" l="26804" r="6545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/>
          <p:nvPr/>
        </p:nvSpPr>
        <p:spPr>
          <a:xfrm flipH="1">
            <a:off x="857086" y="1519577"/>
            <a:ext cx="4875255" cy="4344028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>
            <a:off x="1006005" y="1664838"/>
            <a:ext cx="4581293" cy="4059095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-300000">
            <a:off x="747085" y="1272209"/>
            <a:ext cx="5147826" cy="4839241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1566802" y="1201311"/>
            <a:ext cx="3691500" cy="21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Pellicules</a:t>
            </a:r>
            <a:endParaRPr b="1" i="1" sz="40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1883900" y="3552950"/>
            <a:ext cx="3057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est considérée comme 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« ville lumière »  car c’est à Paris qu’est né le 1er éclairage public sous Louis XIV en 1665.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extérieur&#10;&#10;Description générée automatiquement" id="238" name="Google Shape;238;p29"/>
          <p:cNvPicPr preferRelativeResize="0"/>
          <p:nvPr/>
        </p:nvPicPr>
        <p:blipFill rotWithShape="1">
          <a:blip r:embed="rId3">
            <a:alphaModFix/>
          </a:blip>
          <a:srcRect b="0" l="0" r="47107" t="45200"/>
          <a:stretch/>
        </p:blipFill>
        <p:spPr>
          <a:xfrm rot="5400000">
            <a:off x="7278308" y="1792369"/>
            <a:ext cx="4231888" cy="329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signe&#10;&#10;Description générée automatiquement" id="239" name="Google Shape;239;p29"/>
          <p:cNvPicPr preferRelativeResize="0"/>
          <p:nvPr/>
        </p:nvPicPr>
        <p:blipFill rotWithShape="1">
          <a:blip r:embed="rId4">
            <a:alphaModFix/>
          </a:blip>
          <a:srcRect b="30556" l="0" r="28271" t="5556"/>
          <a:stretch/>
        </p:blipFill>
        <p:spPr>
          <a:xfrm>
            <a:off x="914401" y="1968981"/>
            <a:ext cx="4397410" cy="293909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1171350" y="1189825"/>
            <a:ext cx="388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V</a:t>
            </a:r>
            <a:r>
              <a:rPr lang="en-US" sz="1600"/>
              <a:t>érification idée pratique : est-ce que ça peut fonctionner ?</a:t>
            </a:r>
            <a:endParaRPr sz="1600"/>
          </a:p>
        </p:txBody>
      </p:sp>
      <p:sp>
        <p:nvSpPr>
          <p:cNvPr id="241" name="Google Shape;241;p29"/>
          <p:cNvSpPr txBox="1"/>
          <p:nvPr/>
        </p:nvSpPr>
        <p:spPr>
          <a:xfrm>
            <a:off x="7452500" y="413125"/>
            <a:ext cx="388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</a:t>
            </a:r>
            <a:r>
              <a:rPr lang="en-US" sz="1600"/>
              <a:t>est avec une pellicule développée utilisée pour ma pratique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texte&#10;&#10;Description générée automatiquement" id="247" name="Google Shape;2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3550" y="643467"/>
            <a:ext cx="4178299" cy="5571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intérieur, mur, pièce, plusieurs&#10;&#10;Description générée automatiquement" id="248" name="Google Shape;2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03767" y="1339850"/>
            <a:ext cx="5571066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0"/>
          <p:cNvSpPr txBox="1"/>
          <p:nvPr/>
        </p:nvSpPr>
        <p:spPr>
          <a:xfrm>
            <a:off x="3886050" y="165250"/>
            <a:ext cx="441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</a:t>
            </a:r>
            <a:r>
              <a:rPr lang="en-US" sz="1600"/>
              <a:t>ratique terminée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 rotWithShape="1">
          <a:blip r:embed="rId3">
            <a:alphaModFix/>
          </a:blip>
          <a:srcRect b="14923" l="0" r="0" t="11122"/>
          <a:stretch/>
        </p:blipFill>
        <p:spPr>
          <a:xfrm>
            <a:off x="3774375" y="375000"/>
            <a:ext cx="4643250" cy="61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 txBox="1"/>
          <p:nvPr/>
        </p:nvSpPr>
        <p:spPr>
          <a:xfrm>
            <a:off x="528800" y="3213450"/>
            <a:ext cx="309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T</a:t>
            </a:r>
            <a:r>
              <a:rPr b="1" lang="en-US" sz="1800"/>
              <a:t>est final</a:t>
            </a:r>
            <a:endParaRPr b="1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2" name="Google Shape;262;p32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3" name="Google Shape;263;p32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5" name="Google Shape;265;p32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plancher, intérieur, plafond, pièce&#10;&#10;Description générée automatiquement" id="269" name="Google Shape;269;p32"/>
          <p:cNvPicPr preferRelativeResize="0"/>
          <p:nvPr/>
        </p:nvPicPr>
        <p:blipFill rotWithShape="1">
          <a:blip r:embed="rId3">
            <a:alphaModFix/>
          </a:blip>
          <a:srcRect b="0" l="0" r="25" t="0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32"/>
          <p:cNvGrpSpPr/>
          <p:nvPr/>
        </p:nvGrpSpPr>
        <p:grpSpPr>
          <a:xfrm>
            <a:off x="6451485" y="1057085"/>
            <a:ext cx="5550005" cy="5269489"/>
            <a:chOff x="6700542" y="1292428"/>
            <a:chExt cx="5291584" cy="5024130"/>
          </a:xfrm>
        </p:grpSpPr>
        <p:sp>
          <p:nvSpPr>
            <p:cNvPr id="271" name="Google Shape;271;p32"/>
            <p:cNvSpPr/>
            <p:nvPr/>
          </p:nvSpPr>
          <p:spPr>
            <a:xfrm flipH="1">
              <a:off x="6997148" y="1733385"/>
              <a:ext cx="4588058" cy="4141760"/>
            </a:xfrm>
            <a:custGeom>
              <a:rect b="b" l="l" r="r" t="t"/>
              <a:pathLst>
                <a:path extrusionOk="0" h="3634591" w="3810827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 flipH="1">
              <a:off x="7139134" y="1901498"/>
              <a:ext cx="4245803" cy="3840480"/>
            </a:xfrm>
            <a:custGeom>
              <a:rect b="b" l="l" r="r" t="t"/>
              <a:pathLst>
                <a:path extrusionOk="0" h="3634591" w="3810827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lt1">
                <a:alpha val="8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 flipH="1" rot="-300000">
              <a:off x="6892268" y="1497535"/>
              <a:ext cx="4908132" cy="4613915"/>
            </a:xfrm>
            <a:custGeom>
              <a:rect b="b" l="l" r="r" t="t"/>
              <a:pathLst>
                <a:path extrusionOk="0" h="3634591" w="3810827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274" name="Google Shape;274;p32"/>
          <p:cNvSpPr txBox="1"/>
          <p:nvPr/>
        </p:nvSpPr>
        <p:spPr>
          <a:xfrm>
            <a:off x="6967840" y="2118267"/>
            <a:ext cx="4539844" cy="250269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3F3F3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Mes dispositifs d'exposition et accompagnements sonores</a:t>
            </a:r>
            <a:endParaRPr i="1" sz="2800">
              <a:solidFill>
                <a:srgbClr val="3F3F3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564928" y="147925"/>
            <a:ext cx="121917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7132090" y="1720080"/>
            <a:ext cx="4524831" cy="28934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Dancing Script"/>
              <a:buNone/>
            </a:pPr>
            <a:r>
              <a:rPr i="1" lang="en-US" sz="4100">
                <a:solidFill>
                  <a:srgbClr val="26262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    </a:t>
            </a:r>
            <a:r>
              <a:rPr b="0" i="1" lang="en-US" sz="4100">
                <a:solidFill>
                  <a:srgbClr val="26262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 </a:t>
            </a:r>
            <a:r>
              <a:rPr i="1" lang="en-US" sz="4100">
                <a:solidFill>
                  <a:srgbClr val="26262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L’</a:t>
            </a:r>
            <a:r>
              <a:rPr b="0" i="1" lang="en-US" sz="4100">
                <a:solidFill>
                  <a:srgbClr val="26262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élaboration de    mes pratiques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153" y="0"/>
            <a:ext cx="6934871" cy="6858000"/>
          </a:xfrm>
          <a:custGeom>
            <a:rect b="b" l="l" r="r" t="t"/>
            <a:pathLst>
              <a:path extrusionOk="0" h="6858000" w="6934871">
                <a:moveTo>
                  <a:pt x="0" y="0"/>
                </a:moveTo>
                <a:lnTo>
                  <a:pt x="5841906" y="0"/>
                </a:lnTo>
                <a:lnTo>
                  <a:pt x="5872840" y="37438"/>
                </a:lnTo>
                <a:cubicBezTo>
                  <a:pt x="6559545" y="928495"/>
                  <a:pt x="6934871" y="2217590"/>
                  <a:pt x="6934871" y="3651437"/>
                </a:cubicBezTo>
                <a:cubicBezTo>
                  <a:pt x="6934871" y="5207207"/>
                  <a:pt x="6014555" y="5938874"/>
                  <a:pt x="5077491" y="6830181"/>
                </a:cubicBezTo>
                <a:lnTo>
                  <a:pt x="504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427117" y="0"/>
            <a:ext cx="1911937" cy="6858000"/>
          </a:xfrm>
          <a:custGeom>
            <a:rect b="b" l="l" r="r" t="t"/>
            <a:pathLst>
              <a:path extrusionOk="0" h="6858000" w="1911937">
                <a:moveTo>
                  <a:pt x="1046149" y="0"/>
                </a:moveTo>
                <a:lnTo>
                  <a:pt x="1063656" y="0"/>
                </a:lnTo>
                <a:lnTo>
                  <a:pt x="1127586" y="101159"/>
                </a:lnTo>
                <a:cubicBezTo>
                  <a:pt x="1686146" y="1045656"/>
                  <a:pt x="1959688" y="2323834"/>
                  <a:pt x="1905102" y="3716702"/>
                </a:cubicBezTo>
                <a:cubicBezTo>
                  <a:pt x="1849823" y="5127254"/>
                  <a:pt x="1130316" y="5847421"/>
                  <a:pt x="312454" y="6591523"/>
                </a:cubicBezTo>
                <a:lnTo>
                  <a:pt x="19171" y="6858000"/>
                </a:lnTo>
                <a:lnTo>
                  <a:pt x="0" y="6858000"/>
                </a:lnTo>
                <a:lnTo>
                  <a:pt x="294340" y="6590562"/>
                </a:lnTo>
                <a:cubicBezTo>
                  <a:pt x="1112201" y="5846460"/>
                  <a:pt x="1831708" y="5126294"/>
                  <a:pt x="1886988" y="3715741"/>
                </a:cubicBezTo>
                <a:cubicBezTo>
                  <a:pt x="1941574" y="2322872"/>
                  <a:pt x="1668031" y="1044695"/>
                  <a:pt x="1109471" y="100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269679" y="53800"/>
            <a:ext cx="1925235" cy="6858000"/>
          </a:xfrm>
          <a:custGeom>
            <a:rect b="b" l="l" r="r" t="t"/>
            <a:pathLst>
              <a:path extrusionOk="0" h="6858000" w="1925235">
                <a:moveTo>
                  <a:pt x="795116" y="0"/>
                </a:moveTo>
                <a:lnTo>
                  <a:pt x="828492" y="0"/>
                </a:lnTo>
                <a:lnTo>
                  <a:pt x="863203" y="41954"/>
                </a:lnTo>
                <a:cubicBezTo>
                  <a:pt x="1549909" y="931824"/>
                  <a:pt x="1925235" y="2219203"/>
                  <a:pt x="1925235" y="3651141"/>
                </a:cubicBezTo>
                <a:cubicBezTo>
                  <a:pt x="1925235" y="5204838"/>
                  <a:pt x="1004918" y="5935531"/>
                  <a:pt x="67855" y="6825652"/>
                </a:cubicBezTo>
                <a:lnTo>
                  <a:pt x="33375" y="6858000"/>
                </a:lnTo>
                <a:lnTo>
                  <a:pt x="0" y="6858000"/>
                </a:lnTo>
                <a:lnTo>
                  <a:pt x="34479" y="6825652"/>
                </a:lnTo>
                <a:cubicBezTo>
                  <a:pt x="971543" y="5935531"/>
                  <a:pt x="1891860" y="5204838"/>
                  <a:pt x="1891860" y="3651141"/>
                </a:cubicBezTo>
                <a:cubicBezTo>
                  <a:pt x="1891860" y="2219203"/>
                  <a:pt x="1516534" y="931824"/>
                  <a:pt x="829828" y="41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847325" y="1428000"/>
            <a:ext cx="36972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100">
                <a:latin typeface="Times New Roman"/>
                <a:ea typeface="Times New Roman"/>
                <a:cs typeface="Times New Roman"/>
                <a:sym typeface="Times New Roman"/>
              </a:rPr>
              <a:t>Constell-astrologie</a:t>
            </a:r>
            <a:endParaRPr i="1"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100">
                <a:latin typeface="Times New Roman"/>
                <a:ea typeface="Times New Roman"/>
                <a:cs typeface="Times New Roman"/>
                <a:sym typeface="Times New Roman"/>
              </a:rPr>
              <a:t>«Que la lumière soit» et la lumière fut.</a:t>
            </a:r>
            <a:endParaRPr i="1"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100">
                <a:latin typeface="Times New Roman"/>
                <a:ea typeface="Times New Roman"/>
                <a:cs typeface="Times New Roman"/>
                <a:sym typeface="Times New Roman"/>
              </a:rPr>
              <a:t>Fireflies</a:t>
            </a:r>
            <a:endParaRPr i="1"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100">
                <a:latin typeface="Times New Roman"/>
                <a:ea typeface="Times New Roman"/>
                <a:cs typeface="Times New Roman"/>
                <a:sym typeface="Times New Roman"/>
              </a:rPr>
              <a:t>Paris, ville lumière</a:t>
            </a:r>
            <a:endParaRPr i="1"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ciel, volant, extérieur, gens&#10;&#10;Description générée automatiquement" id="288" name="Google Shape;2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3"/>
          <p:cNvSpPr/>
          <p:nvPr/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">
                <a:srgbClr val="000000">
                  <a:alpha val="0"/>
                </a:srgbClr>
              </a:gs>
              <a:gs pos="33000">
                <a:srgbClr val="000000">
                  <a:alpha val="40000"/>
                </a:srgbClr>
              </a:gs>
              <a:gs pos="58000">
                <a:srgbClr val="000000">
                  <a:alpha val="54901"/>
                </a:srgbClr>
              </a:gs>
              <a:gs pos="100000">
                <a:srgbClr val="000000">
                  <a:alpha val="5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6527320" y="483626"/>
            <a:ext cx="8163223" cy="32852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Constell-astrologie</a:t>
            </a:r>
            <a:endParaRPr b="1" i="1" sz="40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/>
          <p:nvPr/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6" name="Google Shape;296;p34"/>
          <p:cNvSpPr/>
          <p:nvPr/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 b="8391" l="5881" r="21407" t="11189"/>
          <a:stretch/>
        </p:blipFill>
        <p:spPr>
          <a:xfrm>
            <a:off x="1148844" y="648899"/>
            <a:ext cx="4359688" cy="270643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4"/>
          <p:cNvSpPr/>
          <p:nvPr/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99" name="Google Shape;299;p34"/>
          <p:cNvPicPr preferRelativeResize="0"/>
          <p:nvPr/>
        </p:nvPicPr>
        <p:blipFill rotWithShape="1">
          <a:blip r:embed="rId4">
            <a:alphaModFix/>
          </a:blip>
          <a:srcRect b="10549" l="19204" r="21077" t="11116"/>
          <a:stretch/>
        </p:blipFill>
        <p:spPr>
          <a:xfrm>
            <a:off x="7025295" y="644286"/>
            <a:ext cx="3662567" cy="270676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/>
          <p:nvPr/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5">
            <a:alphaModFix/>
          </a:blip>
          <a:srcRect b="10416" l="5882" r="22352" t="12500"/>
          <a:stretch/>
        </p:blipFill>
        <p:spPr>
          <a:xfrm>
            <a:off x="1083873" y="3519945"/>
            <a:ext cx="4468868" cy="270958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/>
          <p:nvPr/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03" name="Google Shape;303;p34"/>
          <p:cNvPicPr preferRelativeResize="0"/>
          <p:nvPr/>
        </p:nvPicPr>
        <p:blipFill rotWithShape="1">
          <a:blip r:embed="rId6">
            <a:alphaModFix/>
          </a:blip>
          <a:srcRect b="13889" l="5490" r="14510" t="11111"/>
          <a:stretch/>
        </p:blipFill>
        <p:spPr>
          <a:xfrm>
            <a:off x="6292051" y="3519946"/>
            <a:ext cx="5144300" cy="2695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09" name="Google Shape;309;p35"/>
          <p:cNvPicPr preferRelativeResize="0"/>
          <p:nvPr/>
        </p:nvPicPr>
        <p:blipFill rotWithShape="1">
          <a:blip r:embed="rId3">
            <a:alphaModFix/>
          </a:blip>
          <a:srcRect b="10481" l="6522" r="6521" t="12077"/>
          <a:stretch/>
        </p:blipFill>
        <p:spPr>
          <a:xfrm>
            <a:off x="5307962" y="1667549"/>
            <a:ext cx="5895436" cy="29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 rotWithShape="1">
          <a:blip r:embed="rId4">
            <a:alphaModFix/>
          </a:blip>
          <a:srcRect b="10096" l="6522" r="14946" t="12500"/>
          <a:stretch/>
        </p:blipFill>
        <p:spPr>
          <a:xfrm>
            <a:off x="988524" y="1667549"/>
            <a:ext cx="5320256" cy="2950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6" name="Google Shape;316;p36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7" name="Google Shape;317;p36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8" name="Google Shape;318;p36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0" name="Google Shape;320;p36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1" name="Google Shape;321;p36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2" name="Google Shape;322;p36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3" name="Google Shape;323;p36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ciel, extérieur, crépuscule, nuages&#10;&#10;Description générée automatiquement" id="324" name="Google Shape;324;p36"/>
          <p:cNvPicPr preferRelativeResize="0"/>
          <p:nvPr/>
        </p:nvPicPr>
        <p:blipFill rotWithShape="1">
          <a:blip r:embed="rId3">
            <a:alphaModFix/>
          </a:blip>
          <a:srcRect b="-1" l="0" r="-1" t="8140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6"/>
          <p:cNvSpPr/>
          <p:nvPr/>
        </p:nvSpPr>
        <p:spPr>
          <a:xfrm flipH="1">
            <a:off x="857086" y="1519577"/>
            <a:ext cx="4875255" cy="4344028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6" name="Google Shape;326;p36"/>
          <p:cNvSpPr/>
          <p:nvPr/>
        </p:nvSpPr>
        <p:spPr>
          <a:xfrm flipH="1">
            <a:off x="1006005" y="1664838"/>
            <a:ext cx="4581293" cy="4059095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7" name="Google Shape;327;p36"/>
          <p:cNvSpPr/>
          <p:nvPr/>
        </p:nvSpPr>
        <p:spPr>
          <a:xfrm flipH="1" rot="-300000">
            <a:off x="747085" y="1272209"/>
            <a:ext cx="5147826" cy="4839241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8" name="Google Shape;328;p36"/>
          <p:cNvSpPr txBox="1"/>
          <p:nvPr/>
        </p:nvSpPr>
        <p:spPr>
          <a:xfrm>
            <a:off x="1364275" y="2247663"/>
            <a:ext cx="3691581" cy="21863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« Que la lumière soit » Et la lumière fut.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7"/>
          <p:cNvPicPr preferRelativeResize="0"/>
          <p:nvPr/>
        </p:nvPicPr>
        <p:blipFill rotWithShape="1">
          <a:blip r:embed="rId3">
            <a:alphaModFix/>
          </a:blip>
          <a:srcRect b="10169" l="7397" r="21362" t="11863"/>
          <a:stretch/>
        </p:blipFill>
        <p:spPr>
          <a:xfrm>
            <a:off x="7086677" y="4007770"/>
            <a:ext cx="3221007" cy="1982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37"/>
          <p:cNvCxnSpPr/>
          <p:nvPr/>
        </p:nvCxnSpPr>
        <p:spPr>
          <a:xfrm>
            <a:off x="6091214" y="1111170"/>
            <a:ext cx="11040" cy="4645103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5" name="Google Shape;335;p37"/>
          <p:cNvPicPr preferRelativeResize="0"/>
          <p:nvPr/>
        </p:nvPicPr>
        <p:blipFill rotWithShape="1">
          <a:blip r:embed="rId4">
            <a:alphaModFix/>
          </a:blip>
          <a:srcRect b="10057" l="6051" r="22636" t="11950"/>
          <a:stretch/>
        </p:blipFill>
        <p:spPr>
          <a:xfrm>
            <a:off x="1944034" y="4009939"/>
            <a:ext cx="3224204" cy="1983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37"/>
          <p:cNvCxnSpPr/>
          <p:nvPr/>
        </p:nvCxnSpPr>
        <p:spPr>
          <a:xfrm>
            <a:off x="1403027" y="3428998"/>
            <a:ext cx="4188904" cy="1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37"/>
          <p:cNvCxnSpPr/>
          <p:nvPr/>
        </p:nvCxnSpPr>
        <p:spPr>
          <a:xfrm>
            <a:off x="6610334" y="3428998"/>
            <a:ext cx="4188904" cy="1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8" name="Google Shape;338;p37"/>
          <p:cNvPicPr preferRelativeResize="0"/>
          <p:nvPr/>
        </p:nvPicPr>
        <p:blipFill rotWithShape="1">
          <a:blip r:embed="rId5">
            <a:alphaModFix/>
          </a:blip>
          <a:srcRect b="8559" l="22540" r="10476" t="14689"/>
          <a:stretch/>
        </p:blipFill>
        <p:spPr>
          <a:xfrm>
            <a:off x="2033542" y="1025882"/>
            <a:ext cx="3031695" cy="195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7"/>
          <p:cNvPicPr preferRelativeResize="0"/>
          <p:nvPr/>
        </p:nvPicPr>
        <p:blipFill rotWithShape="1">
          <a:blip r:embed="rId6">
            <a:alphaModFix/>
          </a:blip>
          <a:srcRect b="8474" l="21152" r="4114" t="11299"/>
          <a:stretch/>
        </p:blipFill>
        <p:spPr>
          <a:xfrm>
            <a:off x="6993454" y="925241"/>
            <a:ext cx="3392560" cy="20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&#10;&#10;Description générée automatiquement" id="344" name="Google Shape;344;p38"/>
          <p:cNvPicPr preferRelativeResize="0"/>
          <p:nvPr/>
        </p:nvPicPr>
        <p:blipFill rotWithShape="1">
          <a:blip r:embed="rId3">
            <a:alphaModFix/>
          </a:blip>
          <a:srcRect b="14515" l="32050" r="28875" t="12903"/>
          <a:stretch/>
        </p:blipFill>
        <p:spPr>
          <a:xfrm>
            <a:off x="3609369" y="875061"/>
            <a:ext cx="4737008" cy="489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9" title="«Les étoiles filantes» de VH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8613" y="1661613"/>
            <a:ext cx="3534775" cy="353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9"/>
          <p:cNvSpPr txBox="1"/>
          <p:nvPr/>
        </p:nvSpPr>
        <p:spPr>
          <a:xfrm>
            <a:off x="3107550" y="727950"/>
            <a:ext cx="597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Accompagnement sonore : lecture à voix haute du poème de Victor Hugo «Les étoiles filantes»</a:t>
            </a:r>
            <a:endParaRPr b="1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6" name="Google Shape;356;p40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7" name="Google Shape;357;p40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8" name="Google Shape;358;p40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9" name="Google Shape;359;p40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1" name="Google Shape;361;p40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2" name="Google Shape;362;p40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3" name="Google Shape;363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plante&#10;&#10;Description générée automatiquement" id="364" name="Google Shape;364;p40"/>
          <p:cNvPicPr preferRelativeResize="0"/>
          <p:nvPr/>
        </p:nvPicPr>
        <p:blipFill rotWithShape="1">
          <a:blip r:embed="rId3">
            <a:alphaModFix/>
          </a:blip>
          <a:srcRect b="1315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0"/>
          <p:cNvSpPr/>
          <p:nvPr/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">
                <a:srgbClr val="000000">
                  <a:alpha val="0"/>
                </a:srgbClr>
              </a:gs>
              <a:gs pos="33000">
                <a:srgbClr val="000000">
                  <a:alpha val="40000"/>
                </a:srgbClr>
              </a:gs>
              <a:gs pos="58000">
                <a:srgbClr val="000000">
                  <a:alpha val="54901"/>
                </a:srgbClr>
              </a:gs>
              <a:gs pos="100000">
                <a:srgbClr val="000000">
                  <a:alpha val="5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6" name="Google Shape;366;p40"/>
          <p:cNvSpPr txBox="1"/>
          <p:nvPr/>
        </p:nvSpPr>
        <p:spPr>
          <a:xfrm>
            <a:off x="9388414" y="728041"/>
            <a:ext cx="5618431" cy="32852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Fireflies</a:t>
            </a:r>
            <a:r>
              <a:rPr b="1" i="1" lang="en-US" sz="54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2" name="Google Shape;372;p41"/>
          <p:cNvSpPr/>
          <p:nvPr/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3" name="Google Shape;373;p41"/>
          <p:cNvSpPr/>
          <p:nvPr/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4" name="Google Shape;374;p41"/>
          <p:cNvSpPr/>
          <p:nvPr/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75" name="Google Shape;375;p41"/>
          <p:cNvPicPr preferRelativeResize="0"/>
          <p:nvPr/>
        </p:nvPicPr>
        <p:blipFill rotWithShape="1">
          <a:blip r:embed="rId3">
            <a:alphaModFix/>
          </a:blip>
          <a:srcRect b="10108" l="6110" r="4832" t="12624"/>
          <a:stretch/>
        </p:blipFill>
        <p:spPr>
          <a:xfrm>
            <a:off x="694100" y="1886525"/>
            <a:ext cx="6288514" cy="3075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&#10;&#10;Description générée automatiquement" id="376" name="Google Shape;376;p41"/>
          <p:cNvPicPr preferRelativeResize="0"/>
          <p:nvPr/>
        </p:nvPicPr>
        <p:blipFill rotWithShape="1">
          <a:blip r:embed="rId4">
            <a:alphaModFix/>
          </a:blip>
          <a:srcRect b="11554" l="6951" r="13900" t="12351"/>
          <a:stretch/>
        </p:blipFill>
        <p:spPr>
          <a:xfrm>
            <a:off x="7686085" y="828062"/>
            <a:ext cx="3894517" cy="2111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&#10;&#10;Description générée automatiquement" id="377" name="Google Shape;377;p41"/>
          <p:cNvPicPr preferRelativeResize="0"/>
          <p:nvPr/>
        </p:nvPicPr>
        <p:blipFill rotWithShape="1">
          <a:blip r:embed="rId5">
            <a:alphaModFix/>
          </a:blip>
          <a:srcRect b="16964" l="17215" r="22532" t="16518"/>
          <a:stretch/>
        </p:blipFill>
        <p:spPr>
          <a:xfrm>
            <a:off x="7911534" y="3931355"/>
            <a:ext cx="3422947" cy="2140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83" name="Google Shape;383;p42"/>
          <p:cNvPicPr preferRelativeResize="0"/>
          <p:nvPr/>
        </p:nvPicPr>
        <p:blipFill rotWithShape="1">
          <a:blip r:embed="rId3">
            <a:alphaModFix/>
          </a:blip>
          <a:srcRect b="11058" l="6522" r="24456" t="13461"/>
          <a:stretch/>
        </p:blipFill>
        <p:spPr>
          <a:xfrm>
            <a:off x="6386265" y="1624419"/>
            <a:ext cx="5622100" cy="352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2"/>
          <p:cNvPicPr preferRelativeResize="0"/>
          <p:nvPr/>
        </p:nvPicPr>
        <p:blipFill rotWithShape="1">
          <a:blip r:embed="rId4">
            <a:alphaModFix/>
          </a:blip>
          <a:srcRect b="10577" l="7337" r="19292" t="13462"/>
          <a:stretch/>
        </p:blipFill>
        <p:spPr>
          <a:xfrm>
            <a:off x="197769" y="1624419"/>
            <a:ext cx="6082215" cy="352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ciel, volant, extérieur, gens&#10;&#10;Description générée automatiquement" id="97" name="Google Shape;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">
                <a:srgbClr val="000000">
                  <a:alpha val="0"/>
                </a:srgbClr>
              </a:gs>
              <a:gs pos="33000">
                <a:srgbClr val="000000">
                  <a:alpha val="40000"/>
                </a:srgbClr>
              </a:gs>
              <a:gs pos="58000">
                <a:srgbClr val="000000">
                  <a:alpha val="54901"/>
                </a:srgbClr>
              </a:gs>
              <a:gs pos="100000">
                <a:srgbClr val="000000">
                  <a:alpha val="5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6527320" y="483626"/>
            <a:ext cx="8163223" cy="32852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Constell-astrologie</a:t>
            </a:r>
            <a:endParaRPr b="1" i="1" sz="40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907575" y="3768825"/>
            <a:ext cx="3496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 valise mélangeant 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 constellation » et « astrologie » 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3" title="bruits nuit P3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1913" y="1694913"/>
            <a:ext cx="3468175" cy="34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3"/>
          <p:cNvSpPr txBox="1"/>
          <p:nvPr/>
        </p:nvSpPr>
        <p:spPr>
          <a:xfrm>
            <a:off x="2935200" y="785450"/>
            <a:ext cx="632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Accompagnement sonore : bruits nocturnes</a:t>
            </a:r>
            <a:endParaRPr b="1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6" name="Google Shape;396;p44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7" name="Google Shape;397;p44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8" name="Google Shape;398;p44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9" name="Google Shape;399;p44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0" name="Google Shape;400;p44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1" name="Google Shape;401;p44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3" name="Google Shape;403;p4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04" name="Google Shape;404;p44"/>
          <p:cNvPicPr preferRelativeResize="0"/>
          <p:nvPr/>
        </p:nvPicPr>
        <p:blipFill rotWithShape="1">
          <a:blip r:embed="rId3">
            <a:alphaModFix/>
          </a:blip>
          <a:srcRect b="0" l="26804" r="6545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4"/>
          <p:cNvSpPr/>
          <p:nvPr/>
        </p:nvSpPr>
        <p:spPr>
          <a:xfrm flipH="1">
            <a:off x="857086" y="1519577"/>
            <a:ext cx="4875255" cy="4344028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6" name="Google Shape;406;p44"/>
          <p:cNvSpPr/>
          <p:nvPr/>
        </p:nvSpPr>
        <p:spPr>
          <a:xfrm flipH="1">
            <a:off x="1006005" y="1664838"/>
            <a:ext cx="4581293" cy="4059095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7" name="Google Shape;407;p44"/>
          <p:cNvSpPr/>
          <p:nvPr/>
        </p:nvSpPr>
        <p:spPr>
          <a:xfrm flipH="1" rot="-300000">
            <a:off x="747085" y="1272209"/>
            <a:ext cx="5147826" cy="4839241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8" name="Google Shape;408;p44"/>
          <p:cNvSpPr txBox="1"/>
          <p:nvPr/>
        </p:nvSpPr>
        <p:spPr>
          <a:xfrm>
            <a:off x="1378652" y="1931361"/>
            <a:ext cx="3691581" cy="21863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Pellicules</a:t>
            </a:r>
            <a:endParaRPr b="1" i="1" sz="40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14" name="Google Shape;414;p45"/>
          <p:cNvPicPr preferRelativeResize="0"/>
          <p:nvPr/>
        </p:nvPicPr>
        <p:blipFill rotWithShape="1">
          <a:blip r:embed="rId3">
            <a:alphaModFix/>
          </a:blip>
          <a:srcRect b="9008" l="5570" r="2277" t="13063"/>
          <a:stretch/>
        </p:blipFill>
        <p:spPr>
          <a:xfrm>
            <a:off x="767428" y="3846414"/>
            <a:ext cx="5229407" cy="248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5"/>
          <p:cNvPicPr preferRelativeResize="0"/>
          <p:nvPr/>
        </p:nvPicPr>
        <p:blipFill rotWithShape="1">
          <a:blip r:embed="rId4">
            <a:alphaModFix/>
          </a:blip>
          <a:srcRect b="11260" l="22278" r="18734" t="13514"/>
          <a:stretch/>
        </p:blipFill>
        <p:spPr>
          <a:xfrm>
            <a:off x="5109392" y="1152967"/>
            <a:ext cx="6366632" cy="455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5"/>
          <p:cNvPicPr preferRelativeResize="0"/>
          <p:nvPr/>
        </p:nvPicPr>
        <p:blipFill rotWithShape="1">
          <a:blip r:embed="rId5">
            <a:alphaModFix/>
          </a:blip>
          <a:srcRect b="35134" l="38344" r="35293" t="24710"/>
          <a:stretch/>
        </p:blipFill>
        <p:spPr>
          <a:xfrm>
            <a:off x="1422092" y="537393"/>
            <a:ext cx="3264784" cy="2772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22" name="Google Shape;422;p46"/>
          <p:cNvPicPr preferRelativeResize="0"/>
          <p:nvPr/>
        </p:nvPicPr>
        <p:blipFill rotWithShape="1">
          <a:blip r:embed="rId3">
            <a:alphaModFix/>
          </a:blip>
          <a:srcRect b="10087" l="5940" r="10890" t="11848"/>
          <a:stretch/>
        </p:blipFill>
        <p:spPr>
          <a:xfrm>
            <a:off x="860098" y="545717"/>
            <a:ext cx="4827092" cy="254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6"/>
          <p:cNvPicPr preferRelativeResize="0"/>
          <p:nvPr/>
        </p:nvPicPr>
        <p:blipFill rotWithShape="1">
          <a:blip r:embed="rId4">
            <a:alphaModFix/>
          </a:blip>
          <a:srcRect b="10132" l="6188" r="4454" t="11894"/>
          <a:stretch/>
        </p:blipFill>
        <p:spPr>
          <a:xfrm>
            <a:off x="6497297" y="545529"/>
            <a:ext cx="5180890" cy="25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6"/>
          <p:cNvPicPr preferRelativeResize="0"/>
          <p:nvPr/>
        </p:nvPicPr>
        <p:blipFill rotWithShape="1">
          <a:blip r:embed="rId5">
            <a:alphaModFix/>
          </a:blip>
          <a:srcRect b="9692" l="5973" r="3713" t="11012"/>
          <a:stretch/>
        </p:blipFill>
        <p:spPr>
          <a:xfrm>
            <a:off x="545695" y="3510858"/>
            <a:ext cx="5241816" cy="2588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&#10;&#10;Description générée automatiquement" id="425" name="Google Shape;425;p46"/>
          <p:cNvPicPr preferRelativeResize="0"/>
          <p:nvPr/>
        </p:nvPicPr>
        <p:blipFill rotWithShape="1">
          <a:blip r:embed="rId6">
            <a:alphaModFix/>
          </a:blip>
          <a:srcRect b="10132" l="6179" r="6188" t="13215"/>
          <a:stretch/>
        </p:blipFill>
        <p:spPr>
          <a:xfrm>
            <a:off x="6554305" y="3597122"/>
            <a:ext cx="5080926" cy="249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7" title="Sous le ciel de Paris - Accordion Instrumenta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114" y="1331224"/>
            <a:ext cx="7255772" cy="399426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7"/>
          <p:cNvSpPr txBox="1"/>
          <p:nvPr/>
        </p:nvSpPr>
        <p:spPr>
          <a:xfrm>
            <a:off x="2743262" y="5863149"/>
            <a:ext cx="63185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« Sous le ciel de Paris - Accordéon instrumental » de Tamer Sharaf sur Youtube</a:t>
            </a:r>
            <a:endParaRPr sz="1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8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37" name="Google Shape;437;p48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38" name="Google Shape;438;p48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39" name="Google Shape;439;p48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0" name="Google Shape;440;p48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1" name="Google Shape;441;p48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2" name="Google Shape;442;p48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3" name="Google Shape;443;p48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4" name="Google Shape;444;p4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arthropode, invertébré, crabe&#10;&#10;Description générée automatiquement" id="445" name="Google Shape;445;p48"/>
          <p:cNvPicPr preferRelativeResize="0"/>
          <p:nvPr/>
        </p:nvPicPr>
        <p:blipFill rotWithShape="1">
          <a:blip r:embed="rId3">
            <a:alphaModFix/>
          </a:blip>
          <a:srcRect b="0" l="25762" r="32038" t="0"/>
          <a:stretch/>
        </p:blipFill>
        <p:spPr>
          <a:xfrm rot="-5400000">
            <a:off x="2667000" y="-2665476"/>
            <a:ext cx="6858000" cy="1218895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8"/>
          <p:cNvSpPr/>
          <p:nvPr/>
        </p:nvSpPr>
        <p:spPr>
          <a:xfrm>
            <a:off x="6930584" y="1948070"/>
            <a:ext cx="5261264" cy="4909930"/>
          </a:xfrm>
          <a:custGeom>
            <a:rect b="b" l="l" r="r" t="t"/>
            <a:pathLst>
              <a:path extrusionOk="0" h="4909930" w="5261264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7" name="Google Shape;447;p48"/>
          <p:cNvSpPr/>
          <p:nvPr/>
        </p:nvSpPr>
        <p:spPr>
          <a:xfrm>
            <a:off x="6743449" y="1709530"/>
            <a:ext cx="5448246" cy="5148470"/>
          </a:xfrm>
          <a:custGeom>
            <a:rect b="b" l="l" r="r" t="t"/>
            <a:pathLst>
              <a:path extrusionOk="0" h="5156012" w="5448246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8" name="Google Shape;448;p48"/>
          <p:cNvSpPr/>
          <p:nvPr/>
        </p:nvSpPr>
        <p:spPr>
          <a:xfrm>
            <a:off x="7260959" y="2256518"/>
            <a:ext cx="4930889" cy="4601483"/>
          </a:xfrm>
          <a:custGeom>
            <a:rect b="b" l="l" r="r" t="t"/>
            <a:pathLst>
              <a:path extrusionOk="0" h="4601483" w="4930889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9" name="Google Shape;449;p48"/>
          <p:cNvSpPr txBox="1"/>
          <p:nvPr/>
        </p:nvSpPr>
        <p:spPr>
          <a:xfrm>
            <a:off x="7802193" y="2335794"/>
            <a:ext cx="3848400" cy="21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rPr>
              <a:t>Préparation de la blouse</a:t>
            </a:r>
            <a:endParaRPr sz="1200"/>
          </a:p>
        </p:txBody>
      </p:sp>
      <p:sp>
        <p:nvSpPr>
          <p:cNvPr id="450" name="Google Shape;450;p48"/>
          <p:cNvSpPr txBox="1"/>
          <p:nvPr/>
        </p:nvSpPr>
        <p:spPr>
          <a:xfrm>
            <a:off x="7802200" y="4627075"/>
            <a:ext cx="3848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Processus créatif du « dripping », en référence à la 1e pratique de mon projet :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«Constell-astrologie»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Inversion des couleurs, ici noir sur blanc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rgbClr val="D8D8D8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501" y="1209450"/>
            <a:ext cx="4439124" cy="44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-269" l="0" r="621" t="14079"/>
          <a:stretch/>
        </p:blipFill>
        <p:spPr>
          <a:xfrm>
            <a:off x="5271631" y="1209452"/>
            <a:ext cx="2879083" cy="4439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objet d’extérieur, toile&#10;&#10;Description générée automatiquement" id="108" name="Google Shape;10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7593386" y="1773389"/>
            <a:ext cx="4428753" cy="332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2527925" y="627950"/>
            <a:ext cx="791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Mon modèle                                                                        Essais préliminaires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texte, afficher&#10;&#10;Description générée automatiquement"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867" y="1444625"/>
            <a:ext cx="5291666" cy="396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rrelé&#10;&#10;Description générée automatiquement" id="116" name="Google Shape;1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67" y="1444625"/>
            <a:ext cx="5291667" cy="39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3742266" y="457200"/>
            <a:ext cx="4639733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030600" y="717400"/>
            <a:ext cx="61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Peinture en cours de réalisation</a:t>
            </a:r>
            <a:endParaRPr sz="1600"/>
          </a:p>
        </p:txBody>
      </p:sp>
      <p:sp>
        <p:nvSpPr>
          <p:cNvPr id="119" name="Google Shape;119;p18"/>
          <p:cNvSpPr txBox="1"/>
          <p:nvPr/>
        </p:nvSpPr>
        <p:spPr>
          <a:xfrm>
            <a:off x="2812000" y="5413375"/>
            <a:ext cx="380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«dripping»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7601625" y="5552500"/>
            <a:ext cx="354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repérage à l’aide d’un papier calque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0" y="0"/>
            <a:ext cx="3496422" cy="685800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1375409" y="0"/>
            <a:ext cx="2529723" cy="685800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1155402" y="0"/>
            <a:ext cx="2536434" cy="685800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924161" y="0"/>
            <a:ext cx="2261351" cy="685800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5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ciel, extérieur, crépuscule, nuages&#10;&#10;Description générée automatiquement" id="134" name="Google Shape;134;p19"/>
          <p:cNvPicPr preferRelativeResize="0"/>
          <p:nvPr/>
        </p:nvPicPr>
        <p:blipFill rotWithShape="1">
          <a:blip r:embed="rId3">
            <a:alphaModFix/>
          </a:blip>
          <a:srcRect b="-1" l="0" r="-1" t="8140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 flipH="1">
            <a:off x="857086" y="1519577"/>
            <a:ext cx="4875255" cy="4344028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6" name="Google Shape;136;p19"/>
          <p:cNvSpPr/>
          <p:nvPr/>
        </p:nvSpPr>
        <p:spPr>
          <a:xfrm flipH="1">
            <a:off x="1006005" y="1664838"/>
            <a:ext cx="4581293" cy="4059095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7" name="Google Shape;137;p19"/>
          <p:cNvSpPr/>
          <p:nvPr/>
        </p:nvSpPr>
        <p:spPr>
          <a:xfrm flipH="1" rot="-300000">
            <a:off x="747085" y="1272209"/>
            <a:ext cx="5147826" cy="4839241"/>
          </a:xfrm>
          <a:custGeom>
            <a:rect b="b" l="l" r="r" t="t"/>
            <a:pathLst>
              <a:path extrusionOk="0" h="3634591" w="3810827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375400" y="1664838"/>
            <a:ext cx="3691500" cy="21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725" spcFirstLastPara="1" rIns="109725" wrap="square" tIns="109725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« Que la lumière soit » Et la lumière fut.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1652525" y="4054000"/>
            <a:ext cx="3205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Citation de la Genèse (1:3), traduction de la locution latine Fiat Lux et facta est lux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Lumière divine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stationnaire, enveloppe&#10;&#10;Description générée automatiquement" id="144" name="Google Shape;144;p20"/>
          <p:cNvPicPr preferRelativeResize="0"/>
          <p:nvPr/>
        </p:nvPicPr>
        <p:blipFill rotWithShape="1">
          <a:blip r:embed="rId3">
            <a:alphaModFix/>
          </a:blip>
          <a:srcRect b="-3" l="20742" r="4255" t="0"/>
          <a:stretch/>
        </p:blipFill>
        <p:spPr>
          <a:xfrm>
            <a:off x="3793813" y="744344"/>
            <a:ext cx="4627646" cy="4627648"/>
          </a:xfrm>
          <a:custGeom>
            <a:rect b="b" l="l" r="r" t="t"/>
            <a:pathLst>
              <a:path extrusionOk="0" h="4627648" w="4627646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Une image contenant texte, intérieur&#10;&#10;Description générée automatiquement" id="145" name="Google Shape;145;p20"/>
          <p:cNvPicPr preferRelativeResize="0"/>
          <p:nvPr/>
        </p:nvPicPr>
        <p:blipFill rotWithShape="1">
          <a:blip r:embed="rId4">
            <a:alphaModFix/>
          </a:blip>
          <a:srcRect b="-1" l="16174" r="17219" t="0"/>
          <a:stretch/>
        </p:blipFill>
        <p:spPr>
          <a:xfrm flipH="1" rot="10800000">
            <a:off x="1319706" y="1757695"/>
            <a:ext cx="2590737" cy="2926956"/>
          </a:xfrm>
          <a:custGeom>
            <a:rect b="b" l="l" r="r" t="t"/>
            <a:pathLst>
              <a:path extrusionOk="0" h="2926956" w="2590737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Une image contenant texte&#10;&#10;Description générée automatiquement" id="146" name="Google Shape;146;p20"/>
          <p:cNvPicPr preferRelativeResize="0"/>
          <p:nvPr/>
        </p:nvPicPr>
        <p:blipFill rotWithShape="1">
          <a:blip r:embed="rId5">
            <a:alphaModFix/>
          </a:blip>
          <a:srcRect b="5" l="12584" r="21364" t="0"/>
          <a:stretch/>
        </p:blipFill>
        <p:spPr>
          <a:xfrm>
            <a:off x="8297994" y="1757695"/>
            <a:ext cx="2577829" cy="2926956"/>
          </a:xfrm>
          <a:custGeom>
            <a:rect b="b" l="l" r="r" t="t"/>
            <a:pathLst>
              <a:path extrusionOk="0" h="2926956" w="2577829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3793825" y="5775325"/>
            <a:ext cx="4941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Tableau </a:t>
            </a:r>
            <a:r>
              <a:rPr b="1" lang="en-US" sz="1600"/>
              <a:t>lumineux (bas-relief ou tableau-objet) en cours de réalisation</a:t>
            </a:r>
            <a:endParaRPr b="1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Une image contenant texte&#10;&#10;Description générée automatiquement" id="153" name="Google Shape;1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117167" y="1339850"/>
            <a:ext cx="5571066" cy="417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jaune, orange&#10;&#10;Description générée automatiquement"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03767" y="1339850"/>
            <a:ext cx="5571066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3652075" y="99150"/>
            <a:ext cx="542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Tableau </a:t>
            </a:r>
            <a:r>
              <a:rPr b="1" lang="en-US" sz="1600"/>
              <a:t>lumineux (bas-relief ou tableau-objet) en cours de réalisation</a:t>
            </a:r>
            <a:endParaRPr b="1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867" y="1444625"/>
            <a:ext cx="5291666" cy="3968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&#10;&#10;Description générée automatiquement" id="162" name="Google Shape;1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67" y="1444625"/>
            <a:ext cx="5291667" cy="39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3966100" y="710600"/>
            <a:ext cx="62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Essais de lumière, salle éclairée, guirlande éteinte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