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charts/chart12.xml" ContentType="application/vnd.openxmlformats-officedocument.drawingml.chart+xml"/>
  <Override PartName="/ppt/notesSlides/notesSlide30.xml" ContentType="application/vnd.openxmlformats-officedocument.presentationml.notesSlide+xml"/>
  <Override PartName="/ppt/charts/chart13.xml" ContentType="application/vnd.openxmlformats-officedocument.drawingml.chart+xml"/>
  <Override PartName="/ppt/notesSlides/notesSlide31.xml" ContentType="application/vnd.openxmlformats-officedocument.presentationml.notesSlide+xml"/>
  <Override PartName="/ppt/charts/chart1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924" r:id="rId2"/>
    <p:sldId id="257" r:id="rId3"/>
    <p:sldId id="951" r:id="rId4"/>
    <p:sldId id="854" r:id="rId5"/>
    <p:sldId id="950" r:id="rId6"/>
    <p:sldId id="952" r:id="rId7"/>
    <p:sldId id="954" r:id="rId8"/>
    <p:sldId id="955" r:id="rId9"/>
    <p:sldId id="956" r:id="rId10"/>
    <p:sldId id="957" r:id="rId11"/>
    <p:sldId id="958" r:id="rId12"/>
    <p:sldId id="959" r:id="rId13"/>
    <p:sldId id="960" r:id="rId14"/>
    <p:sldId id="968" r:id="rId15"/>
    <p:sldId id="967" r:id="rId16"/>
    <p:sldId id="934" r:id="rId17"/>
    <p:sldId id="935" r:id="rId18"/>
    <p:sldId id="966" r:id="rId19"/>
    <p:sldId id="938" r:id="rId20"/>
    <p:sldId id="939" r:id="rId21"/>
    <p:sldId id="929" r:id="rId22"/>
    <p:sldId id="940" r:id="rId23"/>
    <p:sldId id="941" r:id="rId24"/>
    <p:sldId id="930" r:id="rId25"/>
    <p:sldId id="931" r:id="rId26"/>
    <p:sldId id="932" r:id="rId27"/>
    <p:sldId id="933" r:id="rId28"/>
    <p:sldId id="942" r:id="rId29"/>
    <p:sldId id="919" r:id="rId30"/>
    <p:sldId id="920" r:id="rId31"/>
    <p:sldId id="921" r:id="rId32"/>
    <p:sldId id="922" r:id="rId33"/>
    <p:sldId id="923" r:id="rId34"/>
    <p:sldId id="891" r:id="rId35"/>
    <p:sldId id="961" r:id="rId36"/>
    <p:sldId id="962" r:id="rId37"/>
    <p:sldId id="963" r:id="rId38"/>
    <p:sldId id="964" r:id="rId39"/>
    <p:sldId id="965" r:id="rId40"/>
    <p:sldId id="889"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 Marouani"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1" autoAdjust="0"/>
    <p:restoredTop sz="94662" autoAdjust="0"/>
  </p:normalViewPr>
  <p:slideViewPr>
    <p:cSldViewPr snapToGrid="0" snapToObjects="1">
      <p:cViewPr varScale="1">
        <p:scale>
          <a:sx n="64" d="100"/>
          <a:sy n="64" d="100"/>
        </p:scale>
        <p:origin x="-13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lbertmarouani:Desktop:PIB%20CHO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lasseur1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lasseur10"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albertmarouani:Desktop:change%20YU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Taux</a:t>
            </a:r>
            <a:r>
              <a:rPr lang="fr-FR" baseline="0"/>
              <a:t> de croissance du PIB</a:t>
            </a:r>
            <a:endParaRPr lang="fr-FR"/>
          </a:p>
        </c:rich>
      </c:tx>
      <c:layout/>
      <c:overlay val="0"/>
    </c:title>
    <c:autoTitleDeleted val="0"/>
    <c:plotArea>
      <c:layout/>
      <c:lineChart>
        <c:grouping val="standard"/>
        <c:varyColors val="0"/>
        <c:ser>
          <c:idx val="0"/>
          <c:order val="0"/>
          <c:tx>
            <c:strRef>
              <c:f>Feuil1!$B$55</c:f>
              <c:strCache>
                <c:ptCount val="1"/>
                <c:pt idx="0">
                  <c:v> France</c:v>
                </c:pt>
              </c:strCache>
            </c:strRef>
          </c:tx>
          <c:marker>
            <c:symbol val="none"/>
          </c:marker>
          <c:cat>
            <c:numRef>
              <c:f>Feuil1!$A$56:$A$69</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Feuil1!$B$56:$B$69</c:f>
              <c:numCache>
                <c:formatCode>General</c:formatCode>
                <c:ptCount val="14"/>
                <c:pt idx="0">
                  <c:v>2.0</c:v>
                </c:pt>
                <c:pt idx="1">
                  <c:v>1.1</c:v>
                </c:pt>
                <c:pt idx="2">
                  <c:v>0.8</c:v>
                </c:pt>
                <c:pt idx="3">
                  <c:v>2.8</c:v>
                </c:pt>
                <c:pt idx="4">
                  <c:v>1.6</c:v>
                </c:pt>
                <c:pt idx="5">
                  <c:v>2.4</c:v>
                </c:pt>
                <c:pt idx="6">
                  <c:v>2.4</c:v>
                </c:pt>
                <c:pt idx="7">
                  <c:v>0.2</c:v>
                </c:pt>
                <c:pt idx="8">
                  <c:v>-2.9</c:v>
                </c:pt>
                <c:pt idx="9">
                  <c:v>2.0</c:v>
                </c:pt>
                <c:pt idx="10">
                  <c:v>2.1</c:v>
                </c:pt>
                <c:pt idx="11">
                  <c:v>0.2</c:v>
                </c:pt>
                <c:pt idx="12">
                  <c:v>0.7</c:v>
                </c:pt>
                <c:pt idx="13">
                  <c:v>0.2</c:v>
                </c:pt>
              </c:numCache>
            </c:numRef>
          </c:val>
          <c:smooth val="0"/>
        </c:ser>
        <c:ser>
          <c:idx val="1"/>
          <c:order val="1"/>
          <c:tx>
            <c:strRef>
              <c:f>Feuil1!$C$55</c:f>
              <c:strCache>
                <c:ptCount val="1"/>
                <c:pt idx="0">
                  <c:v>Allemagne</c:v>
                </c:pt>
              </c:strCache>
            </c:strRef>
          </c:tx>
          <c:marker>
            <c:symbol val="none"/>
          </c:marker>
          <c:cat>
            <c:numRef>
              <c:f>Feuil1!$A$56:$A$69</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Feuil1!$C$56:$C$69</c:f>
              <c:numCache>
                <c:formatCode>General</c:formatCode>
                <c:ptCount val="14"/>
                <c:pt idx="0">
                  <c:v>1.7</c:v>
                </c:pt>
                <c:pt idx="1">
                  <c:v>0.0</c:v>
                </c:pt>
                <c:pt idx="2">
                  <c:v>-0.7</c:v>
                </c:pt>
                <c:pt idx="3">
                  <c:v>1.2</c:v>
                </c:pt>
                <c:pt idx="4">
                  <c:v>0.7</c:v>
                </c:pt>
                <c:pt idx="5">
                  <c:v>3.7</c:v>
                </c:pt>
                <c:pt idx="6">
                  <c:v>3.3</c:v>
                </c:pt>
                <c:pt idx="7">
                  <c:v>1.1</c:v>
                </c:pt>
                <c:pt idx="8">
                  <c:v>-5.6</c:v>
                </c:pt>
                <c:pt idx="9">
                  <c:v>4.1</c:v>
                </c:pt>
                <c:pt idx="10">
                  <c:v>3.7</c:v>
                </c:pt>
                <c:pt idx="11">
                  <c:v>0.4</c:v>
                </c:pt>
                <c:pt idx="12">
                  <c:v>0.3</c:v>
                </c:pt>
                <c:pt idx="13">
                  <c:v>1.6</c:v>
                </c:pt>
              </c:numCache>
            </c:numRef>
          </c:val>
          <c:smooth val="0"/>
        </c:ser>
        <c:ser>
          <c:idx val="2"/>
          <c:order val="2"/>
          <c:tx>
            <c:strRef>
              <c:f>Feuil1!$D$55</c:f>
              <c:strCache>
                <c:ptCount val="1"/>
                <c:pt idx="0">
                  <c:v>Italie</c:v>
                </c:pt>
              </c:strCache>
            </c:strRef>
          </c:tx>
          <c:marker>
            <c:symbol val="none"/>
          </c:marker>
          <c:cat>
            <c:numRef>
              <c:f>Feuil1!$A$56:$A$69</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Feuil1!$D$56:$D$69</c:f>
              <c:numCache>
                <c:formatCode>General</c:formatCode>
                <c:ptCount val="14"/>
                <c:pt idx="0">
                  <c:v>1.8</c:v>
                </c:pt>
                <c:pt idx="1">
                  <c:v>0.3</c:v>
                </c:pt>
                <c:pt idx="2">
                  <c:v>0.2</c:v>
                </c:pt>
                <c:pt idx="3">
                  <c:v>1.6</c:v>
                </c:pt>
                <c:pt idx="4">
                  <c:v>0.9</c:v>
                </c:pt>
                <c:pt idx="5">
                  <c:v>2.0</c:v>
                </c:pt>
                <c:pt idx="6">
                  <c:v>1.5</c:v>
                </c:pt>
                <c:pt idx="7">
                  <c:v>-1.0</c:v>
                </c:pt>
                <c:pt idx="8">
                  <c:v>-5.5</c:v>
                </c:pt>
                <c:pt idx="9">
                  <c:v>1.7</c:v>
                </c:pt>
                <c:pt idx="10">
                  <c:v>0.6</c:v>
                </c:pt>
                <c:pt idx="11">
                  <c:v>-2.8</c:v>
                </c:pt>
                <c:pt idx="12">
                  <c:v>-1.7</c:v>
                </c:pt>
                <c:pt idx="13">
                  <c:v>-0.4</c:v>
                </c:pt>
              </c:numCache>
            </c:numRef>
          </c:val>
          <c:smooth val="0"/>
        </c:ser>
        <c:ser>
          <c:idx val="3"/>
          <c:order val="3"/>
          <c:tx>
            <c:strRef>
              <c:f>Feuil1!$E$55</c:f>
              <c:strCache>
                <c:ptCount val="1"/>
                <c:pt idx="0">
                  <c:v>Espagne</c:v>
                </c:pt>
              </c:strCache>
            </c:strRef>
          </c:tx>
          <c:marker>
            <c:symbol val="none"/>
          </c:marker>
          <c:cat>
            <c:numRef>
              <c:f>Feuil1!$A$56:$A$69</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Feuil1!$E$56:$E$69</c:f>
              <c:numCache>
                <c:formatCode>General</c:formatCode>
                <c:ptCount val="14"/>
                <c:pt idx="0">
                  <c:v>4.0</c:v>
                </c:pt>
                <c:pt idx="1">
                  <c:v>2.9</c:v>
                </c:pt>
                <c:pt idx="2">
                  <c:v>3.2</c:v>
                </c:pt>
                <c:pt idx="3">
                  <c:v>3.2</c:v>
                </c:pt>
                <c:pt idx="4">
                  <c:v>3.7</c:v>
                </c:pt>
                <c:pt idx="5">
                  <c:v>4.2</c:v>
                </c:pt>
                <c:pt idx="6">
                  <c:v>3.8</c:v>
                </c:pt>
                <c:pt idx="7">
                  <c:v>1.1</c:v>
                </c:pt>
                <c:pt idx="8">
                  <c:v>-3.6</c:v>
                </c:pt>
                <c:pt idx="9">
                  <c:v>0.0</c:v>
                </c:pt>
                <c:pt idx="10">
                  <c:v>-1.0</c:v>
                </c:pt>
                <c:pt idx="11">
                  <c:v>-2.6</c:v>
                </c:pt>
                <c:pt idx="12">
                  <c:v>-1.7</c:v>
                </c:pt>
                <c:pt idx="13">
                  <c:v>1.4</c:v>
                </c:pt>
              </c:numCache>
            </c:numRef>
          </c:val>
          <c:smooth val="0"/>
        </c:ser>
        <c:dLbls>
          <c:showLegendKey val="0"/>
          <c:showVal val="0"/>
          <c:showCatName val="0"/>
          <c:showSerName val="0"/>
          <c:showPercent val="0"/>
          <c:showBubbleSize val="0"/>
        </c:dLbls>
        <c:marker val="1"/>
        <c:smooth val="0"/>
        <c:axId val="2124120312"/>
        <c:axId val="2124125448"/>
      </c:lineChart>
      <c:catAx>
        <c:axId val="2124120312"/>
        <c:scaling>
          <c:orientation val="minMax"/>
        </c:scaling>
        <c:delete val="0"/>
        <c:axPos val="b"/>
        <c:numFmt formatCode="General" sourceLinked="1"/>
        <c:majorTickMark val="none"/>
        <c:minorTickMark val="none"/>
        <c:tickLblPos val="nextTo"/>
        <c:txPr>
          <a:bodyPr/>
          <a:lstStyle/>
          <a:p>
            <a:pPr>
              <a:defRPr sz="1600" b="1"/>
            </a:pPr>
            <a:endParaRPr lang="fr-FR"/>
          </a:p>
        </c:txPr>
        <c:crossAx val="2124125448"/>
        <c:crosses val="autoZero"/>
        <c:auto val="1"/>
        <c:lblAlgn val="ctr"/>
        <c:lblOffset val="100"/>
        <c:noMultiLvlLbl val="0"/>
      </c:catAx>
      <c:valAx>
        <c:axId val="2124125448"/>
        <c:scaling>
          <c:orientation val="minMax"/>
        </c:scaling>
        <c:delete val="0"/>
        <c:axPos val="l"/>
        <c:majorGridlines/>
        <c:numFmt formatCode="General" sourceLinked="1"/>
        <c:majorTickMark val="none"/>
        <c:minorTickMark val="none"/>
        <c:tickLblPos val="nextTo"/>
        <c:txPr>
          <a:bodyPr/>
          <a:lstStyle/>
          <a:p>
            <a:pPr>
              <a:defRPr sz="1400" b="1"/>
            </a:pPr>
            <a:endParaRPr lang="fr-FR"/>
          </a:p>
        </c:txPr>
        <c:crossAx val="2124120312"/>
        <c:crosses val="autoZero"/>
        <c:crossBetween val="between"/>
      </c:valAx>
    </c:plotArea>
    <c:legend>
      <c:legendPos val="r"/>
      <c:layout>
        <c:manualLayout>
          <c:xMode val="edge"/>
          <c:yMode val="edge"/>
          <c:x val="0.736494353271493"/>
          <c:y val="0.0650489336606204"/>
          <c:w val="0.223474046151309"/>
          <c:h val="0.280023590168638"/>
        </c:manualLayout>
      </c:layout>
      <c:overlay val="0"/>
      <c:txPr>
        <a:bodyPr/>
        <a:lstStyle/>
        <a:p>
          <a:pPr>
            <a:defRPr sz="1600"/>
          </a:pPr>
          <a:endParaRPr lang="fr-FR"/>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USA</a:t>
            </a:r>
          </a:p>
        </c:rich>
      </c:tx>
      <c:layout/>
      <c:overlay val="0"/>
    </c:title>
    <c:autoTitleDeleted val="0"/>
    <c:plotArea>
      <c:layout/>
      <c:lineChart>
        <c:grouping val="standard"/>
        <c:varyColors val="0"/>
        <c:ser>
          <c:idx val="0"/>
          <c:order val="0"/>
          <c:tx>
            <c:strRef>
              <c:f>Feuil1!$B$141</c:f>
              <c:strCache>
                <c:ptCount val="1"/>
                <c:pt idx="0">
                  <c:v>Tx de Csse. PIB </c:v>
                </c:pt>
              </c:strCache>
            </c:strRef>
          </c:tx>
          <c:marker>
            <c:symbol val="none"/>
          </c:marker>
          <c:cat>
            <c:numRef>
              <c:f>Feuil1!$A$142:$A$156</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Feuil1!$B$142:$B$156</c:f>
              <c:numCache>
                <c:formatCode>General</c:formatCode>
                <c:ptCount val="15"/>
                <c:pt idx="0">
                  <c:v>1.0</c:v>
                </c:pt>
                <c:pt idx="1">
                  <c:v>1.8</c:v>
                </c:pt>
                <c:pt idx="2">
                  <c:v>2.8</c:v>
                </c:pt>
                <c:pt idx="3">
                  <c:v>3.8</c:v>
                </c:pt>
                <c:pt idx="4">
                  <c:v>3.3</c:v>
                </c:pt>
                <c:pt idx="5">
                  <c:v>2.7</c:v>
                </c:pt>
                <c:pt idx="6">
                  <c:v>1.8</c:v>
                </c:pt>
                <c:pt idx="7">
                  <c:v>-0.3</c:v>
                </c:pt>
                <c:pt idx="8">
                  <c:v>-2.8</c:v>
                </c:pt>
                <c:pt idx="9">
                  <c:v>2.5</c:v>
                </c:pt>
                <c:pt idx="10">
                  <c:v>1.6</c:v>
                </c:pt>
                <c:pt idx="11">
                  <c:v>2.3</c:v>
                </c:pt>
                <c:pt idx="12">
                  <c:v>2.2</c:v>
                </c:pt>
                <c:pt idx="13">
                  <c:v>2.4</c:v>
                </c:pt>
              </c:numCache>
            </c:numRef>
          </c:val>
          <c:smooth val="0"/>
        </c:ser>
        <c:ser>
          <c:idx val="1"/>
          <c:order val="1"/>
          <c:tx>
            <c:strRef>
              <c:f>Feuil1!$C$141</c:f>
              <c:strCache>
                <c:ptCount val="1"/>
                <c:pt idx="0">
                  <c:v>Tx de chômage </c:v>
                </c:pt>
              </c:strCache>
            </c:strRef>
          </c:tx>
          <c:marker>
            <c:symbol val="none"/>
          </c:marker>
          <c:cat>
            <c:numRef>
              <c:f>Feuil1!$A$142:$A$156</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Feuil1!$C$142:$C$156</c:f>
              <c:numCache>
                <c:formatCode>General</c:formatCode>
                <c:ptCount val="15"/>
                <c:pt idx="0">
                  <c:v>4.8</c:v>
                </c:pt>
                <c:pt idx="1">
                  <c:v>5.9</c:v>
                </c:pt>
                <c:pt idx="2">
                  <c:v>6.1</c:v>
                </c:pt>
                <c:pt idx="3">
                  <c:v>5.6</c:v>
                </c:pt>
                <c:pt idx="4">
                  <c:v>5.2</c:v>
                </c:pt>
                <c:pt idx="5">
                  <c:v>4.7</c:v>
                </c:pt>
                <c:pt idx="6">
                  <c:v>4.7</c:v>
                </c:pt>
                <c:pt idx="7">
                  <c:v>5.9</c:v>
                </c:pt>
                <c:pt idx="8">
                  <c:v>9.4</c:v>
                </c:pt>
                <c:pt idx="9">
                  <c:v>9.7</c:v>
                </c:pt>
                <c:pt idx="10">
                  <c:v>9.0</c:v>
                </c:pt>
                <c:pt idx="11">
                  <c:v>8.2</c:v>
                </c:pt>
                <c:pt idx="12">
                  <c:v>7.4</c:v>
                </c:pt>
                <c:pt idx="13">
                  <c:v>6.2</c:v>
                </c:pt>
              </c:numCache>
            </c:numRef>
          </c:val>
          <c:smooth val="0"/>
        </c:ser>
        <c:ser>
          <c:idx val="2"/>
          <c:order val="2"/>
          <c:tx>
            <c:strRef>
              <c:f>Feuil1!$D$141</c:f>
              <c:strCache>
                <c:ptCount val="1"/>
                <c:pt idx="0">
                  <c:v>Tx d'inflation </c:v>
                </c:pt>
              </c:strCache>
            </c:strRef>
          </c:tx>
          <c:marker>
            <c:symbol val="none"/>
          </c:marker>
          <c:cat>
            <c:numRef>
              <c:f>Feuil1!$A$142:$A$156</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Feuil1!$D$142:$D$156</c:f>
              <c:numCache>
                <c:formatCode>General</c:formatCode>
                <c:ptCount val="15"/>
                <c:pt idx="0">
                  <c:v>2.8</c:v>
                </c:pt>
                <c:pt idx="1">
                  <c:v>1.6</c:v>
                </c:pt>
                <c:pt idx="2">
                  <c:v>2.3</c:v>
                </c:pt>
                <c:pt idx="3">
                  <c:v>2.7</c:v>
                </c:pt>
                <c:pt idx="4">
                  <c:v>3.4</c:v>
                </c:pt>
                <c:pt idx="5">
                  <c:v>3.2</c:v>
                </c:pt>
                <c:pt idx="6">
                  <c:v>2.9</c:v>
                </c:pt>
                <c:pt idx="7">
                  <c:v>3.8</c:v>
                </c:pt>
                <c:pt idx="8">
                  <c:v>-0.4</c:v>
                </c:pt>
                <c:pt idx="9">
                  <c:v>1.6</c:v>
                </c:pt>
                <c:pt idx="10">
                  <c:v>3.2</c:v>
                </c:pt>
                <c:pt idx="11">
                  <c:v>2.1</c:v>
                </c:pt>
                <c:pt idx="12">
                  <c:v>1.5</c:v>
                </c:pt>
                <c:pt idx="13">
                  <c:v>1.6</c:v>
                </c:pt>
                <c:pt idx="14">
                  <c:v>0.1</c:v>
                </c:pt>
              </c:numCache>
            </c:numRef>
          </c:val>
          <c:smooth val="0"/>
        </c:ser>
        <c:dLbls>
          <c:showLegendKey val="0"/>
          <c:showVal val="0"/>
          <c:showCatName val="0"/>
          <c:showSerName val="0"/>
          <c:showPercent val="0"/>
          <c:showBubbleSize val="0"/>
        </c:dLbls>
        <c:marker val="1"/>
        <c:smooth val="0"/>
        <c:axId val="2125315288"/>
        <c:axId val="2125318296"/>
      </c:lineChart>
      <c:catAx>
        <c:axId val="2125315288"/>
        <c:scaling>
          <c:orientation val="minMax"/>
        </c:scaling>
        <c:delete val="0"/>
        <c:axPos val="b"/>
        <c:numFmt formatCode="General" sourceLinked="1"/>
        <c:majorTickMark val="none"/>
        <c:minorTickMark val="none"/>
        <c:tickLblPos val="nextTo"/>
        <c:txPr>
          <a:bodyPr/>
          <a:lstStyle/>
          <a:p>
            <a:pPr>
              <a:defRPr sz="1600" b="1"/>
            </a:pPr>
            <a:endParaRPr lang="fr-FR"/>
          </a:p>
        </c:txPr>
        <c:crossAx val="2125318296"/>
        <c:crosses val="autoZero"/>
        <c:auto val="1"/>
        <c:lblAlgn val="ctr"/>
        <c:lblOffset val="100"/>
        <c:noMultiLvlLbl val="0"/>
      </c:catAx>
      <c:valAx>
        <c:axId val="2125318296"/>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5315288"/>
        <c:crosses val="autoZero"/>
        <c:crossBetween val="between"/>
      </c:valAx>
    </c:plotArea>
    <c:legend>
      <c:legendPos val="r"/>
      <c:layout>
        <c:manualLayout>
          <c:xMode val="edge"/>
          <c:yMode val="edge"/>
          <c:x val="0.683540869310841"/>
          <c:y val="0.119512144315294"/>
          <c:w val="0.279307427902781"/>
          <c:h val="0.159388201474816"/>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RU</a:t>
            </a:r>
          </a:p>
        </c:rich>
      </c:tx>
      <c:layout/>
      <c:overlay val="0"/>
    </c:title>
    <c:autoTitleDeleted val="0"/>
    <c:plotArea>
      <c:layout/>
      <c:lineChart>
        <c:grouping val="standard"/>
        <c:varyColors val="0"/>
        <c:ser>
          <c:idx val="0"/>
          <c:order val="0"/>
          <c:tx>
            <c:strRef>
              <c:f>Feuil1!$B$158</c:f>
              <c:strCache>
                <c:ptCount val="1"/>
                <c:pt idx="0">
                  <c:v>Tx de Csse. PIB </c:v>
                </c:pt>
              </c:strCache>
            </c:strRef>
          </c:tx>
          <c:marker>
            <c:symbol val="none"/>
          </c:marker>
          <c:cat>
            <c:numRef>
              <c:f>Feuil1!$A$159:$A$173</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Feuil1!$B$159:$B$173</c:f>
              <c:numCache>
                <c:formatCode>General</c:formatCode>
                <c:ptCount val="15"/>
                <c:pt idx="0">
                  <c:v>2.8</c:v>
                </c:pt>
                <c:pt idx="1">
                  <c:v>2.5</c:v>
                </c:pt>
                <c:pt idx="2">
                  <c:v>3.3</c:v>
                </c:pt>
                <c:pt idx="3">
                  <c:v>2.5</c:v>
                </c:pt>
                <c:pt idx="4">
                  <c:v>3.0</c:v>
                </c:pt>
                <c:pt idx="5">
                  <c:v>2.7</c:v>
                </c:pt>
                <c:pt idx="6">
                  <c:v>2.6</c:v>
                </c:pt>
                <c:pt idx="7">
                  <c:v>-0.5</c:v>
                </c:pt>
                <c:pt idx="8">
                  <c:v>-4.2</c:v>
                </c:pt>
                <c:pt idx="9">
                  <c:v>1.5</c:v>
                </c:pt>
                <c:pt idx="10">
                  <c:v>2.0</c:v>
                </c:pt>
                <c:pt idx="11">
                  <c:v>1.2</c:v>
                </c:pt>
                <c:pt idx="12">
                  <c:v>2.2</c:v>
                </c:pt>
                <c:pt idx="13">
                  <c:v>2.9</c:v>
                </c:pt>
              </c:numCache>
            </c:numRef>
          </c:val>
          <c:smooth val="0"/>
        </c:ser>
        <c:ser>
          <c:idx val="1"/>
          <c:order val="1"/>
          <c:tx>
            <c:strRef>
              <c:f>Feuil1!$C$158</c:f>
              <c:strCache>
                <c:ptCount val="1"/>
                <c:pt idx="0">
                  <c:v>Tx de chômage </c:v>
                </c:pt>
              </c:strCache>
            </c:strRef>
          </c:tx>
          <c:marker>
            <c:symbol val="none"/>
          </c:marker>
          <c:cat>
            <c:numRef>
              <c:f>Feuil1!$A$159:$A$173</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Feuil1!$C$159:$C$173</c:f>
              <c:numCache>
                <c:formatCode>General</c:formatCode>
                <c:ptCount val="15"/>
                <c:pt idx="0">
                  <c:v>4.8</c:v>
                </c:pt>
                <c:pt idx="1">
                  <c:v>5.2</c:v>
                </c:pt>
                <c:pt idx="2">
                  <c:v>4.9</c:v>
                </c:pt>
                <c:pt idx="3">
                  <c:v>4.7</c:v>
                </c:pt>
                <c:pt idx="4">
                  <c:v>4.8</c:v>
                </c:pt>
                <c:pt idx="5">
                  <c:v>5.5</c:v>
                </c:pt>
                <c:pt idx="6">
                  <c:v>5.4</c:v>
                </c:pt>
                <c:pt idx="7">
                  <c:v>5.4</c:v>
                </c:pt>
                <c:pt idx="8">
                  <c:v>7.8</c:v>
                </c:pt>
                <c:pt idx="9">
                  <c:v>7.9</c:v>
                </c:pt>
                <c:pt idx="10">
                  <c:v>7.8</c:v>
                </c:pt>
                <c:pt idx="11">
                  <c:v>8.0</c:v>
                </c:pt>
                <c:pt idx="12">
                  <c:v>7.5</c:v>
                </c:pt>
                <c:pt idx="13">
                  <c:v>6.3</c:v>
                </c:pt>
              </c:numCache>
            </c:numRef>
          </c:val>
          <c:smooth val="0"/>
        </c:ser>
        <c:ser>
          <c:idx val="2"/>
          <c:order val="2"/>
          <c:tx>
            <c:strRef>
              <c:f>Feuil1!$D$158</c:f>
              <c:strCache>
                <c:ptCount val="1"/>
                <c:pt idx="0">
                  <c:v>Tx d'inflation </c:v>
                </c:pt>
              </c:strCache>
            </c:strRef>
          </c:tx>
          <c:marker>
            <c:symbol val="none"/>
          </c:marker>
          <c:cat>
            <c:numRef>
              <c:f>Feuil1!$A$159:$A$173</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Feuil1!$D$159:$D$173</c:f>
              <c:numCache>
                <c:formatCode>General</c:formatCode>
                <c:ptCount val="15"/>
                <c:pt idx="0">
                  <c:v>1.2</c:v>
                </c:pt>
                <c:pt idx="1">
                  <c:v>1.3</c:v>
                </c:pt>
                <c:pt idx="2">
                  <c:v>1.4</c:v>
                </c:pt>
                <c:pt idx="3">
                  <c:v>1.3</c:v>
                </c:pt>
                <c:pt idx="4">
                  <c:v>2.0</c:v>
                </c:pt>
                <c:pt idx="5">
                  <c:v>2.3</c:v>
                </c:pt>
                <c:pt idx="6">
                  <c:v>2.3</c:v>
                </c:pt>
                <c:pt idx="7">
                  <c:v>3.6</c:v>
                </c:pt>
                <c:pt idx="8">
                  <c:v>2.2</c:v>
                </c:pt>
                <c:pt idx="9">
                  <c:v>3.3</c:v>
                </c:pt>
                <c:pt idx="10">
                  <c:v>4.5</c:v>
                </c:pt>
                <c:pt idx="11">
                  <c:v>2.8</c:v>
                </c:pt>
                <c:pt idx="12">
                  <c:v>2.6</c:v>
                </c:pt>
                <c:pt idx="13">
                  <c:v>1.5</c:v>
                </c:pt>
                <c:pt idx="14">
                  <c:v>0.1</c:v>
                </c:pt>
              </c:numCache>
            </c:numRef>
          </c:val>
          <c:smooth val="0"/>
        </c:ser>
        <c:dLbls>
          <c:showLegendKey val="0"/>
          <c:showVal val="0"/>
          <c:showCatName val="0"/>
          <c:showSerName val="0"/>
          <c:showPercent val="0"/>
          <c:showBubbleSize val="0"/>
        </c:dLbls>
        <c:marker val="1"/>
        <c:smooth val="0"/>
        <c:axId val="2123449176"/>
        <c:axId val="2123446152"/>
      </c:lineChart>
      <c:catAx>
        <c:axId val="2123449176"/>
        <c:scaling>
          <c:orientation val="minMax"/>
        </c:scaling>
        <c:delete val="0"/>
        <c:axPos val="b"/>
        <c:numFmt formatCode="General" sourceLinked="1"/>
        <c:majorTickMark val="none"/>
        <c:minorTickMark val="none"/>
        <c:tickLblPos val="nextTo"/>
        <c:txPr>
          <a:bodyPr/>
          <a:lstStyle/>
          <a:p>
            <a:pPr>
              <a:defRPr sz="1600" b="1"/>
            </a:pPr>
            <a:endParaRPr lang="fr-FR"/>
          </a:p>
        </c:txPr>
        <c:crossAx val="2123446152"/>
        <c:crosses val="autoZero"/>
        <c:auto val="1"/>
        <c:lblAlgn val="ctr"/>
        <c:lblOffset val="100"/>
        <c:noMultiLvlLbl val="0"/>
      </c:catAx>
      <c:valAx>
        <c:axId val="2123446152"/>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3449176"/>
        <c:crosses val="autoZero"/>
        <c:crossBetween val="between"/>
      </c:valAx>
    </c:plotArea>
    <c:legend>
      <c:legendPos val="r"/>
      <c:layout>
        <c:manualLayout>
          <c:xMode val="edge"/>
          <c:yMode val="edge"/>
          <c:x val="0.65288791106994"/>
          <c:y val="0.756508233501431"/>
          <c:w val="0.273582677165354"/>
          <c:h val="0.149786319892364"/>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JAPON</a:t>
            </a:r>
          </a:p>
        </c:rich>
      </c:tx>
      <c:layout/>
      <c:overlay val="0"/>
    </c:title>
    <c:autoTitleDeleted val="0"/>
    <c:plotArea>
      <c:layout/>
      <c:lineChart>
        <c:grouping val="standard"/>
        <c:varyColors val="0"/>
        <c:ser>
          <c:idx val="0"/>
          <c:order val="0"/>
          <c:tx>
            <c:strRef>
              <c:f>Feuil1!$B$176</c:f>
              <c:strCache>
                <c:ptCount val="1"/>
                <c:pt idx="0">
                  <c:v>Tx de Csse. PIB </c:v>
                </c:pt>
              </c:strCache>
            </c:strRef>
          </c:tx>
          <c:marker>
            <c:symbol val="none"/>
          </c:marker>
          <c:cat>
            <c:numRef>
              <c:f>Feuil1!$A$177:$A$191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Feuil1!$B$177:$B$191</c:f>
              <c:numCache>
                <c:formatCode>General</c:formatCode>
                <c:ptCount val="15"/>
                <c:pt idx="0">
                  <c:v>0.4</c:v>
                </c:pt>
                <c:pt idx="1">
                  <c:v>0.3</c:v>
                </c:pt>
                <c:pt idx="2">
                  <c:v>1.7</c:v>
                </c:pt>
                <c:pt idx="3">
                  <c:v>2.4</c:v>
                </c:pt>
                <c:pt idx="4">
                  <c:v>1.3</c:v>
                </c:pt>
                <c:pt idx="5">
                  <c:v>1.7</c:v>
                </c:pt>
                <c:pt idx="6">
                  <c:v>2.2</c:v>
                </c:pt>
                <c:pt idx="7">
                  <c:v>-1.0</c:v>
                </c:pt>
                <c:pt idx="8">
                  <c:v>-5.5</c:v>
                </c:pt>
                <c:pt idx="9">
                  <c:v>4.7</c:v>
                </c:pt>
                <c:pt idx="10">
                  <c:v>-0.5</c:v>
                </c:pt>
                <c:pt idx="11">
                  <c:v>1.8</c:v>
                </c:pt>
                <c:pt idx="12">
                  <c:v>1.6</c:v>
                </c:pt>
                <c:pt idx="13">
                  <c:v>-0.1</c:v>
                </c:pt>
              </c:numCache>
            </c:numRef>
          </c:val>
          <c:smooth val="0"/>
        </c:ser>
        <c:ser>
          <c:idx val="1"/>
          <c:order val="1"/>
          <c:tx>
            <c:strRef>
              <c:f>Feuil1!$C$176</c:f>
              <c:strCache>
                <c:ptCount val="1"/>
                <c:pt idx="0">
                  <c:v>Tx de chômage </c:v>
                </c:pt>
              </c:strCache>
            </c:strRef>
          </c:tx>
          <c:marker>
            <c:symbol val="none"/>
          </c:marker>
          <c:cat>
            <c:numRef>
              <c:f>Feuil1!$A$177:$A$191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Feuil1!$C$177:$C$191</c:f>
              <c:numCache>
                <c:formatCode>General</c:formatCode>
                <c:ptCount val="15"/>
                <c:pt idx="0">
                  <c:v>5.0</c:v>
                </c:pt>
                <c:pt idx="1">
                  <c:v>5.4</c:v>
                </c:pt>
                <c:pt idx="2">
                  <c:v>5.2</c:v>
                </c:pt>
                <c:pt idx="3">
                  <c:v>4.7</c:v>
                </c:pt>
                <c:pt idx="4">
                  <c:v>4.4</c:v>
                </c:pt>
                <c:pt idx="5">
                  <c:v>4.1</c:v>
                </c:pt>
                <c:pt idx="6">
                  <c:v>3.9</c:v>
                </c:pt>
                <c:pt idx="7">
                  <c:v>4.0</c:v>
                </c:pt>
                <c:pt idx="8">
                  <c:v>5.0</c:v>
                </c:pt>
                <c:pt idx="9">
                  <c:v>5.0</c:v>
                </c:pt>
                <c:pt idx="10">
                  <c:v>4.5</c:v>
                </c:pt>
                <c:pt idx="11">
                  <c:v>4.3</c:v>
                </c:pt>
                <c:pt idx="12">
                  <c:v>4.0</c:v>
                </c:pt>
                <c:pt idx="13">
                  <c:v>3.7</c:v>
                </c:pt>
              </c:numCache>
            </c:numRef>
          </c:val>
          <c:smooth val="0"/>
        </c:ser>
        <c:ser>
          <c:idx val="2"/>
          <c:order val="2"/>
          <c:tx>
            <c:strRef>
              <c:f>Feuil1!$D$176</c:f>
              <c:strCache>
                <c:ptCount val="1"/>
                <c:pt idx="0">
                  <c:v>Tx d'inflation </c:v>
                </c:pt>
              </c:strCache>
            </c:strRef>
          </c:tx>
          <c:marker>
            <c:symbol val="none"/>
          </c:marker>
          <c:cat>
            <c:numRef>
              <c:f>Feuil1!$A$177:$A$191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Feuil1!$D$177:$D$191</c:f>
              <c:numCache>
                <c:formatCode>General</c:formatCode>
                <c:ptCount val="15"/>
                <c:pt idx="0">
                  <c:v>-0.8</c:v>
                </c:pt>
                <c:pt idx="1">
                  <c:v>-1.3</c:v>
                </c:pt>
                <c:pt idx="2">
                  <c:v>0.2</c:v>
                </c:pt>
                <c:pt idx="3">
                  <c:v>0.0</c:v>
                </c:pt>
                <c:pt idx="4">
                  <c:v>-0.3</c:v>
                </c:pt>
                <c:pt idx="5">
                  <c:v>0.2</c:v>
                </c:pt>
                <c:pt idx="6">
                  <c:v>0.1</c:v>
                </c:pt>
                <c:pt idx="7">
                  <c:v>1.4</c:v>
                </c:pt>
                <c:pt idx="8">
                  <c:v>-1.3</c:v>
                </c:pt>
                <c:pt idx="9">
                  <c:v>-0.7</c:v>
                </c:pt>
                <c:pt idx="10">
                  <c:v>-0.3</c:v>
                </c:pt>
                <c:pt idx="11">
                  <c:v>0.0</c:v>
                </c:pt>
                <c:pt idx="12">
                  <c:v>0.4</c:v>
                </c:pt>
                <c:pt idx="13">
                  <c:v>2.7</c:v>
                </c:pt>
                <c:pt idx="14">
                  <c:v>0.8</c:v>
                </c:pt>
              </c:numCache>
            </c:numRef>
          </c:val>
          <c:smooth val="0"/>
        </c:ser>
        <c:dLbls>
          <c:showLegendKey val="0"/>
          <c:showVal val="0"/>
          <c:showCatName val="0"/>
          <c:showSerName val="0"/>
          <c:showPercent val="0"/>
          <c:showBubbleSize val="0"/>
        </c:dLbls>
        <c:marker val="1"/>
        <c:smooth val="0"/>
        <c:axId val="2123437480"/>
        <c:axId val="2123434408"/>
      </c:lineChart>
      <c:catAx>
        <c:axId val="2123437480"/>
        <c:scaling>
          <c:orientation val="minMax"/>
        </c:scaling>
        <c:delete val="0"/>
        <c:axPos val="b"/>
        <c:numFmt formatCode="General" sourceLinked="1"/>
        <c:majorTickMark val="none"/>
        <c:minorTickMark val="none"/>
        <c:tickLblPos val="nextTo"/>
        <c:txPr>
          <a:bodyPr/>
          <a:lstStyle/>
          <a:p>
            <a:pPr>
              <a:defRPr sz="1600" b="1"/>
            </a:pPr>
            <a:endParaRPr lang="fr-FR"/>
          </a:p>
        </c:txPr>
        <c:crossAx val="2123434408"/>
        <c:crosses val="autoZero"/>
        <c:auto val="1"/>
        <c:lblAlgn val="ctr"/>
        <c:lblOffset val="100"/>
        <c:noMultiLvlLbl val="0"/>
      </c:catAx>
      <c:valAx>
        <c:axId val="2123434408"/>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3437480"/>
        <c:crosses val="autoZero"/>
        <c:crossBetween val="between"/>
      </c:valAx>
    </c:plotArea>
    <c:legend>
      <c:legendPos val="r"/>
      <c:layout>
        <c:manualLayout>
          <c:xMode val="edge"/>
          <c:yMode val="edge"/>
          <c:x val="0.627416083039871"/>
          <c:y val="0.593877753917124"/>
          <c:w val="0.303907200042206"/>
          <c:h val="0.404668535751213"/>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FRANCE</a:t>
            </a:r>
          </a:p>
        </c:rich>
      </c:tx>
      <c:layout/>
      <c:overlay val="0"/>
    </c:title>
    <c:autoTitleDeleted val="0"/>
    <c:plotArea>
      <c:layout/>
      <c:lineChart>
        <c:grouping val="standard"/>
        <c:varyColors val="0"/>
        <c:ser>
          <c:idx val="0"/>
          <c:order val="0"/>
          <c:tx>
            <c:strRef>
              <c:f>Feuil1!$B$193</c:f>
              <c:strCache>
                <c:ptCount val="1"/>
                <c:pt idx="0">
                  <c:v>Tx de Csse. PIB </c:v>
                </c:pt>
              </c:strCache>
            </c:strRef>
          </c:tx>
          <c:marker>
            <c:symbol val="none"/>
          </c:marker>
          <c:cat>
            <c:numRef>
              <c:f>Feuil1!$A$194:$A$208</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Feuil1!$B$194:$B$208</c:f>
              <c:numCache>
                <c:formatCode>General</c:formatCode>
                <c:ptCount val="15"/>
                <c:pt idx="0">
                  <c:v>2.0</c:v>
                </c:pt>
                <c:pt idx="1">
                  <c:v>1.1</c:v>
                </c:pt>
                <c:pt idx="2">
                  <c:v>0.8</c:v>
                </c:pt>
                <c:pt idx="3">
                  <c:v>2.8</c:v>
                </c:pt>
                <c:pt idx="4">
                  <c:v>1.6</c:v>
                </c:pt>
                <c:pt idx="5">
                  <c:v>2.4</c:v>
                </c:pt>
                <c:pt idx="6">
                  <c:v>2.4</c:v>
                </c:pt>
                <c:pt idx="7">
                  <c:v>0.2</c:v>
                </c:pt>
                <c:pt idx="8">
                  <c:v>-2.9</c:v>
                </c:pt>
                <c:pt idx="9">
                  <c:v>2.0</c:v>
                </c:pt>
                <c:pt idx="10">
                  <c:v>2.1</c:v>
                </c:pt>
                <c:pt idx="11">
                  <c:v>0.2</c:v>
                </c:pt>
                <c:pt idx="12">
                  <c:v>0.7</c:v>
                </c:pt>
                <c:pt idx="13">
                  <c:v>0.2</c:v>
                </c:pt>
                <c:pt idx="14">
                  <c:v>1.1</c:v>
                </c:pt>
              </c:numCache>
            </c:numRef>
          </c:val>
          <c:smooth val="0"/>
        </c:ser>
        <c:ser>
          <c:idx val="1"/>
          <c:order val="1"/>
          <c:tx>
            <c:strRef>
              <c:f>Feuil1!$C$193</c:f>
              <c:strCache>
                <c:ptCount val="1"/>
                <c:pt idx="0">
                  <c:v>Tx de chômage </c:v>
                </c:pt>
              </c:strCache>
            </c:strRef>
          </c:tx>
          <c:marker>
            <c:symbol val="none"/>
          </c:marker>
          <c:cat>
            <c:numRef>
              <c:f>Feuil1!$A$194:$A$208</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Feuil1!$C$194:$C$208</c:f>
              <c:numCache>
                <c:formatCode>General</c:formatCode>
                <c:ptCount val="15"/>
                <c:pt idx="0">
                  <c:v>8.6</c:v>
                </c:pt>
                <c:pt idx="1">
                  <c:v>8.7</c:v>
                </c:pt>
                <c:pt idx="2">
                  <c:v>8.6</c:v>
                </c:pt>
                <c:pt idx="3">
                  <c:v>9.2</c:v>
                </c:pt>
                <c:pt idx="4">
                  <c:v>8.9</c:v>
                </c:pt>
                <c:pt idx="5">
                  <c:v>8.8</c:v>
                </c:pt>
                <c:pt idx="6">
                  <c:v>8.0</c:v>
                </c:pt>
                <c:pt idx="7">
                  <c:v>7.4</c:v>
                </c:pt>
                <c:pt idx="8">
                  <c:v>9.1</c:v>
                </c:pt>
                <c:pt idx="9">
                  <c:v>9.3</c:v>
                </c:pt>
                <c:pt idx="10">
                  <c:v>9.2</c:v>
                </c:pt>
                <c:pt idx="11">
                  <c:v>9.9</c:v>
                </c:pt>
                <c:pt idx="12">
                  <c:v>10.4</c:v>
                </c:pt>
                <c:pt idx="13">
                  <c:v>9.9</c:v>
                </c:pt>
              </c:numCache>
            </c:numRef>
          </c:val>
          <c:smooth val="0"/>
        </c:ser>
        <c:ser>
          <c:idx val="2"/>
          <c:order val="2"/>
          <c:tx>
            <c:strRef>
              <c:f>Feuil1!$D$193</c:f>
              <c:strCache>
                <c:ptCount val="1"/>
                <c:pt idx="0">
                  <c:v>Tx d'inflation </c:v>
                </c:pt>
              </c:strCache>
            </c:strRef>
          </c:tx>
          <c:marker>
            <c:symbol val="none"/>
          </c:marker>
          <c:cat>
            <c:numRef>
              <c:f>Feuil1!$A$194:$A$208</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Feuil1!$D$194:$D$208</c:f>
              <c:numCache>
                <c:formatCode>General</c:formatCode>
                <c:ptCount val="15"/>
                <c:pt idx="0">
                  <c:v>1.6</c:v>
                </c:pt>
                <c:pt idx="1">
                  <c:v>1.9</c:v>
                </c:pt>
                <c:pt idx="2">
                  <c:v>2.1</c:v>
                </c:pt>
                <c:pt idx="3">
                  <c:v>2.1</c:v>
                </c:pt>
                <c:pt idx="4">
                  <c:v>1.7</c:v>
                </c:pt>
                <c:pt idx="5">
                  <c:v>1.7</c:v>
                </c:pt>
                <c:pt idx="6">
                  <c:v>1.5</c:v>
                </c:pt>
                <c:pt idx="7">
                  <c:v>2.8</c:v>
                </c:pt>
                <c:pt idx="8">
                  <c:v>0.1</c:v>
                </c:pt>
                <c:pt idx="9">
                  <c:v>1.5</c:v>
                </c:pt>
                <c:pt idx="10">
                  <c:v>2.1</c:v>
                </c:pt>
                <c:pt idx="11">
                  <c:v>2.0</c:v>
                </c:pt>
                <c:pt idx="12">
                  <c:v>0.9</c:v>
                </c:pt>
                <c:pt idx="13">
                  <c:v>0.5</c:v>
                </c:pt>
                <c:pt idx="14">
                  <c:v>0.0</c:v>
                </c:pt>
              </c:numCache>
            </c:numRef>
          </c:val>
          <c:smooth val="0"/>
        </c:ser>
        <c:dLbls>
          <c:showLegendKey val="0"/>
          <c:showVal val="0"/>
          <c:showCatName val="0"/>
          <c:showSerName val="0"/>
          <c:showPercent val="0"/>
          <c:showBubbleSize val="0"/>
        </c:dLbls>
        <c:marker val="1"/>
        <c:smooth val="0"/>
        <c:axId val="2125988040"/>
        <c:axId val="2125991048"/>
      </c:lineChart>
      <c:catAx>
        <c:axId val="2125988040"/>
        <c:scaling>
          <c:orientation val="minMax"/>
        </c:scaling>
        <c:delete val="0"/>
        <c:axPos val="b"/>
        <c:numFmt formatCode="General" sourceLinked="1"/>
        <c:majorTickMark val="none"/>
        <c:minorTickMark val="none"/>
        <c:tickLblPos val="nextTo"/>
        <c:txPr>
          <a:bodyPr/>
          <a:lstStyle/>
          <a:p>
            <a:pPr>
              <a:defRPr sz="1600" b="1"/>
            </a:pPr>
            <a:endParaRPr lang="fr-FR"/>
          </a:p>
        </c:txPr>
        <c:crossAx val="2125991048"/>
        <c:crosses val="autoZero"/>
        <c:auto val="1"/>
        <c:lblAlgn val="ctr"/>
        <c:lblOffset val="100"/>
        <c:noMultiLvlLbl val="0"/>
      </c:catAx>
      <c:valAx>
        <c:axId val="2125991048"/>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5988040"/>
        <c:crosses val="autoZero"/>
        <c:crossBetween val="between"/>
      </c:valAx>
    </c:plotArea>
    <c:legend>
      <c:legendPos val="r"/>
      <c:layout>
        <c:manualLayout>
          <c:xMode val="edge"/>
          <c:yMode val="edge"/>
          <c:x val="0.768279820604949"/>
          <c:y val="0.301214661798656"/>
          <c:w val="0.218775195576281"/>
          <c:h val="0.336512783258779"/>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ALLEMAGNE</a:t>
            </a:r>
          </a:p>
        </c:rich>
      </c:tx>
      <c:layout/>
      <c:overlay val="0"/>
    </c:title>
    <c:autoTitleDeleted val="0"/>
    <c:plotArea>
      <c:layout/>
      <c:lineChart>
        <c:grouping val="standard"/>
        <c:varyColors val="0"/>
        <c:ser>
          <c:idx val="0"/>
          <c:order val="0"/>
          <c:tx>
            <c:strRef>
              <c:f>Feuil1!$B$211</c:f>
              <c:strCache>
                <c:ptCount val="1"/>
                <c:pt idx="0">
                  <c:v>Tx de Csse. PIB </c:v>
                </c:pt>
              </c:strCache>
            </c:strRef>
          </c:tx>
          <c:marker>
            <c:symbol val="none"/>
          </c:marker>
          <c:cat>
            <c:numRef>
              <c:f>Feuil1!$A$212:$A$226</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Feuil1!$B$212:$B$226</c:f>
              <c:numCache>
                <c:formatCode>General</c:formatCode>
                <c:ptCount val="15"/>
                <c:pt idx="0">
                  <c:v>1.7</c:v>
                </c:pt>
                <c:pt idx="1">
                  <c:v>0.0</c:v>
                </c:pt>
                <c:pt idx="2">
                  <c:v>-0.7</c:v>
                </c:pt>
                <c:pt idx="3">
                  <c:v>1.2</c:v>
                </c:pt>
                <c:pt idx="4">
                  <c:v>0.7</c:v>
                </c:pt>
                <c:pt idx="5">
                  <c:v>3.7</c:v>
                </c:pt>
                <c:pt idx="6">
                  <c:v>3.3</c:v>
                </c:pt>
                <c:pt idx="7">
                  <c:v>1.1</c:v>
                </c:pt>
                <c:pt idx="8">
                  <c:v>-5.6</c:v>
                </c:pt>
                <c:pt idx="9">
                  <c:v>4.1</c:v>
                </c:pt>
                <c:pt idx="10">
                  <c:v>3.7</c:v>
                </c:pt>
                <c:pt idx="11">
                  <c:v>0.4</c:v>
                </c:pt>
                <c:pt idx="12">
                  <c:v>0.3</c:v>
                </c:pt>
                <c:pt idx="13">
                  <c:v>1.6</c:v>
                </c:pt>
              </c:numCache>
            </c:numRef>
          </c:val>
          <c:smooth val="0"/>
        </c:ser>
        <c:ser>
          <c:idx val="1"/>
          <c:order val="1"/>
          <c:tx>
            <c:strRef>
              <c:f>Feuil1!$C$211</c:f>
              <c:strCache>
                <c:ptCount val="1"/>
                <c:pt idx="0">
                  <c:v>Tx de chômage </c:v>
                </c:pt>
              </c:strCache>
            </c:strRef>
          </c:tx>
          <c:marker>
            <c:symbol val="none"/>
          </c:marker>
          <c:cat>
            <c:numRef>
              <c:f>Feuil1!$A$212:$A$226</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Feuil1!$C$212:$C$226</c:f>
              <c:numCache>
                <c:formatCode>General</c:formatCode>
                <c:ptCount val="15"/>
                <c:pt idx="0">
                  <c:v>7.8</c:v>
                </c:pt>
                <c:pt idx="1">
                  <c:v>8.6</c:v>
                </c:pt>
                <c:pt idx="2">
                  <c:v>9.3</c:v>
                </c:pt>
                <c:pt idx="3">
                  <c:v>10.3</c:v>
                </c:pt>
                <c:pt idx="4">
                  <c:v>11.1</c:v>
                </c:pt>
                <c:pt idx="5">
                  <c:v>10.3</c:v>
                </c:pt>
                <c:pt idx="6">
                  <c:v>8.6</c:v>
                </c:pt>
                <c:pt idx="7">
                  <c:v>7.5</c:v>
                </c:pt>
                <c:pt idx="8">
                  <c:v>7.7</c:v>
                </c:pt>
                <c:pt idx="9">
                  <c:v>7.1</c:v>
                </c:pt>
                <c:pt idx="10">
                  <c:v>5.9</c:v>
                </c:pt>
                <c:pt idx="11">
                  <c:v>5.4</c:v>
                </c:pt>
                <c:pt idx="12">
                  <c:v>5.3</c:v>
                </c:pt>
                <c:pt idx="13">
                  <c:v>5.0</c:v>
                </c:pt>
              </c:numCache>
            </c:numRef>
          </c:val>
          <c:smooth val="0"/>
        </c:ser>
        <c:ser>
          <c:idx val="2"/>
          <c:order val="2"/>
          <c:tx>
            <c:strRef>
              <c:f>Feuil1!$D$211</c:f>
              <c:strCache>
                <c:ptCount val="1"/>
                <c:pt idx="0">
                  <c:v>Tx d'inflation </c:v>
                </c:pt>
              </c:strCache>
            </c:strRef>
          </c:tx>
          <c:marker>
            <c:symbol val="none"/>
          </c:marker>
          <c:cat>
            <c:numRef>
              <c:f>Feuil1!$A$212:$A$226</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Feuil1!$D$212:$D$226</c:f>
              <c:numCache>
                <c:formatCode>General</c:formatCode>
                <c:ptCount val="15"/>
                <c:pt idx="0">
                  <c:v>2.0</c:v>
                </c:pt>
                <c:pt idx="1">
                  <c:v>1.4</c:v>
                </c:pt>
                <c:pt idx="2">
                  <c:v>1.0</c:v>
                </c:pt>
                <c:pt idx="3">
                  <c:v>1.7</c:v>
                </c:pt>
                <c:pt idx="4">
                  <c:v>1.5</c:v>
                </c:pt>
                <c:pt idx="5">
                  <c:v>1.6</c:v>
                </c:pt>
                <c:pt idx="6">
                  <c:v>2.3</c:v>
                </c:pt>
                <c:pt idx="7">
                  <c:v>2.6</c:v>
                </c:pt>
                <c:pt idx="8">
                  <c:v>0.3</c:v>
                </c:pt>
                <c:pt idx="9">
                  <c:v>1.1</c:v>
                </c:pt>
                <c:pt idx="10">
                  <c:v>2.1</c:v>
                </c:pt>
                <c:pt idx="11">
                  <c:v>2.0</c:v>
                </c:pt>
                <c:pt idx="12">
                  <c:v>1.5</c:v>
                </c:pt>
                <c:pt idx="13">
                  <c:v>0.9</c:v>
                </c:pt>
                <c:pt idx="14">
                  <c:v>0.2</c:v>
                </c:pt>
              </c:numCache>
            </c:numRef>
          </c:val>
          <c:smooth val="0"/>
        </c:ser>
        <c:dLbls>
          <c:showLegendKey val="0"/>
          <c:showVal val="0"/>
          <c:showCatName val="0"/>
          <c:showSerName val="0"/>
          <c:showPercent val="0"/>
          <c:showBubbleSize val="0"/>
        </c:dLbls>
        <c:marker val="1"/>
        <c:smooth val="0"/>
        <c:axId val="2126043560"/>
        <c:axId val="2126046568"/>
      </c:lineChart>
      <c:catAx>
        <c:axId val="2126043560"/>
        <c:scaling>
          <c:orientation val="minMax"/>
        </c:scaling>
        <c:delete val="0"/>
        <c:axPos val="b"/>
        <c:numFmt formatCode="General" sourceLinked="1"/>
        <c:majorTickMark val="none"/>
        <c:minorTickMark val="none"/>
        <c:tickLblPos val="nextTo"/>
        <c:txPr>
          <a:bodyPr/>
          <a:lstStyle/>
          <a:p>
            <a:pPr>
              <a:defRPr sz="1600" b="1"/>
            </a:pPr>
            <a:endParaRPr lang="fr-FR"/>
          </a:p>
        </c:txPr>
        <c:crossAx val="2126046568"/>
        <c:crosses val="autoZero"/>
        <c:auto val="1"/>
        <c:lblAlgn val="ctr"/>
        <c:lblOffset val="100"/>
        <c:noMultiLvlLbl val="0"/>
      </c:catAx>
      <c:valAx>
        <c:axId val="2126046568"/>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6043560"/>
        <c:crosses val="autoZero"/>
        <c:crossBetween val="between"/>
      </c:valAx>
    </c:plotArea>
    <c:legend>
      <c:legendPos val="r"/>
      <c:layout>
        <c:manualLayout>
          <c:xMode val="edge"/>
          <c:yMode val="edge"/>
          <c:x val="0.756711883786804"/>
          <c:y val="0.133030493335055"/>
          <c:w val="0.230086796081183"/>
          <c:h val="0.479924125878547"/>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dirty="0" smtClean="0"/>
              <a:t>Taux</a:t>
            </a:r>
            <a:r>
              <a:rPr lang="fr-FR" baseline="0" dirty="0" smtClean="0"/>
              <a:t> de croissance du PIB</a:t>
            </a:r>
            <a:endParaRPr lang="fr-FR" dirty="0"/>
          </a:p>
        </c:rich>
      </c:tx>
      <c:layout/>
      <c:overlay val="0"/>
    </c:title>
    <c:autoTitleDeleted val="0"/>
    <c:plotArea>
      <c:layout/>
      <c:lineChart>
        <c:grouping val="standard"/>
        <c:varyColors val="0"/>
        <c:ser>
          <c:idx val="0"/>
          <c:order val="0"/>
          <c:tx>
            <c:strRef>
              <c:f>Feuil1!$B$71</c:f>
              <c:strCache>
                <c:ptCount val="1"/>
                <c:pt idx="0">
                  <c:v> USA</c:v>
                </c:pt>
              </c:strCache>
            </c:strRef>
          </c:tx>
          <c:marker>
            <c:symbol val="none"/>
          </c:marker>
          <c:cat>
            <c:numRef>
              <c:f>Feuil1!$A$72:$A$85</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Feuil1!$B$72:$B$85</c:f>
              <c:numCache>
                <c:formatCode>General</c:formatCode>
                <c:ptCount val="14"/>
                <c:pt idx="0">
                  <c:v>1.0</c:v>
                </c:pt>
                <c:pt idx="1">
                  <c:v>1.8</c:v>
                </c:pt>
                <c:pt idx="2">
                  <c:v>2.8</c:v>
                </c:pt>
                <c:pt idx="3">
                  <c:v>3.8</c:v>
                </c:pt>
                <c:pt idx="4">
                  <c:v>3.3</c:v>
                </c:pt>
                <c:pt idx="5">
                  <c:v>2.7</c:v>
                </c:pt>
                <c:pt idx="6">
                  <c:v>1.8</c:v>
                </c:pt>
                <c:pt idx="7">
                  <c:v>-0.3</c:v>
                </c:pt>
                <c:pt idx="8">
                  <c:v>-2.8</c:v>
                </c:pt>
                <c:pt idx="9">
                  <c:v>2.5</c:v>
                </c:pt>
                <c:pt idx="10">
                  <c:v>1.6</c:v>
                </c:pt>
                <c:pt idx="11">
                  <c:v>2.3</c:v>
                </c:pt>
                <c:pt idx="12">
                  <c:v>2.2</c:v>
                </c:pt>
                <c:pt idx="13">
                  <c:v>2.4</c:v>
                </c:pt>
              </c:numCache>
            </c:numRef>
          </c:val>
          <c:smooth val="0"/>
        </c:ser>
        <c:ser>
          <c:idx val="1"/>
          <c:order val="1"/>
          <c:tx>
            <c:strRef>
              <c:f>Feuil1!$C$71</c:f>
              <c:strCache>
                <c:ptCount val="1"/>
                <c:pt idx="0">
                  <c:v> R-U</c:v>
                </c:pt>
              </c:strCache>
            </c:strRef>
          </c:tx>
          <c:marker>
            <c:symbol val="none"/>
          </c:marker>
          <c:cat>
            <c:numRef>
              <c:f>Feuil1!$A$72:$A$85</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Feuil1!$C$72:$C$85</c:f>
              <c:numCache>
                <c:formatCode>General</c:formatCode>
                <c:ptCount val="14"/>
                <c:pt idx="0">
                  <c:v>2.8</c:v>
                </c:pt>
                <c:pt idx="1">
                  <c:v>2.5</c:v>
                </c:pt>
                <c:pt idx="2">
                  <c:v>3.3</c:v>
                </c:pt>
                <c:pt idx="3">
                  <c:v>2.5</c:v>
                </c:pt>
                <c:pt idx="4">
                  <c:v>3.0</c:v>
                </c:pt>
                <c:pt idx="5">
                  <c:v>2.7</c:v>
                </c:pt>
                <c:pt idx="6">
                  <c:v>2.6</c:v>
                </c:pt>
                <c:pt idx="7">
                  <c:v>-0.5</c:v>
                </c:pt>
                <c:pt idx="8">
                  <c:v>-4.2</c:v>
                </c:pt>
                <c:pt idx="9">
                  <c:v>1.5</c:v>
                </c:pt>
                <c:pt idx="10">
                  <c:v>2.0</c:v>
                </c:pt>
                <c:pt idx="11">
                  <c:v>1.2</c:v>
                </c:pt>
                <c:pt idx="12">
                  <c:v>2.2</c:v>
                </c:pt>
                <c:pt idx="13">
                  <c:v>2.9</c:v>
                </c:pt>
              </c:numCache>
            </c:numRef>
          </c:val>
          <c:smooth val="0"/>
        </c:ser>
        <c:ser>
          <c:idx val="2"/>
          <c:order val="2"/>
          <c:tx>
            <c:strRef>
              <c:f>Feuil1!$D$71</c:f>
              <c:strCache>
                <c:ptCount val="1"/>
                <c:pt idx="0">
                  <c:v>JAPON</c:v>
                </c:pt>
              </c:strCache>
            </c:strRef>
          </c:tx>
          <c:marker>
            <c:symbol val="none"/>
          </c:marker>
          <c:cat>
            <c:numRef>
              <c:f>Feuil1!$A$72:$A$85</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Feuil1!$D$72:$D$85</c:f>
              <c:numCache>
                <c:formatCode>General</c:formatCode>
                <c:ptCount val="14"/>
                <c:pt idx="0">
                  <c:v>0.4</c:v>
                </c:pt>
                <c:pt idx="1">
                  <c:v>0.3</c:v>
                </c:pt>
                <c:pt idx="2">
                  <c:v>1.7</c:v>
                </c:pt>
                <c:pt idx="3">
                  <c:v>2.4</c:v>
                </c:pt>
                <c:pt idx="4">
                  <c:v>1.3</c:v>
                </c:pt>
                <c:pt idx="5">
                  <c:v>1.7</c:v>
                </c:pt>
                <c:pt idx="6">
                  <c:v>2.2</c:v>
                </c:pt>
                <c:pt idx="7">
                  <c:v>-1.0</c:v>
                </c:pt>
                <c:pt idx="8">
                  <c:v>-5.5</c:v>
                </c:pt>
                <c:pt idx="9">
                  <c:v>4.7</c:v>
                </c:pt>
                <c:pt idx="10">
                  <c:v>-0.5</c:v>
                </c:pt>
                <c:pt idx="11">
                  <c:v>1.8</c:v>
                </c:pt>
                <c:pt idx="12">
                  <c:v>1.6</c:v>
                </c:pt>
                <c:pt idx="13">
                  <c:v>-0.1</c:v>
                </c:pt>
              </c:numCache>
            </c:numRef>
          </c:val>
          <c:smooth val="0"/>
        </c:ser>
        <c:ser>
          <c:idx val="3"/>
          <c:order val="3"/>
          <c:tx>
            <c:strRef>
              <c:f>Feuil1!$E$71</c:f>
              <c:strCache>
                <c:ptCount val="1"/>
                <c:pt idx="0">
                  <c:v>CHINE</c:v>
                </c:pt>
              </c:strCache>
            </c:strRef>
          </c:tx>
          <c:marker>
            <c:symbol val="none"/>
          </c:marker>
          <c:cat>
            <c:numRef>
              <c:f>Feuil1!$A$72:$A$85</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Feuil1!$E$72:$E$85</c:f>
              <c:numCache>
                <c:formatCode>General</c:formatCode>
                <c:ptCount val="14"/>
                <c:pt idx="0">
                  <c:v>8.3</c:v>
                </c:pt>
                <c:pt idx="1">
                  <c:v>9.1</c:v>
                </c:pt>
                <c:pt idx="2">
                  <c:v>10.0</c:v>
                </c:pt>
                <c:pt idx="3">
                  <c:v>10.1</c:v>
                </c:pt>
                <c:pt idx="4">
                  <c:v>11.4</c:v>
                </c:pt>
                <c:pt idx="5">
                  <c:v>12.7</c:v>
                </c:pt>
                <c:pt idx="6">
                  <c:v>14.2</c:v>
                </c:pt>
                <c:pt idx="7">
                  <c:v>9.6</c:v>
                </c:pt>
                <c:pt idx="8">
                  <c:v>9.2</c:v>
                </c:pt>
                <c:pt idx="9">
                  <c:v>10.6</c:v>
                </c:pt>
                <c:pt idx="10">
                  <c:v>9.5</c:v>
                </c:pt>
                <c:pt idx="11">
                  <c:v>7.8</c:v>
                </c:pt>
                <c:pt idx="12">
                  <c:v>7.7</c:v>
                </c:pt>
                <c:pt idx="13">
                  <c:v>7.3</c:v>
                </c:pt>
              </c:numCache>
            </c:numRef>
          </c:val>
          <c:smooth val="0"/>
        </c:ser>
        <c:dLbls>
          <c:showLegendKey val="0"/>
          <c:showVal val="0"/>
          <c:showCatName val="0"/>
          <c:showSerName val="0"/>
          <c:showPercent val="0"/>
          <c:showBubbleSize val="0"/>
        </c:dLbls>
        <c:marker val="1"/>
        <c:smooth val="0"/>
        <c:axId val="2123659512"/>
        <c:axId val="2123656376"/>
      </c:lineChart>
      <c:catAx>
        <c:axId val="2123659512"/>
        <c:scaling>
          <c:orientation val="minMax"/>
        </c:scaling>
        <c:delete val="0"/>
        <c:axPos val="b"/>
        <c:numFmt formatCode="General" sourceLinked="1"/>
        <c:majorTickMark val="none"/>
        <c:minorTickMark val="none"/>
        <c:tickLblPos val="nextTo"/>
        <c:txPr>
          <a:bodyPr/>
          <a:lstStyle/>
          <a:p>
            <a:pPr>
              <a:defRPr sz="1600" b="1"/>
            </a:pPr>
            <a:endParaRPr lang="fr-FR"/>
          </a:p>
        </c:txPr>
        <c:crossAx val="2123656376"/>
        <c:crosses val="autoZero"/>
        <c:auto val="1"/>
        <c:lblAlgn val="ctr"/>
        <c:lblOffset val="100"/>
        <c:noMultiLvlLbl val="0"/>
      </c:catAx>
      <c:valAx>
        <c:axId val="2123656376"/>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3659512"/>
        <c:crosses val="autoZero"/>
        <c:crossBetween val="between"/>
      </c:valAx>
    </c:plotArea>
    <c:legend>
      <c:legendPos val="r"/>
      <c:layout>
        <c:manualLayout>
          <c:xMode val="edge"/>
          <c:yMode val="edge"/>
          <c:x val="0.629562850626758"/>
          <c:y val="0.078295972285794"/>
          <c:w val="0.273185563749563"/>
          <c:h val="0.272492175239153"/>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dirty="0" smtClean="0"/>
              <a:t>TAUX</a:t>
            </a:r>
            <a:r>
              <a:rPr lang="fr-FR" baseline="0" dirty="0" smtClean="0"/>
              <a:t> D’INFLATION</a:t>
            </a:r>
            <a:endParaRPr lang="fr-FR" dirty="0"/>
          </a:p>
        </c:rich>
      </c:tx>
      <c:layout/>
      <c:overlay val="0"/>
    </c:title>
    <c:autoTitleDeleted val="0"/>
    <c:plotArea>
      <c:layout/>
      <c:lineChart>
        <c:grouping val="standard"/>
        <c:varyColors val="0"/>
        <c:ser>
          <c:idx val="0"/>
          <c:order val="0"/>
          <c:tx>
            <c:strRef>
              <c:f>Feuil1!$B$104</c:f>
              <c:strCache>
                <c:ptCount val="1"/>
                <c:pt idx="0">
                  <c:v>USA</c:v>
                </c:pt>
              </c:strCache>
            </c:strRef>
          </c:tx>
          <c:marker>
            <c:symbol val="none"/>
          </c:marker>
          <c:cat>
            <c:numRef>
              <c:f>Feuil1!$A$105:$A$119</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Feuil1!$B$105:$B$119</c:f>
              <c:numCache>
                <c:formatCode>General</c:formatCode>
                <c:ptCount val="15"/>
                <c:pt idx="0">
                  <c:v>2.8</c:v>
                </c:pt>
                <c:pt idx="1">
                  <c:v>1.6</c:v>
                </c:pt>
                <c:pt idx="2">
                  <c:v>2.3</c:v>
                </c:pt>
                <c:pt idx="3">
                  <c:v>2.7</c:v>
                </c:pt>
                <c:pt idx="4">
                  <c:v>3.4</c:v>
                </c:pt>
                <c:pt idx="5">
                  <c:v>3.2</c:v>
                </c:pt>
                <c:pt idx="6">
                  <c:v>2.9</c:v>
                </c:pt>
                <c:pt idx="7">
                  <c:v>3.8</c:v>
                </c:pt>
                <c:pt idx="8">
                  <c:v>-0.4</c:v>
                </c:pt>
                <c:pt idx="9">
                  <c:v>1.6</c:v>
                </c:pt>
                <c:pt idx="10">
                  <c:v>3.2</c:v>
                </c:pt>
                <c:pt idx="11">
                  <c:v>2.1</c:v>
                </c:pt>
                <c:pt idx="12">
                  <c:v>1.5</c:v>
                </c:pt>
                <c:pt idx="13">
                  <c:v>1.6</c:v>
                </c:pt>
                <c:pt idx="14">
                  <c:v>0.1</c:v>
                </c:pt>
              </c:numCache>
            </c:numRef>
          </c:val>
          <c:smooth val="0"/>
        </c:ser>
        <c:ser>
          <c:idx val="1"/>
          <c:order val="1"/>
          <c:tx>
            <c:strRef>
              <c:f>Feuil1!$C$104</c:f>
              <c:strCache>
                <c:ptCount val="1"/>
                <c:pt idx="0">
                  <c:v>RU</c:v>
                </c:pt>
              </c:strCache>
            </c:strRef>
          </c:tx>
          <c:marker>
            <c:symbol val="none"/>
          </c:marker>
          <c:cat>
            <c:numRef>
              <c:f>Feuil1!$A$105:$A$119</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Feuil1!$C$105:$C$119</c:f>
              <c:numCache>
                <c:formatCode>General</c:formatCode>
                <c:ptCount val="15"/>
                <c:pt idx="0">
                  <c:v>1.2</c:v>
                </c:pt>
                <c:pt idx="1">
                  <c:v>1.3</c:v>
                </c:pt>
                <c:pt idx="2">
                  <c:v>1.4</c:v>
                </c:pt>
                <c:pt idx="3">
                  <c:v>1.3</c:v>
                </c:pt>
                <c:pt idx="4">
                  <c:v>2.0</c:v>
                </c:pt>
                <c:pt idx="5">
                  <c:v>2.3</c:v>
                </c:pt>
                <c:pt idx="6">
                  <c:v>2.3</c:v>
                </c:pt>
                <c:pt idx="7">
                  <c:v>3.6</c:v>
                </c:pt>
                <c:pt idx="8">
                  <c:v>2.2</c:v>
                </c:pt>
                <c:pt idx="9">
                  <c:v>3.3</c:v>
                </c:pt>
                <c:pt idx="10">
                  <c:v>4.5</c:v>
                </c:pt>
                <c:pt idx="11">
                  <c:v>2.8</c:v>
                </c:pt>
                <c:pt idx="12">
                  <c:v>2.6</c:v>
                </c:pt>
                <c:pt idx="13">
                  <c:v>1.5</c:v>
                </c:pt>
                <c:pt idx="14">
                  <c:v>0.1</c:v>
                </c:pt>
              </c:numCache>
            </c:numRef>
          </c:val>
          <c:smooth val="0"/>
        </c:ser>
        <c:ser>
          <c:idx val="2"/>
          <c:order val="2"/>
          <c:tx>
            <c:strRef>
              <c:f>Feuil1!$D$104</c:f>
              <c:strCache>
                <c:ptCount val="1"/>
                <c:pt idx="0">
                  <c:v>JAPON</c:v>
                </c:pt>
              </c:strCache>
            </c:strRef>
          </c:tx>
          <c:marker>
            <c:symbol val="none"/>
          </c:marker>
          <c:cat>
            <c:numRef>
              <c:f>Feuil1!$A$105:$A$119</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Feuil1!$D$105:$D$119</c:f>
              <c:numCache>
                <c:formatCode>General</c:formatCode>
                <c:ptCount val="15"/>
                <c:pt idx="0">
                  <c:v>-0.8</c:v>
                </c:pt>
                <c:pt idx="1">
                  <c:v>-1.3</c:v>
                </c:pt>
                <c:pt idx="2">
                  <c:v>0.2</c:v>
                </c:pt>
                <c:pt idx="3">
                  <c:v>0.0</c:v>
                </c:pt>
                <c:pt idx="4">
                  <c:v>-0.3</c:v>
                </c:pt>
                <c:pt idx="5">
                  <c:v>0.2</c:v>
                </c:pt>
                <c:pt idx="6">
                  <c:v>0.1</c:v>
                </c:pt>
                <c:pt idx="7">
                  <c:v>1.4</c:v>
                </c:pt>
                <c:pt idx="8">
                  <c:v>-1.3</c:v>
                </c:pt>
                <c:pt idx="9">
                  <c:v>-0.7</c:v>
                </c:pt>
                <c:pt idx="10">
                  <c:v>-0.3</c:v>
                </c:pt>
                <c:pt idx="11">
                  <c:v>0.0</c:v>
                </c:pt>
                <c:pt idx="12">
                  <c:v>0.4</c:v>
                </c:pt>
                <c:pt idx="13">
                  <c:v>2.7</c:v>
                </c:pt>
                <c:pt idx="14">
                  <c:v>0.8</c:v>
                </c:pt>
              </c:numCache>
            </c:numRef>
          </c:val>
          <c:smooth val="0"/>
        </c:ser>
        <c:ser>
          <c:idx val="3"/>
          <c:order val="3"/>
          <c:tx>
            <c:strRef>
              <c:f>Feuil1!$E$104</c:f>
              <c:strCache>
                <c:ptCount val="1"/>
                <c:pt idx="0">
                  <c:v>CHINE</c:v>
                </c:pt>
              </c:strCache>
            </c:strRef>
          </c:tx>
          <c:marker>
            <c:symbol val="none"/>
          </c:marker>
          <c:cat>
            <c:numRef>
              <c:f>Feuil1!$A$105:$A$119</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Feuil1!$E$105:$E$119</c:f>
              <c:numCache>
                <c:formatCode>General</c:formatCode>
                <c:ptCount val="15"/>
                <c:pt idx="0">
                  <c:v>0.7</c:v>
                </c:pt>
                <c:pt idx="1">
                  <c:v>-0.8</c:v>
                </c:pt>
                <c:pt idx="2">
                  <c:v>1.2</c:v>
                </c:pt>
                <c:pt idx="3">
                  <c:v>3.9</c:v>
                </c:pt>
                <c:pt idx="4">
                  <c:v>1.8</c:v>
                </c:pt>
                <c:pt idx="5">
                  <c:v>1.5</c:v>
                </c:pt>
                <c:pt idx="6">
                  <c:v>4.8</c:v>
                </c:pt>
                <c:pt idx="7">
                  <c:v>5.9</c:v>
                </c:pt>
                <c:pt idx="8">
                  <c:v>-0.7</c:v>
                </c:pt>
                <c:pt idx="9">
                  <c:v>3.3</c:v>
                </c:pt>
                <c:pt idx="10">
                  <c:v>5.4</c:v>
                </c:pt>
                <c:pt idx="11">
                  <c:v>2.6</c:v>
                </c:pt>
                <c:pt idx="12">
                  <c:v>2.6</c:v>
                </c:pt>
                <c:pt idx="13">
                  <c:v>2.0</c:v>
                </c:pt>
                <c:pt idx="14">
                  <c:v>1.4</c:v>
                </c:pt>
              </c:numCache>
            </c:numRef>
          </c:val>
          <c:smooth val="0"/>
        </c:ser>
        <c:dLbls>
          <c:showLegendKey val="0"/>
          <c:showVal val="0"/>
          <c:showCatName val="0"/>
          <c:showSerName val="0"/>
          <c:showPercent val="0"/>
          <c:showBubbleSize val="0"/>
        </c:dLbls>
        <c:marker val="1"/>
        <c:smooth val="0"/>
        <c:axId val="2116916968"/>
        <c:axId val="2116779816"/>
      </c:lineChart>
      <c:catAx>
        <c:axId val="2116916968"/>
        <c:scaling>
          <c:orientation val="minMax"/>
        </c:scaling>
        <c:delete val="0"/>
        <c:axPos val="b"/>
        <c:numFmt formatCode="General" sourceLinked="1"/>
        <c:majorTickMark val="none"/>
        <c:minorTickMark val="none"/>
        <c:tickLblPos val="nextTo"/>
        <c:txPr>
          <a:bodyPr/>
          <a:lstStyle/>
          <a:p>
            <a:pPr>
              <a:defRPr sz="1600" b="1"/>
            </a:pPr>
            <a:endParaRPr lang="fr-FR"/>
          </a:p>
        </c:txPr>
        <c:crossAx val="2116779816"/>
        <c:crosses val="autoZero"/>
        <c:auto val="1"/>
        <c:lblAlgn val="ctr"/>
        <c:lblOffset val="100"/>
        <c:noMultiLvlLbl val="0"/>
      </c:catAx>
      <c:valAx>
        <c:axId val="2116779816"/>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16916968"/>
        <c:crosses val="autoZero"/>
        <c:crossBetween val="between"/>
      </c:valAx>
    </c:plotArea>
    <c:legend>
      <c:legendPos val="r"/>
      <c:layout>
        <c:manualLayout>
          <c:xMode val="edge"/>
          <c:yMode val="edge"/>
          <c:x val="0.70973134507151"/>
          <c:y val="0.120923122314629"/>
          <c:w val="0.268113106111995"/>
          <c:h val="0.232626823286433"/>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fr-FR"/>
              <a:t>Taux</a:t>
            </a:r>
            <a:r>
              <a:rPr lang="fr-FR" baseline="0"/>
              <a:t> d'inflation</a:t>
            </a:r>
            <a:endParaRPr lang="fr-FR"/>
          </a:p>
        </c:rich>
      </c:tx>
      <c:layout/>
      <c:overlay val="0"/>
    </c:title>
    <c:autoTitleDeleted val="0"/>
    <c:plotArea>
      <c:layout/>
      <c:lineChart>
        <c:grouping val="standard"/>
        <c:varyColors val="0"/>
        <c:ser>
          <c:idx val="0"/>
          <c:order val="0"/>
          <c:tx>
            <c:strRef>
              <c:f>Feuil1!$B$122</c:f>
              <c:strCache>
                <c:ptCount val="1"/>
                <c:pt idx="0">
                  <c:v>France</c:v>
                </c:pt>
              </c:strCache>
            </c:strRef>
          </c:tx>
          <c:marker>
            <c:symbol val="none"/>
          </c:marker>
          <c:cat>
            <c:numRef>
              <c:f>Feuil1!$A$123:$A$137</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Feuil1!$B$123:$B$137</c:f>
              <c:numCache>
                <c:formatCode>General</c:formatCode>
                <c:ptCount val="15"/>
                <c:pt idx="0">
                  <c:v>1.6</c:v>
                </c:pt>
                <c:pt idx="1">
                  <c:v>1.9</c:v>
                </c:pt>
                <c:pt idx="2">
                  <c:v>2.1</c:v>
                </c:pt>
                <c:pt idx="3">
                  <c:v>2.1</c:v>
                </c:pt>
                <c:pt idx="4">
                  <c:v>1.7</c:v>
                </c:pt>
                <c:pt idx="5">
                  <c:v>1.7</c:v>
                </c:pt>
                <c:pt idx="6">
                  <c:v>1.5</c:v>
                </c:pt>
                <c:pt idx="7">
                  <c:v>2.8</c:v>
                </c:pt>
                <c:pt idx="8">
                  <c:v>0.1</c:v>
                </c:pt>
                <c:pt idx="9">
                  <c:v>1.5</c:v>
                </c:pt>
                <c:pt idx="10">
                  <c:v>2.1</c:v>
                </c:pt>
                <c:pt idx="11">
                  <c:v>2.0</c:v>
                </c:pt>
                <c:pt idx="12">
                  <c:v>0.9</c:v>
                </c:pt>
                <c:pt idx="13">
                  <c:v>0.5</c:v>
                </c:pt>
                <c:pt idx="14">
                  <c:v>0.0</c:v>
                </c:pt>
              </c:numCache>
            </c:numRef>
          </c:val>
          <c:smooth val="0"/>
        </c:ser>
        <c:ser>
          <c:idx val="1"/>
          <c:order val="1"/>
          <c:tx>
            <c:strRef>
              <c:f>Feuil1!$C$122</c:f>
              <c:strCache>
                <c:ptCount val="1"/>
                <c:pt idx="0">
                  <c:v>Allemagne</c:v>
                </c:pt>
              </c:strCache>
            </c:strRef>
          </c:tx>
          <c:marker>
            <c:symbol val="none"/>
          </c:marker>
          <c:cat>
            <c:numRef>
              <c:f>Feuil1!$A$123:$A$137</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Feuil1!$C$123:$C$137</c:f>
              <c:numCache>
                <c:formatCode>General</c:formatCode>
                <c:ptCount val="15"/>
                <c:pt idx="0">
                  <c:v>2.0</c:v>
                </c:pt>
                <c:pt idx="1">
                  <c:v>1.4</c:v>
                </c:pt>
                <c:pt idx="2">
                  <c:v>1.0</c:v>
                </c:pt>
                <c:pt idx="3">
                  <c:v>1.7</c:v>
                </c:pt>
                <c:pt idx="4">
                  <c:v>1.5</c:v>
                </c:pt>
                <c:pt idx="5">
                  <c:v>1.6</c:v>
                </c:pt>
                <c:pt idx="6">
                  <c:v>2.3</c:v>
                </c:pt>
                <c:pt idx="7">
                  <c:v>2.6</c:v>
                </c:pt>
                <c:pt idx="8">
                  <c:v>0.3</c:v>
                </c:pt>
                <c:pt idx="9">
                  <c:v>1.1</c:v>
                </c:pt>
                <c:pt idx="10">
                  <c:v>2.1</c:v>
                </c:pt>
                <c:pt idx="11">
                  <c:v>2.0</c:v>
                </c:pt>
                <c:pt idx="12">
                  <c:v>1.5</c:v>
                </c:pt>
                <c:pt idx="13">
                  <c:v>0.9</c:v>
                </c:pt>
                <c:pt idx="14">
                  <c:v>0.2</c:v>
                </c:pt>
              </c:numCache>
            </c:numRef>
          </c:val>
          <c:smooth val="0"/>
        </c:ser>
        <c:ser>
          <c:idx val="2"/>
          <c:order val="2"/>
          <c:tx>
            <c:strRef>
              <c:f>Feuil1!$D$122</c:f>
              <c:strCache>
                <c:ptCount val="1"/>
                <c:pt idx="0">
                  <c:v>Italie</c:v>
                </c:pt>
              </c:strCache>
            </c:strRef>
          </c:tx>
          <c:marker>
            <c:symbol val="none"/>
          </c:marker>
          <c:cat>
            <c:numRef>
              <c:f>Feuil1!$A$123:$A$137</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Feuil1!$D$123:$D$137</c:f>
              <c:numCache>
                <c:formatCode>General</c:formatCode>
                <c:ptCount val="15"/>
                <c:pt idx="0">
                  <c:v>2.8</c:v>
                </c:pt>
                <c:pt idx="1">
                  <c:v>2.5</c:v>
                </c:pt>
                <c:pt idx="2">
                  <c:v>2.7</c:v>
                </c:pt>
                <c:pt idx="3">
                  <c:v>2.2</c:v>
                </c:pt>
                <c:pt idx="4">
                  <c:v>2.0</c:v>
                </c:pt>
                <c:pt idx="5">
                  <c:v>2.1</c:v>
                </c:pt>
                <c:pt idx="6">
                  <c:v>1.8</c:v>
                </c:pt>
                <c:pt idx="7">
                  <c:v>3.4</c:v>
                </c:pt>
                <c:pt idx="8">
                  <c:v>0.8</c:v>
                </c:pt>
                <c:pt idx="9">
                  <c:v>1.5</c:v>
                </c:pt>
                <c:pt idx="10">
                  <c:v>2.7</c:v>
                </c:pt>
                <c:pt idx="11">
                  <c:v>3.0</c:v>
                </c:pt>
                <c:pt idx="12">
                  <c:v>1.2</c:v>
                </c:pt>
                <c:pt idx="13">
                  <c:v>0.2</c:v>
                </c:pt>
                <c:pt idx="14">
                  <c:v>0.0</c:v>
                </c:pt>
              </c:numCache>
            </c:numRef>
          </c:val>
          <c:smooth val="0"/>
        </c:ser>
        <c:ser>
          <c:idx val="3"/>
          <c:order val="3"/>
          <c:tx>
            <c:strRef>
              <c:f>Feuil1!$E$122</c:f>
              <c:strCache>
                <c:ptCount val="1"/>
                <c:pt idx="0">
                  <c:v>Espagne</c:v>
                </c:pt>
              </c:strCache>
            </c:strRef>
          </c:tx>
          <c:marker>
            <c:symbol val="none"/>
          </c:marker>
          <c:cat>
            <c:numRef>
              <c:f>Feuil1!$A$123:$A$137</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Feuil1!$E$123:$E$137</c:f>
              <c:numCache>
                <c:formatCode>General</c:formatCode>
                <c:ptCount val="15"/>
                <c:pt idx="0">
                  <c:v>3.6</c:v>
                </c:pt>
                <c:pt idx="1">
                  <c:v>3.1</c:v>
                </c:pt>
                <c:pt idx="2">
                  <c:v>3.0</c:v>
                </c:pt>
                <c:pt idx="3">
                  <c:v>3.0</c:v>
                </c:pt>
                <c:pt idx="4">
                  <c:v>3.4</c:v>
                </c:pt>
                <c:pt idx="5">
                  <c:v>3.5</c:v>
                </c:pt>
                <c:pt idx="6">
                  <c:v>2.8</c:v>
                </c:pt>
                <c:pt idx="7">
                  <c:v>4.1</c:v>
                </c:pt>
                <c:pt idx="8">
                  <c:v>-0.3</c:v>
                </c:pt>
                <c:pt idx="9">
                  <c:v>1.8</c:v>
                </c:pt>
                <c:pt idx="10">
                  <c:v>3.2</c:v>
                </c:pt>
                <c:pt idx="11">
                  <c:v>2.4</c:v>
                </c:pt>
                <c:pt idx="12">
                  <c:v>1.4</c:v>
                </c:pt>
                <c:pt idx="13">
                  <c:v>-0.1</c:v>
                </c:pt>
                <c:pt idx="14">
                  <c:v>-0.5</c:v>
                </c:pt>
              </c:numCache>
            </c:numRef>
          </c:val>
          <c:smooth val="0"/>
        </c:ser>
        <c:dLbls>
          <c:showLegendKey val="0"/>
          <c:showVal val="0"/>
          <c:showCatName val="0"/>
          <c:showSerName val="0"/>
          <c:showPercent val="0"/>
          <c:showBubbleSize val="0"/>
        </c:dLbls>
        <c:marker val="1"/>
        <c:smooth val="0"/>
        <c:axId val="2123594248"/>
        <c:axId val="2123591112"/>
      </c:lineChart>
      <c:catAx>
        <c:axId val="2123594248"/>
        <c:scaling>
          <c:orientation val="minMax"/>
        </c:scaling>
        <c:delete val="0"/>
        <c:axPos val="b"/>
        <c:numFmt formatCode="General" sourceLinked="1"/>
        <c:majorTickMark val="none"/>
        <c:minorTickMark val="none"/>
        <c:tickLblPos val="nextTo"/>
        <c:txPr>
          <a:bodyPr/>
          <a:lstStyle/>
          <a:p>
            <a:pPr>
              <a:defRPr sz="1600" b="1"/>
            </a:pPr>
            <a:endParaRPr lang="fr-FR"/>
          </a:p>
        </c:txPr>
        <c:crossAx val="2123591112"/>
        <c:crosses val="autoZero"/>
        <c:auto val="1"/>
        <c:lblAlgn val="ctr"/>
        <c:lblOffset val="100"/>
        <c:noMultiLvlLbl val="0"/>
      </c:catAx>
      <c:valAx>
        <c:axId val="2123591112"/>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3594248"/>
        <c:crosses val="autoZero"/>
        <c:crossBetween val="between"/>
      </c:valAx>
    </c:plotArea>
    <c:legend>
      <c:legendPos val="r"/>
      <c:layout/>
      <c:overlay val="0"/>
      <c:txPr>
        <a:bodyPr/>
        <a:lstStyle/>
        <a:p>
          <a:pPr>
            <a:defRPr sz="1600" b="1"/>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dirty="0" smtClean="0"/>
              <a:t>Taux</a:t>
            </a:r>
            <a:r>
              <a:rPr lang="fr-FR" baseline="0" dirty="0" smtClean="0"/>
              <a:t> de chômage</a:t>
            </a:r>
            <a:endParaRPr lang="fr-FR" dirty="0"/>
          </a:p>
        </c:rich>
      </c:tx>
      <c:layout/>
      <c:overlay val="0"/>
    </c:title>
    <c:autoTitleDeleted val="0"/>
    <c:plotArea>
      <c:layout/>
      <c:lineChart>
        <c:grouping val="standard"/>
        <c:varyColors val="0"/>
        <c:ser>
          <c:idx val="0"/>
          <c:order val="0"/>
          <c:tx>
            <c:strRef>
              <c:f>Feuil1!$B$19</c:f>
              <c:strCache>
                <c:ptCount val="1"/>
                <c:pt idx="0">
                  <c:v>USA</c:v>
                </c:pt>
              </c:strCache>
            </c:strRef>
          </c:tx>
          <c:marker>
            <c:symbol val="none"/>
          </c:marker>
          <c:cat>
            <c:numRef>
              <c:f>Feuil1!$A$20:$A$33</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Feuil1!$B$20:$B$33</c:f>
              <c:numCache>
                <c:formatCode>General</c:formatCode>
                <c:ptCount val="14"/>
                <c:pt idx="0">
                  <c:v>4.8</c:v>
                </c:pt>
                <c:pt idx="1">
                  <c:v>5.9</c:v>
                </c:pt>
                <c:pt idx="2">
                  <c:v>6.1</c:v>
                </c:pt>
                <c:pt idx="3">
                  <c:v>5.6</c:v>
                </c:pt>
                <c:pt idx="4">
                  <c:v>5.2</c:v>
                </c:pt>
                <c:pt idx="5">
                  <c:v>4.7</c:v>
                </c:pt>
                <c:pt idx="6">
                  <c:v>4.7</c:v>
                </c:pt>
                <c:pt idx="7">
                  <c:v>5.9</c:v>
                </c:pt>
                <c:pt idx="8">
                  <c:v>9.4</c:v>
                </c:pt>
                <c:pt idx="9">
                  <c:v>9.7</c:v>
                </c:pt>
                <c:pt idx="10">
                  <c:v>9.0</c:v>
                </c:pt>
                <c:pt idx="11">
                  <c:v>8.2</c:v>
                </c:pt>
                <c:pt idx="12">
                  <c:v>7.4</c:v>
                </c:pt>
                <c:pt idx="13">
                  <c:v>6.2</c:v>
                </c:pt>
              </c:numCache>
            </c:numRef>
          </c:val>
          <c:smooth val="0"/>
        </c:ser>
        <c:ser>
          <c:idx val="1"/>
          <c:order val="1"/>
          <c:tx>
            <c:strRef>
              <c:f>Feuil1!$C$19</c:f>
              <c:strCache>
                <c:ptCount val="1"/>
                <c:pt idx="0">
                  <c:v>RU</c:v>
                </c:pt>
              </c:strCache>
            </c:strRef>
          </c:tx>
          <c:marker>
            <c:symbol val="none"/>
          </c:marker>
          <c:cat>
            <c:numRef>
              <c:f>Feuil1!$A$20:$A$33</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Feuil1!$C$20:$C$33</c:f>
              <c:numCache>
                <c:formatCode>General</c:formatCode>
                <c:ptCount val="14"/>
                <c:pt idx="0">
                  <c:v>4.8</c:v>
                </c:pt>
                <c:pt idx="1">
                  <c:v>5.2</c:v>
                </c:pt>
                <c:pt idx="2">
                  <c:v>4.9</c:v>
                </c:pt>
                <c:pt idx="3">
                  <c:v>4.7</c:v>
                </c:pt>
                <c:pt idx="4">
                  <c:v>4.8</c:v>
                </c:pt>
                <c:pt idx="5">
                  <c:v>5.5</c:v>
                </c:pt>
                <c:pt idx="6">
                  <c:v>5.4</c:v>
                </c:pt>
                <c:pt idx="7">
                  <c:v>5.4</c:v>
                </c:pt>
                <c:pt idx="8">
                  <c:v>7.8</c:v>
                </c:pt>
                <c:pt idx="9">
                  <c:v>7.9</c:v>
                </c:pt>
                <c:pt idx="10">
                  <c:v>7.8</c:v>
                </c:pt>
                <c:pt idx="11">
                  <c:v>8.0</c:v>
                </c:pt>
                <c:pt idx="12">
                  <c:v>7.5</c:v>
                </c:pt>
                <c:pt idx="13">
                  <c:v>6.3</c:v>
                </c:pt>
              </c:numCache>
            </c:numRef>
          </c:val>
          <c:smooth val="0"/>
        </c:ser>
        <c:ser>
          <c:idx val="2"/>
          <c:order val="2"/>
          <c:tx>
            <c:strRef>
              <c:f>Feuil1!$D$19</c:f>
              <c:strCache>
                <c:ptCount val="1"/>
                <c:pt idx="0">
                  <c:v>JAPON</c:v>
                </c:pt>
              </c:strCache>
            </c:strRef>
          </c:tx>
          <c:marker>
            <c:symbol val="none"/>
          </c:marker>
          <c:cat>
            <c:numRef>
              <c:f>Feuil1!$A$20:$A$33</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Feuil1!$D$20:$D$33</c:f>
              <c:numCache>
                <c:formatCode>General</c:formatCode>
                <c:ptCount val="14"/>
                <c:pt idx="0">
                  <c:v>5.0</c:v>
                </c:pt>
                <c:pt idx="1">
                  <c:v>5.4</c:v>
                </c:pt>
                <c:pt idx="2">
                  <c:v>5.2</c:v>
                </c:pt>
                <c:pt idx="3">
                  <c:v>4.7</c:v>
                </c:pt>
                <c:pt idx="4">
                  <c:v>4.4</c:v>
                </c:pt>
                <c:pt idx="5">
                  <c:v>4.1</c:v>
                </c:pt>
                <c:pt idx="6">
                  <c:v>3.9</c:v>
                </c:pt>
                <c:pt idx="7">
                  <c:v>4.0</c:v>
                </c:pt>
                <c:pt idx="8">
                  <c:v>5.0</c:v>
                </c:pt>
                <c:pt idx="9">
                  <c:v>5.0</c:v>
                </c:pt>
                <c:pt idx="10">
                  <c:v>4.5</c:v>
                </c:pt>
                <c:pt idx="11">
                  <c:v>4.3</c:v>
                </c:pt>
                <c:pt idx="12">
                  <c:v>4.0</c:v>
                </c:pt>
                <c:pt idx="13">
                  <c:v>3.7</c:v>
                </c:pt>
              </c:numCache>
            </c:numRef>
          </c:val>
          <c:smooth val="0"/>
        </c:ser>
        <c:ser>
          <c:idx val="3"/>
          <c:order val="3"/>
          <c:tx>
            <c:strRef>
              <c:f>Feuil1!$E$19</c:f>
              <c:strCache>
                <c:ptCount val="1"/>
                <c:pt idx="0">
                  <c:v>CHINE</c:v>
                </c:pt>
              </c:strCache>
            </c:strRef>
          </c:tx>
          <c:marker>
            <c:symbol val="none"/>
          </c:marker>
          <c:cat>
            <c:numRef>
              <c:f>Feuil1!$A$20:$A$33</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Feuil1!$E$20:$E$33</c:f>
              <c:numCache>
                <c:formatCode>General</c:formatCode>
                <c:ptCount val="14"/>
                <c:pt idx="0">
                  <c:v>4.5</c:v>
                </c:pt>
                <c:pt idx="1">
                  <c:v>4.4</c:v>
                </c:pt>
                <c:pt idx="2">
                  <c:v>4.3</c:v>
                </c:pt>
                <c:pt idx="3">
                  <c:v>4.3</c:v>
                </c:pt>
                <c:pt idx="4">
                  <c:v>4.1</c:v>
                </c:pt>
                <c:pt idx="5">
                  <c:v>4.0</c:v>
                </c:pt>
                <c:pt idx="6">
                  <c:v>3.8</c:v>
                </c:pt>
                <c:pt idx="7">
                  <c:v>4.4</c:v>
                </c:pt>
                <c:pt idx="8">
                  <c:v>4.4</c:v>
                </c:pt>
                <c:pt idx="9">
                  <c:v>4.2</c:v>
                </c:pt>
                <c:pt idx="10">
                  <c:v>4.3</c:v>
                </c:pt>
                <c:pt idx="11">
                  <c:v>4.5</c:v>
                </c:pt>
                <c:pt idx="12">
                  <c:v>4.6</c:v>
                </c:pt>
                <c:pt idx="13">
                  <c:v>4.7</c:v>
                </c:pt>
              </c:numCache>
            </c:numRef>
          </c:val>
          <c:smooth val="0"/>
        </c:ser>
        <c:dLbls>
          <c:showLegendKey val="0"/>
          <c:showVal val="0"/>
          <c:showCatName val="0"/>
          <c:showSerName val="0"/>
          <c:showPercent val="0"/>
          <c:showBubbleSize val="0"/>
        </c:dLbls>
        <c:marker val="1"/>
        <c:smooth val="0"/>
        <c:axId val="2125068888"/>
        <c:axId val="2125072008"/>
      </c:lineChart>
      <c:catAx>
        <c:axId val="2125068888"/>
        <c:scaling>
          <c:orientation val="minMax"/>
        </c:scaling>
        <c:delete val="0"/>
        <c:axPos val="b"/>
        <c:numFmt formatCode="General" sourceLinked="1"/>
        <c:majorTickMark val="none"/>
        <c:minorTickMark val="none"/>
        <c:tickLblPos val="nextTo"/>
        <c:txPr>
          <a:bodyPr/>
          <a:lstStyle/>
          <a:p>
            <a:pPr>
              <a:defRPr sz="1600" b="1"/>
            </a:pPr>
            <a:endParaRPr lang="fr-FR"/>
          </a:p>
        </c:txPr>
        <c:crossAx val="2125072008"/>
        <c:crosses val="autoZero"/>
        <c:auto val="1"/>
        <c:lblAlgn val="ctr"/>
        <c:lblOffset val="100"/>
        <c:noMultiLvlLbl val="0"/>
      </c:catAx>
      <c:valAx>
        <c:axId val="2125072008"/>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5068888"/>
        <c:crosses val="autoZero"/>
        <c:crossBetween val="between"/>
      </c:valAx>
    </c:plotArea>
    <c:legend>
      <c:legendPos val="r"/>
      <c:layout>
        <c:manualLayout>
          <c:xMode val="edge"/>
          <c:yMode val="edge"/>
          <c:x val="0.677175634295713"/>
          <c:y val="0.118445226065521"/>
          <c:w val="0.28115769903762"/>
          <c:h val="0.278296779900041"/>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dirty="0" smtClean="0"/>
              <a:t>Taux</a:t>
            </a:r>
            <a:r>
              <a:rPr lang="fr-FR" baseline="0" dirty="0" smtClean="0"/>
              <a:t> de chômage</a:t>
            </a:r>
            <a:endParaRPr lang="fr-FR" dirty="0"/>
          </a:p>
        </c:rich>
      </c:tx>
      <c:layout/>
      <c:overlay val="0"/>
    </c:title>
    <c:autoTitleDeleted val="0"/>
    <c:plotArea>
      <c:layout/>
      <c:lineChart>
        <c:grouping val="standard"/>
        <c:varyColors val="0"/>
        <c:ser>
          <c:idx val="0"/>
          <c:order val="0"/>
          <c:tx>
            <c:strRef>
              <c:f>Feuil1!$B$87</c:f>
              <c:strCache>
                <c:ptCount val="1"/>
                <c:pt idx="0">
                  <c:v> France</c:v>
                </c:pt>
              </c:strCache>
            </c:strRef>
          </c:tx>
          <c:marker>
            <c:symbol val="none"/>
          </c:marker>
          <c:cat>
            <c:numRef>
              <c:f>Feuil1!$A$88:$A$101</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Feuil1!$B$88:$B$101</c:f>
              <c:numCache>
                <c:formatCode>General</c:formatCode>
                <c:ptCount val="14"/>
                <c:pt idx="0">
                  <c:v>8.6</c:v>
                </c:pt>
                <c:pt idx="1">
                  <c:v>8.7</c:v>
                </c:pt>
                <c:pt idx="2">
                  <c:v>8.6</c:v>
                </c:pt>
                <c:pt idx="3">
                  <c:v>9.2</c:v>
                </c:pt>
                <c:pt idx="4">
                  <c:v>8.9</c:v>
                </c:pt>
                <c:pt idx="5">
                  <c:v>8.8</c:v>
                </c:pt>
                <c:pt idx="6">
                  <c:v>8.0</c:v>
                </c:pt>
                <c:pt idx="7">
                  <c:v>7.4</c:v>
                </c:pt>
                <c:pt idx="8">
                  <c:v>9.1</c:v>
                </c:pt>
                <c:pt idx="9">
                  <c:v>9.3</c:v>
                </c:pt>
                <c:pt idx="10">
                  <c:v>9.2</c:v>
                </c:pt>
                <c:pt idx="11">
                  <c:v>9.9</c:v>
                </c:pt>
                <c:pt idx="12">
                  <c:v>10.4</c:v>
                </c:pt>
                <c:pt idx="13">
                  <c:v>9.9</c:v>
                </c:pt>
              </c:numCache>
            </c:numRef>
          </c:val>
          <c:smooth val="0"/>
        </c:ser>
        <c:ser>
          <c:idx val="1"/>
          <c:order val="1"/>
          <c:tx>
            <c:strRef>
              <c:f>Feuil1!$C$87</c:f>
              <c:strCache>
                <c:ptCount val="1"/>
                <c:pt idx="0">
                  <c:v>Allemagne</c:v>
                </c:pt>
              </c:strCache>
            </c:strRef>
          </c:tx>
          <c:marker>
            <c:symbol val="none"/>
          </c:marker>
          <c:cat>
            <c:numRef>
              <c:f>Feuil1!$A$88:$A$101</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Feuil1!$C$88:$C$101</c:f>
              <c:numCache>
                <c:formatCode>General</c:formatCode>
                <c:ptCount val="14"/>
                <c:pt idx="0">
                  <c:v>7.8</c:v>
                </c:pt>
                <c:pt idx="1">
                  <c:v>8.6</c:v>
                </c:pt>
                <c:pt idx="2">
                  <c:v>9.3</c:v>
                </c:pt>
                <c:pt idx="3">
                  <c:v>10.3</c:v>
                </c:pt>
                <c:pt idx="4">
                  <c:v>11.1</c:v>
                </c:pt>
                <c:pt idx="5">
                  <c:v>10.3</c:v>
                </c:pt>
                <c:pt idx="6">
                  <c:v>8.6</c:v>
                </c:pt>
                <c:pt idx="7">
                  <c:v>7.5</c:v>
                </c:pt>
                <c:pt idx="8">
                  <c:v>7.7</c:v>
                </c:pt>
                <c:pt idx="9">
                  <c:v>7.1</c:v>
                </c:pt>
                <c:pt idx="10">
                  <c:v>5.9</c:v>
                </c:pt>
                <c:pt idx="11">
                  <c:v>5.4</c:v>
                </c:pt>
                <c:pt idx="12">
                  <c:v>5.3</c:v>
                </c:pt>
                <c:pt idx="13">
                  <c:v>5.0</c:v>
                </c:pt>
              </c:numCache>
            </c:numRef>
          </c:val>
          <c:smooth val="0"/>
        </c:ser>
        <c:ser>
          <c:idx val="2"/>
          <c:order val="2"/>
          <c:tx>
            <c:strRef>
              <c:f>Feuil1!$D$87</c:f>
              <c:strCache>
                <c:ptCount val="1"/>
                <c:pt idx="0">
                  <c:v> Italie</c:v>
                </c:pt>
              </c:strCache>
            </c:strRef>
          </c:tx>
          <c:marker>
            <c:symbol val="none"/>
          </c:marker>
          <c:cat>
            <c:numRef>
              <c:f>Feuil1!$A$88:$A$101</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Feuil1!$D$88:$D$101</c:f>
              <c:numCache>
                <c:formatCode>General</c:formatCode>
                <c:ptCount val="14"/>
                <c:pt idx="0">
                  <c:v>9.6</c:v>
                </c:pt>
                <c:pt idx="1">
                  <c:v>9.2</c:v>
                </c:pt>
                <c:pt idx="2">
                  <c:v>8.9</c:v>
                </c:pt>
                <c:pt idx="3">
                  <c:v>7.9</c:v>
                </c:pt>
                <c:pt idx="4">
                  <c:v>7.7</c:v>
                </c:pt>
                <c:pt idx="5">
                  <c:v>6.8</c:v>
                </c:pt>
                <c:pt idx="6">
                  <c:v>6.1</c:v>
                </c:pt>
                <c:pt idx="7">
                  <c:v>6.7</c:v>
                </c:pt>
                <c:pt idx="8">
                  <c:v>7.8</c:v>
                </c:pt>
                <c:pt idx="9">
                  <c:v>8.4</c:v>
                </c:pt>
                <c:pt idx="10">
                  <c:v>8.4</c:v>
                </c:pt>
                <c:pt idx="11">
                  <c:v>10.7</c:v>
                </c:pt>
                <c:pt idx="12">
                  <c:v>12.2</c:v>
                </c:pt>
                <c:pt idx="13">
                  <c:v>12.5</c:v>
                </c:pt>
              </c:numCache>
            </c:numRef>
          </c:val>
          <c:smooth val="0"/>
        </c:ser>
        <c:ser>
          <c:idx val="3"/>
          <c:order val="3"/>
          <c:tx>
            <c:strRef>
              <c:f>Feuil1!$E$87</c:f>
              <c:strCache>
                <c:ptCount val="1"/>
                <c:pt idx="0">
                  <c:v>Espagne</c:v>
                </c:pt>
              </c:strCache>
            </c:strRef>
          </c:tx>
          <c:marker>
            <c:symbol val="none"/>
          </c:marker>
          <c:cat>
            <c:numRef>
              <c:f>Feuil1!$A$88:$A$101</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Feuil1!$E$88:$E$101</c:f>
              <c:numCache>
                <c:formatCode>General</c:formatCode>
                <c:ptCount val="14"/>
                <c:pt idx="0">
                  <c:v>10.7</c:v>
                </c:pt>
                <c:pt idx="1">
                  <c:v>11.6</c:v>
                </c:pt>
                <c:pt idx="2">
                  <c:v>11.5</c:v>
                </c:pt>
                <c:pt idx="3">
                  <c:v>11.2</c:v>
                </c:pt>
                <c:pt idx="4">
                  <c:v>9.3</c:v>
                </c:pt>
                <c:pt idx="5">
                  <c:v>8.6</c:v>
                </c:pt>
                <c:pt idx="6">
                  <c:v>8.4</c:v>
                </c:pt>
                <c:pt idx="7">
                  <c:v>11.5</c:v>
                </c:pt>
                <c:pt idx="8">
                  <c:v>18.1</c:v>
                </c:pt>
                <c:pt idx="9">
                  <c:v>20.2</c:v>
                </c:pt>
                <c:pt idx="10">
                  <c:v>21.7</c:v>
                </c:pt>
                <c:pt idx="11">
                  <c:v>25.2</c:v>
                </c:pt>
                <c:pt idx="12">
                  <c:v>26.3</c:v>
                </c:pt>
                <c:pt idx="13">
                  <c:v>24.7</c:v>
                </c:pt>
              </c:numCache>
            </c:numRef>
          </c:val>
          <c:smooth val="0"/>
        </c:ser>
        <c:dLbls>
          <c:showLegendKey val="0"/>
          <c:showVal val="0"/>
          <c:showCatName val="0"/>
          <c:showSerName val="0"/>
          <c:showPercent val="0"/>
          <c:showBubbleSize val="0"/>
        </c:dLbls>
        <c:marker val="1"/>
        <c:smooth val="0"/>
        <c:axId val="2125132696"/>
        <c:axId val="2125135816"/>
      </c:lineChart>
      <c:catAx>
        <c:axId val="2125132696"/>
        <c:scaling>
          <c:orientation val="minMax"/>
        </c:scaling>
        <c:delete val="0"/>
        <c:axPos val="b"/>
        <c:numFmt formatCode="General" sourceLinked="1"/>
        <c:majorTickMark val="none"/>
        <c:minorTickMark val="none"/>
        <c:tickLblPos val="nextTo"/>
        <c:txPr>
          <a:bodyPr/>
          <a:lstStyle/>
          <a:p>
            <a:pPr>
              <a:defRPr sz="1600" b="1"/>
            </a:pPr>
            <a:endParaRPr lang="fr-FR"/>
          </a:p>
        </c:txPr>
        <c:crossAx val="2125135816"/>
        <c:crosses val="autoZero"/>
        <c:auto val="1"/>
        <c:lblAlgn val="ctr"/>
        <c:lblOffset val="100"/>
        <c:noMultiLvlLbl val="0"/>
      </c:catAx>
      <c:valAx>
        <c:axId val="2125135816"/>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25132696"/>
        <c:crosses val="autoZero"/>
        <c:crossBetween val="between"/>
      </c:valAx>
    </c:plotArea>
    <c:legend>
      <c:legendPos val="r"/>
      <c:layout/>
      <c:overlay val="0"/>
      <c:txPr>
        <a:bodyPr/>
        <a:lstStyle/>
        <a:p>
          <a:pPr>
            <a:defRPr sz="1600" b="1"/>
          </a:pPr>
          <a:endParaRPr lang="fr-F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Feuil1!$B$1</c:f>
              <c:strCache>
                <c:ptCount val="1"/>
                <c:pt idx="0">
                  <c:v>EUR / JPY</c:v>
                </c:pt>
              </c:strCache>
            </c:strRef>
          </c:tx>
          <c:marker>
            <c:symbol val="none"/>
          </c:marker>
          <c:cat>
            <c:numRef>
              <c:f>Feuil1!$A$2:$A$16</c:f>
              <c:numCache>
                <c:formatCode>General</c:formatCode>
                <c:ptCount val="15"/>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pt idx="14">
                  <c:v>2016.0</c:v>
                </c:pt>
              </c:numCache>
            </c:numRef>
          </c:cat>
          <c:val>
            <c:numRef>
              <c:f>Feuil1!$B$2:$B$16</c:f>
              <c:numCache>
                <c:formatCode>General</c:formatCode>
                <c:ptCount val="15"/>
                <c:pt idx="0">
                  <c:v>118.125</c:v>
                </c:pt>
                <c:pt idx="1">
                  <c:v>131.056</c:v>
                </c:pt>
                <c:pt idx="2">
                  <c:v>134.404</c:v>
                </c:pt>
                <c:pt idx="3">
                  <c:v>136.859</c:v>
                </c:pt>
                <c:pt idx="4">
                  <c:v>146.098</c:v>
                </c:pt>
                <c:pt idx="5">
                  <c:v>161.282</c:v>
                </c:pt>
                <c:pt idx="6">
                  <c:v>152.352</c:v>
                </c:pt>
                <c:pt idx="7">
                  <c:v>130.365</c:v>
                </c:pt>
                <c:pt idx="8">
                  <c:v>116.458</c:v>
                </c:pt>
                <c:pt idx="9">
                  <c:v>110.992</c:v>
                </c:pt>
                <c:pt idx="10">
                  <c:v>102.666</c:v>
                </c:pt>
                <c:pt idx="11">
                  <c:v>129.692</c:v>
                </c:pt>
                <c:pt idx="12">
                  <c:v>140.382</c:v>
                </c:pt>
                <c:pt idx="13">
                  <c:v>134.342</c:v>
                </c:pt>
                <c:pt idx="14">
                  <c:v>122.18</c:v>
                </c:pt>
              </c:numCache>
            </c:numRef>
          </c:val>
          <c:smooth val="0"/>
        </c:ser>
        <c:dLbls>
          <c:showLegendKey val="0"/>
          <c:showVal val="0"/>
          <c:showCatName val="0"/>
          <c:showSerName val="0"/>
          <c:showPercent val="0"/>
          <c:showBubbleSize val="0"/>
        </c:dLbls>
        <c:marker val="1"/>
        <c:smooth val="0"/>
        <c:axId val="2125196696"/>
        <c:axId val="2125199752"/>
      </c:lineChart>
      <c:catAx>
        <c:axId val="2125196696"/>
        <c:scaling>
          <c:orientation val="minMax"/>
        </c:scaling>
        <c:delete val="0"/>
        <c:axPos val="b"/>
        <c:numFmt formatCode="General" sourceLinked="1"/>
        <c:majorTickMark val="out"/>
        <c:minorTickMark val="none"/>
        <c:tickLblPos val="nextTo"/>
        <c:txPr>
          <a:bodyPr/>
          <a:lstStyle/>
          <a:p>
            <a:pPr>
              <a:defRPr sz="1600" b="1"/>
            </a:pPr>
            <a:endParaRPr lang="fr-FR"/>
          </a:p>
        </c:txPr>
        <c:crossAx val="2125199752"/>
        <c:crosses val="autoZero"/>
        <c:auto val="1"/>
        <c:lblAlgn val="ctr"/>
        <c:lblOffset val="100"/>
        <c:noMultiLvlLbl val="0"/>
      </c:catAx>
      <c:valAx>
        <c:axId val="2125199752"/>
        <c:scaling>
          <c:orientation val="minMax"/>
        </c:scaling>
        <c:delete val="0"/>
        <c:axPos val="l"/>
        <c:majorGridlines/>
        <c:numFmt formatCode="General" sourceLinked="1"/>
        <c:majorTickMark val="out"/>
        <c:minorTickMark val="none"/>
        <c:tickLblPos val="nextTo"/>
        <c:txPr>
          <a:bodyPr/>
          <a:lstStyle/>
          <a:p>
            <a:pPr>
              <a:defRPr sz="1600" b="1"/>
            </a:pPr>
            <a:endParaRPr lang="fr-FR"/>
          </a:p>
        </c:txPr>
        <c:crossAx val="212519669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Feuil1!$B$1</c:f>
              <c:strCache>
                <c:ptCount val="1"/>
                <c:pt idx="0">
                  <c:v>EUR / USD</c:v>
                </c:pt>
              </c:strCache>
            </c:strRef>
          </c:tx>
          <c:marker>
            <c:symbol val="none"/>
          </c:marker>
          <c:cat>
            <c:numRef>
              <c:f>Feuil1!$A$2:$A$16</c:f>
              <c:numCache>
                <c:formatCode>General</c:formatCode>
                <c:ptCount val="15"/>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pt idx="14">
                  <c:v>2016.0</c:v>
                </c:pt>
              </c:numCache>
            </c:numRef>
          </c:cat>
          <c:val>
            <c:numRef>
              <c:f>Feuil1!$B$2:$B$16</c:f>
              <c:numCache>
                <c:formatCode>General</c:formatCode>
                <c:ptCount val="15"/>
                <c:pt idx="0">
                  <c:v>0.945935</c:v>
                </c:pt>
                <c:pt idx="1">
                  <c:v>1.13222</c:v>
                </c:pt>
                <c:pt idx="2">
                  <c:v>1.24373</c:v>
                </c:pt>
                <c:pt idx="3">
                  <c:v>1.24454</c:v>
                </c:pt>
                <c:pt idx="4">
                  <c:v>1.2562</c:v>
                </c:pt>
                <c:pt idx="5">
                  <c:v>1.37076</c:v>
                </c:pt>
                <c:pt idx="6">
                  <c:v>1.47074</c:v>
                </c:pt>
                <c:pt idx="7">
                  <c:v>1.39432</c:v>
                </c:pt>
                <c:pt idx="8">
                  <c:v>1.32719</c:v>
                </c:pt>
                <c:pt idx="9">
                  <c:v>1.39233</c:v>
                </c:pt>
                <c:pt idx="10">
                  <c:v>1.28583</c:v>
                </c:pt>
                <c:pt idx="11">
                  <c:v>1.32813</c:v>
                </c:pt>
                <c:pt idx="12">
                  <c:v>1.32853</c:v>
                </c:pt>
                <c:pt idx="13">
                  <c:v>1.11006</c:v>
                </c:pt>
                <c:pt idx="14">
                  <c:v>1.14028</c:v>
                </c:pt>
              </c:numCache>
            </c:numRef>
          </c:val>
          <c:smooth val="0"/>
        </c:ser>
        <c:ser>
          <c:idx val="1"/>
          <c:order val="1"/>
          <c:tx>
            <c:strRef>
              <c:f>Feuil1!$C$1</c:f>
              <c:strCache>
                <c:ptCount val="1"/>
                <c:pt idx="0">
                  <c:v>EUR / GBP</c:v>
                </c:pt>
              </c:strCache>
            </c:strRef>
          </c:tx>
          <c:marker>
            <c:symbol val="none"/>
          </c:marker>
          <c:cat>
            <c:numRef>
              <c:f>Feuil1!$A$2:$A$16</c:f>
              <c:numCache>
                <c:formatCode>General</c:formatCode>
                <c:ptCount val="15"/>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pt idx="14">
                  <c:v>2016.0</c:v>
                </c:pt>
              </c:numCache>
            </c:numRef>
          </c:cat>
          <c:val>
            <c:numRef>
              <c:f>Feuil1!$C$2:$C$16</c:f>
              <c:numCache>
                <c:formatCode>General</c:formatCode>
                <c:ptCount val="15"/>
                <c:pt idx="0">
                  <c:v>0.628605</c:v>
                </c:pt>
                <c:pt idx="1">
                  <c:v>0.692033</c:v>
                </c:pt>
                <c:pt idx="2">
                  <c:v>0.678333</c:v>
                </c:pt>
                <c:pt idx="3">
                  <c:v>0.683721</c:v>
                </c:pt>
                <c:pt idx="4">
                  <c:v>0.681593</c:v>
                </c:pt>
                <c:pt idx="5">
                  <c:v>0.684538</c:v>
                </c:pt>
                <c:pt idx="6">
                  <c:v>0.796475</c:v>
                </c:pt>
                <c:pt idx="7">
                  <c:v>0.890975</c:v>
                </c:pt>
                <c:pt idx="8">
                  <c:v>0.858222</c:v>
                </c:pt>
                <c:pt idx="9">
                  <c:v>0.867724</c:v>
                </c:pt>
                <c:pt idx="10">
                  <c:v>0.811142</c:v>
                </c:pt>
                <c:pt idx="11">
                  <c:v>0.848979</c:v>
                </c:pt>
                <c:pt idx="12">
                  <c:v>0.806089</c:v>
                </c:pt>
                <c:pt idx="13">
                  <c:v>0.72619</c:v>
                </c:pt>
                <c:pt idx="14">
                  <c:v>0.79007</c:v>
                </c:pt>
              </c:numCache>
            </c:numRef>
          </c:val>
          <c:smooth val="0"/>
        </c:ser>
        <c:dLbls>
          <c:showLegendKey val="0"/>
          <c:showVal val="0"/>
          <c:showCatName val="0"/>
          <c:showSerName val="0"/>
          <c:showPercent val="0"/>
          <c:showBubbleSize val="0"/>
        </c:dLbls>
        <c:marker val="1"/>
        <c:smooth val="0"/>
        <c:axId val="2123529384"/>
        <c:axId val="2123526360"/>
      </c:lineChart>
      <c:catAx>
        <c:axId val="2123529384"/>
        <c:scaling>
          <c:orientation val="minMax"/>
        </c:scaling>
        <c:delete val="0"/>
        <c:axPos val="b"/>
        <c:numFmt formatCode="General" sourceLinked="1"/>
        <c:majorTickMark val="out"/>
        <c:minorTickMark val="none"/>
        <c:tickLblPos val="nextTo"/>
        <c:txPr>
          <a:bodyPr/>
          <a:lstStyle/>
          <a:p>
            <a:pPr>
              <a:defRPr sz="1600" b="1"/>
            </a:pPr>
            <a:endParaRPr lang="fr-FR"/>
          </a:p>
        </c:txPr>
        <c:crossAx val="2123526360"/>
        <c:crosses val="autoZero"/>
        <c:auto val="1"/>
        <c:lblAlgn val="ctr"/>
        <c:lblOffset val="100"/>
        <c:noMultiLvlLbl val="0"/>
      </c:catAx>
      <c:valAx>
        <c:axId val="2123526360"/>
        <c:scaling>
          <c:orientation val="minMax"/>
        </c:scaling>
        <c:delete val="0"/>
        <c:axPos val="l"/>
        <c:majorGridlines/>
        <c:numFmt formatCode="General" sourceLinked="1"/>
        <c:majorTickMark val="out"/>
        <c:minorTickMark val="none"/>
        <c:tickLblPos val="nextTo"/>
        <c:txPr>
          <a:bodyPr/>
          <a:lstStyle/>
          <a:p>
            <a:pPr>
              <a:defRPr sz="1600" b="1"/>
            </a:pPr>
            <a:endParaRPr lang="fr-FR"/>
          </a:p>
        </c:txPr>
        <c:crossAx val="2123529384"/>
        <c:crosses val="autoZero"/>
        <c:crossBetween val="between"/>
      </c:valAx>
    </c:plotArea>
    <c:legend>
      <c:legendPos val="r"/>
      <c:layout>
        <c:manualLayout>
          <c:xMode val="edge"/>
          <c:yMode val="edge"/>
          <c:x val="0.656069971468911"/>
          <c:y val="0.596808673169585"/>
          <c:w val="0.224234182982764"/>
          <c:h val="0.0999149919692874"/>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Feuil1!$B$1</c:f>
              <c:strCache>
                <c:ptCount val="1"/>
                <c:pt idx="0">
                  <c:v>CNY / EUR</c:v>
                </c:pt>
              </c:strCache>
            </c:strRef>
          </c:tx>
          <c:marker>
            <c:symbol val="none"/>
          </c:marker>
          <c:cat>
            <c:numRef>
              <c:f>Feuil1!$A$2:$A$18</c:f>
              <c:numCache>
                <c:formatCode>General</c:formatCode>
                <c:ptCount val="17"/>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numCache>
            </c:numRef>
          </c:cat>
          <c:val>
            <c:numRef>
              <c:f>Feuil1!$B$2:$B$18</c:f>
              <c:numCache>
                <c:formatCode>General</c:formatCode>
                <c:ptCount val="17"/>
                <c:pt idx="0">
                  <c:v>0.130995</c:v>
                </c:pt>
                <c:pt idx="1">
                  <c:v>0.134833</c:v>
                </c:pt>
                <c:pt idx="2">
                  <c:v>0.127931</c:v>
                </c:pt>
                <c:pt idx="3">
                  <c:v>0.106747</c:v>
                </c:pt>
                <c:pt idx="4">
                  <c:v>0.0971</c:v>
                </c:pt>
                <c:pt idx="5">
                  <c:v>0.098133</c:v>
                </c:pt>
                <c:pt idx="6">
                  <c:v>0.09979</c:v>
                </c:pt>
                <c:pt idx="7">
                  <c:v>0.095874</c:v>
                </c:pt>
                <c:pt idx="8">
                  <c:v>0.098245</c:v>
                </c:pt>
                <c:pt idx="9">
                  <c:v>0.105088</c:v>
                </c:pt>
                <c:pt idx="10">
                  <c:v>0.111357</c:v>
                </c:pt>
                <c:pt idx="11">
                  <c:v>0.111074</c:v>
                </c:pt>
                <c:pt idx="12">
                  <c:v>0.123109</c:v>
                </c:pt>
                <c:pt idx="13">
                  <c:v>0.121508</c:v>
                </c:pt>
                <c:pt idx="14">
                  <c:v>0.122608</c:v>
                </c:pt>
                <c:pt idx="15">
                  <c:v>0.144462</c:v>
                </c:pt>
                <c:pt idx="16">
                  <c:v>0.134894</c:v>
                </c:pt>
              </c:numCache>
            </c:numRef>
          </c:val>
          <c:smooth val="0"/>
        </c:ser>
        <c:ser>
          <c:idx val="1"/>
          <c:order val="1"/>
          <c:tx>
            <c:strRef>
              <c:f>Feuil1!$C$1</c:f>
              <c:strCache>
                <c:ptCount val="1"/>
                <c:pt idx="0">
                  <c:v>CNY / USD</c:v>
                </c:pt>
              </c:strCache>
            </c:strRef>
          </c:tx>
          <c:marker>
            <c:symbol val="none"/>
          </c:marker>
          <c:cat>
            <c:numRef>
              <c:f>Feuil1!$A$2:$A$18</c:f>
              <c:numCache>
                <c:formatCode>General</c:formatCode>
                <c:ptCount val="17"/>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numCache>
            </c:numRef>
          </c:cat>
          <c:val>
            <c:numRef>
              <c:f>Feuil1!$C$2:$C$18</c:f>
              <c:numCache>
                <c:formatCode>General</c:formatCode>
                <c:ptCount val="17"/>
                <c:pt idx="0">
                  <c:v>0.120784</c:v>
                </c:pt>
                <c:pt idx="1">
                  <c:v>0.120766</c:v>
                </c:pt>
                <c:pt idx="2">
                  <c:v>0.120672</c:v>
                </c:pt>
                <c:pt idx="3">
                  <c:v>0.120669</c:v>
                </c:pt>
                <c:pt idx="4">
                  <c:v>0.120667</c:v>
                </c:pt>
                <c:pt idx="5">
                  <c:v>0.121927</c:v>
                </c:pt>
                <c:pt idx="6">
                  <c:v>0.125305</c:v>
                </c:pt>
                <c:pt idx="7">
                  <c:v>0.131345</c:v>
                </c:pt>
                <c:pt idx="8">
                  <c:v>0.143713</c:v>
                </c:pt>
                <c:pt idx="9">
                  <c:v>0.146181</c:v>
                </c:pt>
                <c:pt idx="10">
                  <c:v>0.147551</c:v>
                </c:pt>
                <c:pt idx="11">
                  <c:v>0.154516</c:v>
                </c:pt>
                <c:pt idx="12">
                  <c:v>0.158238</c:v>
                </c:pt>
                <c:pt idx="13">
                  <c:v>0.161367</c:v>
                </c:pt>
                <c:pt idx="14">
                  <c:v>0.162648</c:v>
                </c:pt>
                <c:pt idx="15">
                  <c:v>0.16032</c:v>
                </c:pt>
                <c:pt idx="16">
                  <c:v>0.15386</c:v>
                </c:pt>
              </c:numCache>
            </c:numRef>
          </c:val>
          <c:smooth val="0"/>
        </c:ser>
        <c:dLbls>
          <c:showLegendKey val="0"/>
          <c:showVal val="0"/>
          <c:showCatName val="0"/>
          <c:showSerName val="0"/>
          <c:showPercent val="0"/>
          <c:showBubbleSize val="0"/>
        </c:dLbls>
        <c:marker val="1"/>
        <c:smooth val="0"/>
        <c:axId val="2125259704"/>
        <c:axId val="2125262712"/>
      </c:lineChart>
      <c:catAx>
        <c:axId val="2125259704"/>
        <c:scaling>
          <c:orientation val="minMax"/>
        </c:scaling>
        <c:delete val="0"/>
        <c:axPos val="b"/>
        <c:numFmt formatCode="General" sourceLinked="1"/>
        <c:majorTickMark val="out"/>
        <c:minorTickMark val="none"/>
        <c:tickLblPos val="nextTo"/>
        <c:txPr>
          <a:bodyPr/>
          <a:lstStyle/>
          <a:p>
            <a:pPr>
              <a:defRPr sz="1600" b="1"/>
            </a:pPr>
            <a:endParaRPr lang="fr-FR"/>
          </a:p>
        </c:txPr>
        <c:crossAx val="2125262712"/>
        <c:crosses val="autoZero"/>
        <c:auto val="1"/>
        <c:lblAlgn val="ctr"/>
        <c:lblOffset val="100"/>
        <c:noMultiLvlLbl val="0"/>
      </c:catAx>
      <c:valAx>
        <c:axId val="2125262712"/>
        <c:scaling>
          <c:orientation val="minMax"/>
        </c:scaling>
        <c:delete val="0"/>
        <c:axPos val="l"/>
        <c:majorGridlines/>
        <c:numFmt formatCode="General" sourceLinked="1"/>
        <c:majorTickMark val="out"/>
        <c:minorTickMark val="none"/>
        <c:tickLblPos val="nextTo"/>
        <c:txPr>
          <a:bodyPr/>
          <a:lstStyle/>
          <a:p>
            <a:pPr>
              <a:defRPr sz="1600" b="1"/>
            </a:pPr>
            <a:endParaRPr lang="fr-FR"/>
          </a:p>
        </c:txPr>
        <c:crossAx val="2125259704"/>
        <c:crosses val="autoZero"/>
        <c:crossBetween val="between"/>
      </c:valAx>
    </c:plotArea>
    <c:legend>
      <c:legendPos val="r"/>
      <c:layout>
        <c:manualLayout>
          <c:xMode val="edge"/>
          <c:yMode val="edge"/>
          <c:x val="0.622037239482142"/>
          <c:y val="0.610611079742001"/>
          <c:w val="0.286690961168161"/>
          <c:h val="0.0989108110707449"/>
        </c:manualLayout>
      </c:layout>
      <c:overlay val="0"/>
      <c:txPr>
        <a:bodyPr/>
        <a:lstStyle/>
        <a:p>
          <a:pPr>
            <a:defRPr sz="1600" b="1"/>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20956-5EAE-FF44-8E40-604D5F465A7A}" type="datetimeFigureOut">
              <a:rPr lang="fr-FR" smtClean="0"/>
              <a:pPr/>
              <a:t>12/09/17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CA1AC-A2CB-C648-B0FA-10F8811B46E2}" type="slidenum">
              <a:rPr lang="fr-FR" smtClean="0"/>
              <a:pPr/>
              <a:t>‹#›</a:t>
            </a:fld>
            <a:endParaRPr lang="fr-FR"/>
          </a:p>
        </p:txBody>
      </p:sp>
    </p:spTree>
    <p:extLst>
      <p:ext uri="{BB962C8B-B14F-4D97-AF65-F5344CB8AC3E}">
        <p14:creationId xmlns:p14="http://schemas.microsoft.com/office/powerpoint/2010/main" val="1909941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12</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13</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14</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15</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16</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17</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18</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19</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20</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21</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4</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22</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23</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24</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25</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26</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27</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28</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29</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30</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31</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5</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32</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33</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34</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35</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36</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37</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38</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39</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6</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7</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8</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9</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10</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a:lstStyle/>
          <a:p>
            <a:fld id="{4C049C1C-E67C-0B47-B402-E21216E54FBF}" type="slidenum">
              <a:rPr lang="fr-FR">
                <a:latin typeface="Arial" pitchFamily="28" charset="0"/>
                <a:ea typeface="ＭＳ Ｐゴシック" pitchFamily="-109" charset="-128"/>
                <a:cs typeface="ＭＳ Ｐゴシック" pitchFamily="-109" charset="-128"/>
              </a:rPr>
              <a:pPr/>
              <a:t>11</a:t>
            </a:fld>
            <a:endParaRPr lang="fr-FR">
              <a:latin typeface="Arial" pitchFamily="28" charset="0"/>
              <a:ea typeface="ＭＳ Ｐゴシック" pitchFamily="-109" charset="-128"/>
              <a:cs typeface="ＭＳ Ｐゴシック" pitchFamily="-109" charset="-128"/>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a:lstStyle/>
          <a:p>
            <a:pPr eaLnBrk="1" hangingPunct="1"/>
            <a:endParaRPr lang="fr-FR">
              <a:latin typeface="Arial" pitchFamily="28" charset="0"/>
              <a:ea typeface="Arial" pitchFamily="28" charset="0"/>
              <a:cs typeface="Arial" pitchFamily="2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725720-3ECC-E94C-AD85-A5658B5A5579}" type="datetimeFigureOut">
              <a:rPr lang="fr-FR" smtClean="0"/>
              <a:pPr/>
              <a:t>12/09/17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725720-3ECC-E94C-AD85-A5658B5A5579}" type="datetimeFigureOut">
              <a:rPr lang="fr-FR" smtClean="0"/>
              <a:pPr/>
              <a:t>12/09/17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725720-3ECC-E94C-AD85-A5658B5A5579}" type="datetimeFigureOut">
              <a:rPr lang="fr-FR" smtClean="0"/>
              <a:pPr/>
              <a:t>12/09/17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725720-3ECC-E94C-AD85-A5658B5A5579}" type="datetimeFigureOut">
              <a:rPr lang="fr-FR" smtClean="0"/>
              <a:pPr/>
              <a:t>12/09/17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725720-3ECC-E94C-AD85-A5658B5A5579}" type="datetimeFigureOut">
              <a:rPr lang="fr-FR" smtClean="0"/>
              <a:pPr/>
              <a:t>12/09/17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725720-3ECC-E94C-AD85-A5658B5A5579}" type="datetimeFigureOut">
              <a:rPr lang="fr-FR" smtClean="0"/>
              <a:pPr/>
              <a:t>12/09/17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725720-3ECC-E94C-AD85-A5658B5A5579}" type="datetimeFigureOut">
              <a:rPr lang="fr-FR" smtClean="0"/>
              <a:pPr/>
              <a:t>12/09/17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6725720-3ECC-E94C-AD85-A5658B5A5579}" type="datetimeFigureOut">
              <a:rPr lang="fr-FR" smtClean="0"/>
              <a:pPr/>
              <a:t>12/09/17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725720-3ECC-E94C-AD85-A5658B5A5579}" type="datetimeFigureOut">
              <a:rPr lang="fr-FR" smtClean="0"/>
              <a:pPr/>
              <a:t>12/09/17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725720-3ECC-E94C-AD85-A5658B5A5579}" type="datetimeFigureOut">
              <a:rPr lang="fr-FR" smtClean="0"/>
              <a:pPr/>
              <a:t>12/09/17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725720-3ECC-E94C-AD85-A5658B5A5579}" type="datetimeFigureOut">
              <a:rPr lang="fr-FR" smtClean="0"/>
              <a:pPr/>
              <a:t>12/09/17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424924-9023-8547-895D-15DB8D8D7CF0}"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25720-3ECC-E94C-AD85-A5658B5A5579}" type="datetimeFigureOut">
              <a:rPr lang="fr-FR" smtClean="0"/>
              <a:pPr/>
              <a:t>12/09/17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24924-9023-8547-895D-15DB8D8D7CF0}"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
        <p:nvSpPr>
          <p:cNvPr id="3078" name="Rectangle 7"/>
          <p:cNvSpPr>
            <a:spLocks noChangeArrowheads="1"/>
          </p:cNvSpPr>
          <p:nvPr/>
        </p:nvSpPr>
        <p:spPr bwMode="auto">
          <a:xfrm>
            <a:off x="387350" y="4335462"/>
            <a:ext cx="8407400" cy="1176337"/>
          </a:xfrm>
          <a:prstGeom prst="rect">
            <a:avLst/>
          </a:prstGeom>
          <a:noFill/>
          <a:ln w="9525">
            <a:noFill/>
            <a:miter lim="800000"/>
            <a:headEnd/>
            <a:tailEnd/>
          </a:ln>
          <a:effectLst>
            <a:outerShdw blurRad="50800" dist="38100" dir="10800000" algn="r" rotWithShape="0">
              <a:srgbClr val="000000">
                <a:alpha val="39999"/>
              </a:srgbClr>
            </a:outerShdw>
          </a:effectLst>
        </p:spPr>
        <p:txBody>
          <a:bodyPr>
            <a:prstTxWarp prst="textNoShape">
              <a:avLst/>
            </a:prstTxWarp>
          </a:bodyPr>
          <a:lstStyle/>
          <a:p>
            <a:pPr algn="ctr"/>
            <a:r>
              <a:rPr lang="fr-FR" sz="2800" b="1" dirty="0"/>
              <a:t>Les enjeux du développement économique, financier et écologique dans une mondialisation </a:t>
            </a:r>
            <a:r>
              <a:rPr lang="fr-FR" sz="2800" b="1" dirty="0" smtClean="0"/>
              <a:t>risquée</a:t>
            </a:r>
          </a:p>
          <a:p>
            <a:pPr algn="ctr"/>
            <a:endParaRPr lang="fr-FR" dirty="0"/>
          </a:p>
          <a:p>
            <a:pPr algn="ctr"/>
            <a:r>
              <a:rPr lang="fr-FR" sz="2400" b="1" dirty="0"/>
              <a:t>(Poznań, 23, 24 et 25 mai 2017)</a:t>
            </a:r>
            <a:endParaRPr lang="fr-FR" sz="2400" dirty="0"/>
          </a:p>
          <a:p>
            <a:pPr>
              <a:buClr>
                <a:srgbClr val="E6001A"/>
              </a:buClr>
              <a:defRPr/>
            </a:pPr>
            <a:endParaRPr lang="fr-FR" sz="1800" dirty="0">
              <a:solidFill>
                <a:srgbClr val="850D10"/>
              </a:solidFill>
            </a:endParaRPr>
          </a:p>
          <a:p>
            <a:pPr>
              <a:buClr>
                <a:srgbClr val="E6001A"/>
              </a:buClr>
              <a:defRPr/>
            </a:pPr>
            <a:r>
              <a:rPr lang="fr-FR" sz="1800" dirty="0">
                <a:solidFill>
                  <a:srgbClr val="850D10"/>
                </a:solidFill>
              </a:rPr>
              <a:t>	</a:t>
            </a:r>
          </a:p>
        </p:txBody>
      </p:sp>
      <p:pic>
        <p:nvPicPr>
          <p:cNvPr id="2" name="Image 1"/>
          <p:cNvPicPr>
            <a:picLocks noChangeAspect="1"/>
          </p:cNvPicPr>
          <p:nvPr/>
        </p:nvPicPr>
        <p:blipFill>
          <a:blip r:embed="rId2"/>
          <a:stretch>
            <a:fillRect/>
          </a:stretch>
        </p:blipFill>
        <p:spPr>
          <a:xfrm>
            <a:off x="2247900" y="495300"/>
            <a:ext cx="4559300" cy="3670300"/>
          </a:xfrm>
          <a:prstGeom prst="rect">
            <a:avLst/>
          </a:prstGeom>
        </p:spPr>
      </p:pic>
    </p:spTree>
    <p:extLst>
      <p:ext uri="{BB962C8B-B14F-4D97-AF65-F5344CB8AC3E}">
        <p14:creationId xmlns:p14="http://schemas.microsoft.com/office/powerpoint/2010/main" val="606327247"/>
      </p:ext>
    </p:extLst>
  </p:cSld>
  <p:clrMapOvr>
    <a:masterClrMapping/>
  </p:clrMapOvr>
  <p:transition xmlns:p14="http://schemas.microsoft.com/office/powerpoint/2010/main" advTm="26566"/>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200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anim calcmode="lin" valueType="num">
                                      <p:cBhvr>
                                        <p:cTn id="8" dur="2000" fill="hold"/>
                                        <p:tgtEl>
                                          <p:spTgt spid="3078"/>
                                        </p:tgtEl>
                                        <p:attrNameLst>
                                          <p:attrName>ppt_x</p:attrName>
                                        </p:attrNameLst>
                                      </p:cBhvr>
                                      <p:tavLst>
                                        <p:tav tm="0">
                                          <p:val>
                                            <p:strVal val="#ppt_x"/>
                                          </p:val>
                                        </p:tav>
                                        <p:tav tm="100000">
                                          <p:val>
                                            <p:strVal val="#ppt_x"/>
                                          </p:val>
                                        </p:tav>
                                      </p:tavLst>
                                    </p:anim>
                                    <p:anim calcmode="lin" valueType="num">
                                      <p:cBhvr>
                                        <p:cTn id="9" dur="1800" decel="100000" fill="hold"/>
                                        <p:tgtEl>
                                          <p:spTgt spid="307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0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305163"/>
            <a:ext cx="8686800" cy="4790838"/>
          </a:xfrm>
        </p:spPr>
        <p:txBody>
          <a:bodyPr>
            <a:normAutofit fontScale="92500" lnSpcReduction="10000"/>
          </a:bodyPr>
          <a:lstStyle/>
          <a:p>
            <a:pPr marL="0" indent="0" algn="just">
              <a:lnSpc>
                <a:spcPct val="120000"/>
              </a:lnSpc>
              <a:spcBef>
                <a:spcPts val="0"/>
              </a:spcBef>
              <a:buNone/>
            </a:pPr>
            <a:r>
              <a:rPr lang="fr-FR" sz="2800" dirty="0">
                <a:ea typeface="ＭＳ Ｐゴシック" pitchFamily="-109" charset="-128"/>
                <a:cs typeface="ＭＳ Ｐゴシック" pitchFamily="-109" charset="-128"/>
              </a:rPr>
              <a:t>Les </a:t>
            </a:r>
            <a:r>
              <a:rPr lang="fr-FR" sz="2800" b="1" dirty="0" smtClean="0">
                <a:ea typeface="ＭＳ Ｐゴシック" pitchFamily="-109" charset="-128"/>
                <a:cs typeface="ＭＳ Ｐゴシック" pitchFamily="-109" charset="-128"/>
              </a:rPr>
              <a:t>politiques </a:t>
            </a:r>
            <a:r>
              <a:rPr lang="fr-FR" sz="2800" b="1" dirty="0">
                <a:ea typeface="ＭＳ Ｐゴシック" pitchFamily="-109" charset="-128"/>
                <a:cs typeface="ＭＳ Ｐゴシック" pitchFamily="-109" charset="-128"/>
              </a:rPr>
              <a:t>monétaires non-</a:t>
            </a:r>
            <a:r>
              <a:rPr lang="fr-FR" sz="2800" b="1" dirty="0" smtClean="0">
                <a:ea typeface="ＭＳ Ｐゴシック" pitchFamily="-109" charset="-128"/>
                <a:cs typeface="ＭＳ Ｐゴシック" pitchFamily="-109" charset="-128"/>
              </a:rPr>
              <a:t>conventionnelles </a:t>
            </a:r>
            <a:r>
              <a:rPr lang="fr-FR" sz="2800" dirty="0" smtClean="0">
                <a:ea typeface="ＭＳ Ｐゴシック" pitchFamily="-109" charset="-128"/>
                <a:cs typeface="ＭＳ Ｐゴシック" pitchFamily="-109" charset="-128"/>
              </a:rPr>
              <a:t>se sont traduites principalement par des injections massives de liquidités dans l’économie afin de relancer la croissance économique. On a qualifié ces politiques monétaires expansives d’assouplissement quantitatif (« Quantitative </a:t>
            </a:r>
            <a:r>
              <a:rPr lang="fr-FR" sz="2800" dirty="0" err="1">
                <a:ea typeface="ＭＳ Ｐゴシック" pitchFamily="-109" charset="-128"/>
                <a:cs typeface="ＭＳ Ｐゴシック" pitchFamily="-109" charset="-128"/>
              </a:rPr>
              <a:t>E</a:t>
            </a:r>
            <a:r>
              <a:rPr lang="fr-FR" sz="2800" dirty="0" err="1" smtClean="0">
                <a:ea typeface="ＭＳ Ｐゴシック" pitchFamily="-109" charset="-128"/>
                <a:cs typeface="ＭＳ Ｐゴシック" pitchFamily="-109" charset="-128"/>
              </a:rPr>
              <a:t>asing</a:t>
            </a:r>
            <a:r>
              <a:rPr lang="fr-FR" sz="2800" dirty="0" smtClean="0">
                <a:ea typeface="ＭＳ Ｐゴシック" pitchFamily="-109" charset="-128"/>
                <a:cs typeface="ＭＳ Ｐゴシック" pitchFamily="-109" charset="-128"/>
              </a:rPr>
              <a:t> »). Ces politiques ont été menées successivement par la FED (2008), la Banque d’Angleterre (2009) et la BCE en janvier 2015. La Banque du Japon avait quant à elle initié ce type de politique monétaire dès 2001 dans un contexte de profonde et longue dépression de son économie marquée par la déflation. </a:t>
            </a: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1768148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305163"/>
            <a:ext cx="8686800" cy="4879736"/>
          </a:xfrm>
        </p:spPr>
        <p:txBody>
          <a:bodyPr>
            <a:normAutofit fontScale="92500" lnSpcReduction="20000"/>
          </a:bodyPr>
          <a:lstStyle/>
          <a:p>
            <a:pPr marL="0" indent="0" algn="just">
              <a:lnSpc>
                <a:spcPct val="120000"/>
              </a:lnSpc>
              <a:spcBef>
                <a:spcPts val="0"/>
              </a:spcBef>
              <a:buNone/>
            </a:pPr>
            <a:r>
              <a:rPr lang="fr-FR" sz="2800" b="1" dirty="0" smtClean="0">
                <a:ea typeface="ＭＳ Ｐゴシック" pitchFamily="-109" charset="-128"/>
                <a:cs typeface="ＭＳ Ｐゴシック" pitchFamily="-109" charset="-128"/>
              </a:rPr>
              <a:t>Les politiques dites « non-conventionnelles » agissent sur la taille ou/et sur la structure des bilans</a:t>
            </a:r>
            <a:endParaRPr lang="fr-FR" sz="2800" dirty="0" smtClean="0">
              <a:ea typeface="ＭＳ Ｐゴシック" pitchFamily="-109" charset="-128"/>
              <a:cs typeface="ＭＳ Ｐゴシック" pitchFamily="-109" charset="-128"/>
            </a:endParaRPr>
          </a:p>
          <a:p>
            <a:pPr marL="514350" indent="-514350" algn="just">
              <a:lnSpc>
                <a:spcPct val="120000"/>
              </a:lnSpc>
              <a:spcBef>
                <a:spcPts val="0"/>
              </a:spcBef>
              <a:buFont typeface="+mj-lt"/>
              <a:buAutoNum type="arabicPeriod"/>
            </a:pPr>
            <a:r>
              <a:rPr lang="fr-FR" sz="2800" dirty="0" smtClean="0">
                <a:ea typeface="ＭＳ Ｐゴシック" pitchFamily="-109" charset="-128"/>
                <a:cs typeface="ＭＳ Ｐゴシック" pitchFamily="-109" charset="-128"/>
              </a:rPr>
              <a:t>Les mesures </a:t>
            </a:r>
            <a:r>
              <a:rPr lang="fr-FR" sz="2800" b="1" dirty="0" smtClean="0">
                <a:ea typeface="ＭＳ Ｐゴシック" pitchFamily="-109" charset="-128"/>
                <a:cs typeface="ＭＳ Ｐゴシック" pitchFamily="-109" charset="-128"/>
              </a:rPr>
              <a:t>d’assouplissement quantitatif (« quantitative </a:t>
            </a:r>
            <a:r>
              <a:rPr lang="fr-FR" sz="2800" b="1" dirty="0" err="1" smtClean="0">
                <a:ea typeface="ＭＳ Ｐゴシック" pitchFamily="-109" charset="-128"/>
                <a:cs typeface="ＭＳ Ｐゴシック" pitchFamily="-109" charset="-128"/>
              </a:rPr>
              <a:t>easing</a:t>
            </a:r>
            <a:r>
              <a:rPr lang="fr-FR" sz="2800" b="1" dirty="0" smtClean="0">
                <a:ea typeface="ＭＳ Ｐゴシック" pitchFamily="-109" charset="-128"/>
                <a:cs typeface="ＭＳ Ｐゴシック" pitchFamily="-109" charset="-128"/>
              </a:rPr>
              <a:t> »)</a:t>
            </a:r>
            <a:r>
              <a:rPr lang="fr-FR" sz="2800" dirty="0" smtClean="0">
                <a:ea typeface="ＭＳ Ｐゴシック" pitchFamily="-109" charset="-128"/>
                <a:cs typeface="ＭＳ Ｐゴシック" pitchFamily="-109" charset="-128"/>
              </a:rPr>
              <a:t> visent à augmenter le passif du bilan des BC par une </a:t>
            </a:r>
            <a:r>
              <a:rPr lang="fr-FR" sz="2800" b="1" dirty="0" smtClean="0">
                <a:ea typeface="ＭＳ Ｐゴシック" pitchFamily="-109" charset="-128"/>
                <a:cs typeface="ＭＳ Ｐゴシック" pitchFamily="-109" charset="-128"/>
              </a:rPr>
              <a:t>hausse des réserves détenues par les banques de second rang</a:t>
            </a:r>
            <a:r>
              <a:rPr lang="fr-FR" sz="2800" dirty="0" smtClean="0">
                <a:ea typeface="ＭＳ Ｐゴシック" pitchFamily="-109" charset="-128"/>
                <a:cs typeface="ＭＳ Ｐゴシック" pitchFamily="-109" charset="-128"/>
              </a:rPr>
              <a:t>.</a:t>
            </a:r>
          </a:p>
          <a:p>
            <a:pPr marL="0" indent="0" algn="just">
              <a:lnSpc>
                <a:spcPct val="120000"/>
              </a:lnSpc>
              <a:spcBef>
                <a:spcPts val="0"/>
              </a:spcBef>
              <a:buNone/>
            </a:pPr>
            <a:r>
              <a:rPr lang="fr-FR" sz="2800" dirty="0">
                <a:ea typeface="ＭＳ Ｐゴシック" pitchFamily="-109" charset="-128"/>
                <a:cs typeface="ＭＳ Ｐゴシック" pitchFamily="-109" charset="-128"/>
              </a:rPr>
              <a:t>2. Les mesures </a:t>
            </a:r>
            <a:r>
              <a:rPr lang="fr-FR" sz="2800" b="1" dirty="0">
                <a:ea typeface="ＭＳ Ｐゴシック" pitchFamily="-109" charset="-128"/>
                <a:cs typeface="ＭＳ Ｐゴシック" pitchFamily="-109" charset="-128"/>
              </a:rPr>
              <a:t>d’assouplissement qualitatif (« qualitative </a:t>
            </a:r>
            <a:r>
              <a:rPr lang="fr-FR" sz="2800" b="1" dirty="0" err="1">
                <a:ea typeface="ＭＳ Ｐゴシック" pitchFamily="-109" charset="-128"/>
                <a:cs typeface="ＭＳ Ｐゴシック" pitchFamily="-109" charset="-128"/>
              </a:rPr>
              <a:t>easing</a:t>
            </a:r>
            <a:r>
              <a:rPr lang="fr-FR" sz="2800" b="1" dirty="0">
                <a:ea typeface="ＭＳ Ｐゴシック" pitchFamily="-109" charset="-128"/>
                <a:cs typeface="ＭＳ Ｐゴシック" pitchFamily="-109" charset="-128"/>
              </a:rPr>
              <a:t> ») </a:t>
            </a:r>
            <a:r>
              <a:rPr lang="fr-FR" sz="2800" dirty="0">
                <a:ea typeface="ＭＳ Ｐゴシック" pitchFamily="-109" charset="-128"/>
                <a:cs typeface="ＭＳ Ｐゴシック" pitchFamily="-109" charset="-128"/>
              </a:rPr>
              <a:t>visent quant à elles à agir sur la structure du bilan (côté actif notamment)</a:t>
            </a:r>
          </a:p>
          <a:p>
            <a:pPr marL="0" indent="0" algn="just">
              <a:lnSpc>
                <a:spcPct val="120000"/>
              </a:lnSpc>
              <a:spcBef>
                <a:spcPts val="0"/>
              </a:spcBef>
              <a:buNone/>
            </a:pPr>
            <a:r>
              <a:rPr lang="fr-FR" sz="2800" dirty="0">
                <a:ea typeface="ＭＳ Ｐゴシック" pitchFamily="-109" charset="-128"/>
                <a:cs typeface="ＭＳ Ｐゴシック" pitchFamily="-109" charset="-128"/>
              </a:rPr>
              <a:t>3. Les mesures </a:t>
            </a:r>
            <a:r>
              <a:rPr lang="fr-FR" sz="2800" b="1" dirty="0">
                <a:ea typeface="ＭＳ Ｐゴシック" pitchFamily="-109" charset="-128"/>
                <a:cs typeface="ＭＳ Ｐゴシック" pitchFamily="-109" charset="-128"/>
              </a:rPr>
              <a:t>d’assouplissement du crédit » (</a:t>
            </a:r>
            <a:r>
              <a:rPr lang="fr-FR" sz="2800" b="1" dirty="0" err="1">
                <a:ea typeface="ＭＳ Ｐゴシック" pitchFamily="-109" charset="-128"/>
                <a:cs typeface="ＭＳ Ｐゴシック" pitchFamily="-109" charset="-128"/>
              </a:rPr>
              <a:t>credit</a:t>
            </a:r>
            <a:r>
              <a:rPr lang="fr-FR" sz="2800" b="1" dirty="0">
                <a:ea typeface="ＭＳ Ｐゴシック" pitchFamily="-109" charset="-128"/>
                <a:cs typeface="ＭＳ Ｐゴシック" pitchFamily="-109" charset="-128"/>
              </a:rPr>
              <a:t> </a:t>
            </a:r>
            <a:r>
              <a:rPr lang="fr-FR" sz="2800" b="1" dirty="0" err="1">
                <a:ea typeface="ＭＳ Ｐゴシック" pitchFamily="-109" charset="-128"/>
                <a:cs typeface="ＭＳ Ｐゴシック" pitchFamily="-109" charset="-128"/>
              </a:rPr>
              <a:t>easing</a:t>
            </a:r>
            <a:r>
              <a:rPr lang="fr-FR" sz="2800" b="1" dirty="0">
                <a:ea typeface="ＭＳ Ｐゴシック" pitchFamily="-109" charset="-128"/>
                <a:cs typeface="ＭＳ Ｐゴシック" pitchFamily="-109" charset="-128"/>
              </a:rPr>
              <a:t> ») </a:t>
            </a:r>
            <a:r>
              <a:rPr lang="fr-FR" sz="2800" dirty="0">
                <a:ea typeface="ＭＳ Ｐゴシック" pitchFamily="-109" charset="-128"/>
                <a:cs typeface="ＭＳ Ｐゴシック" pitchFamily="-109" charset="-128"/>
              </a:rPr>
              <a:t>visent à la fois la taille et la structure du bilan.</a:t>
            </a:r>
          </a:p>
          <a:p>
            <a:pPr marL="514350" indent="-514350" algn="just">
              <a:lnSpc>
                <a:spcPct val="120000"/>
              </a:lnSpc>
              <a:spcBef>
                <a:spcPts val="0"/>
              </a:spcBef>
              <a:buFont typeface="+mj-lt"/>
              <a:buAutoNum type="arabicPeriod"/>
            </a:pPr>
            <a:endParaRPr lang="fr-FR" sz="28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9795837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096188"/>
            <a:ext cx="8686800" cy="4879736"/>
          </a:xfrm>
        </p:spPr>
        <p:txBody>
          <a:bodyPr>
            <a:noAutofit/>
          </a:bodyPr>
          <a:lstStyle/>
          <a:p>
            <a:pPr algn="just">
              <a:lnSpc>
                <a:spcPct val="120000"/>
              </a:lnSpc>
              <a:spcBef>
                <a:spcPts val="0"/>
              </a:spcBef>
            </a:pPr>
            <a:r>
              <a:rPr lang="fr-FR" sz="2600" dirty="0" smtClean="0">
                <a:ea typeface="ＭＳ Ｐゴシック" pitchFamily="-109" charset="-128"/>
                <a:cs typeface="ＭＳ Ｐゴシック" pitchFamily="-109" charset="-128"/>
              </a:rPr>
              <a:t>Ces mesures « non conventionnelles » permettent ainsi à la Banque Centrale de ne plus être contrainte par la seule manipulation du taux d’intérêt</a:t>
            </a:r>
            <a:endParaRPr lang="fr-FR" sz="2600" dirty="0">
              <a:ea typeface="ＭＳ Ｐゴシック" pitchFamily="-109" charset="-128"/>
              <a:cs typeface="ＭＳ Ｐゴシック" pitchFamily="-109" charset="-128"/>
            </a:endParaRPr>
          </a:p>
          <a:p>
            <a:pPr algn="just">
              <a:lnSpc>
                <a:spcPct val="120000"/>
              </a:lnSpc>
              <a:spcBef>
                <a:spcPts val="0"/>
              </a:spcBef>
            </a:pPr>
            <a:r>
              <a:rPr lang="fr-FR" sz="2600" dirty="0" smtClean="0">
                <a:ea typeface="ＭＳ Ｐゴシック" pitchFamily="-109" charset="-128"/>
                <a:cs typeface="ＭＳ Ｐゴシック" pitchFamily="-109" charset="-128"/>
              </a:rPr>
              <a:t>Elles permettent également à la BC de faire face à des situations de crise économique et financière aiguë à caractère systémique, en pourvoyant à la demande de liquidité du système financier.</a:t>
            </a:r>
          </a:p>
          <a:p>
            <a:pPr algn="just">
              <a:lnSpc>
                <a:spcPct val="120000"/>
              </a:lnSpc>
              <a:spcBef>
                <a:spcPts val="0"/>
              </a:spcBef>
            </a:pPr>
            <a:r>
              <a:rPr lang="fr-FR" sz="2600" dirty="0" smtClean="0">
                <a:ea typeface="ＭＳ Ｐゴシック" pitchFamily="-109" charset="-128"/>
                <a:cs typeface="ＭＳ Ｐゴシック" pitchFamily="-109" charset="-128"/>
              </a:rPr>
              <a:t>Dans ce cas la stabilité financière est interdépendante de la stabilité macroéconomique et on ne peut plus se cantonner au principe de séparation des politiques conventionnelles entre politique budgétaire et politique monétaire..</a:t>
            </a: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680721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305163"/>
            <a:ext cx="8686800" cy="4879736"/>
          </a:xfrm>
        </p:spPr>
        <p:txBody>
          <a:bodyPr>
            <a:noAutofit/>
          </a:bodyPr>
          <a:lstStyle/>
          <a:p>
            <a:pPr marL="0" indent="0" algn="just">
              <a:lnSpc>
                <a:spcPct val="120000"/>
              </a:lnSpc>
              <a:spcBef>
                <a:spcPts val="0"/>
              </a:spcBef>
              <a:buNone/>
            </a:pPr>
            <a:r>
              <a:rPr lang="fr-FR" sz="2800" dirty="0" smtClean="0">
                <a:ea typeface="ＭＳ Ｐゴシック" pitchFamily="-109" charset="-128"/>
                <a:cs typeface="ＭＳ Ｐゴシック" pitchFamily="-109" charset="-128"/>
              </a:rPr>
              <a:t>Lorsqu’on agrège le total des bilans des 4 banques centrales des USA, de l’UE, du Japon et de la G-B on atteint aujourd’hui plus de 12000 milliards de Dollars US avec des taux directeurs inférieurs à 0,5% depuis 2009.</a:t>
            </a:r>
          </a:p>
          <a:p>
            <a:pPr marL="0" indent="0" algn="just">
              <a:lnSpc>
                <a:spcPct val="120000"/>
              </a:lnSpc>
              <a:spcBef>
                <a:spcPts val="0"/>
              </a:spcBef>
              <a:buNone/>
            </a:pPr>
            <a:endParaRPr lang="fr-FR" sz="2800" dirty="0" smtClean="0">
              <a:ea typeface="ＭＳ Ｐゴシック" pitchFamily="-109" charset="-128"/>
              <a:cs typeface="ＭＳ Ｐゴシック" pitchFamily="-109" charset="-128"/>
            </a:endParaRPr>
          </a:p>
          <a:p>
            <a:pPr marL="0" indent="0" algn="just">
              <a:lnSpc>
                <a:spcPct val="120000"/>
              </a:lnSpc>
              <a:spcBef>
                <a:spcPts val="0"/>
              </a:spcBef>
              <a:buNone/>
            </a:pPr>
            <a:r>
              <a:rPr lang="fr-FR" b="1" dirty="0" smtClean="0">
                <a:ea typeface="ＭＳ Ｐゴシック" pitchFamily="-109" charset="-128"/>
                <a:cs typeface="ＭＳ Ｐゴシック" pitchFamily="-109" charset="-128"/>
              </a:rPr>
              <a:t>Quels ont été les résultats empiriques de ces politiques hétérodoxes </a:t>
            </a:r>
            <a:r>
              <a:rPr lang="fr-FR" b="1" dirty="0">
                <a:ea typeface="ＭＳ Ｐゴシック" pitchFamily="-109" charset="-128"/>
                <a:cs typeface="ＭＳ Ｐゴシック" pitchFamily="-109" charset="-128"/>
              </a:rPr>
              <a:t>d’assouplissement quantitatif et qualitatif </a:t>
            </a:r>
            <a:r>
              <a:rPr lang="fr-FR" b="1" dirty="0" smtClean="0">
                <a:ea typeface="ＭＳ Ｐゴシック" pitchFamily="-109" charset="-128"/>
                <a:cs typeface="ＭＳ Ｐゴシック" pitchFamily="-109" charset="-128"/>
              </a:rPr>
              <a:t>?</a:t>
            </a:r>
          </a:p>
          <a:p>
            <a:pPr marL="0" indent="0" algn="just">
              <a:lnSpc>
                <a:spcPct val="120000"/>
              </a:lnSpc>
              <a:spcBef>
                <a:spcPts val="0"/>
              </a:spcBef>
              <a:buNone/>
            </a:pPr>
            <a:endParaRPr lang="fr-FR" sz="19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395860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305163"/>
            <a:ext cx="8686800" cy="4879736"/>
          </a:xfrm>
        </p:spPr>
        <p:txBody>
          <a:bodyPr>
            <a:normAutofit fontScale="25000" lnSpcReduction="20000"/>
          </a:bodyPr>
          <a:lstStyle/>
          <a:p>
            <a:pPr marL="0" indent="0" algn="just">
              <a:buNone/>
            </a:pPr>
            <a:r>
              <a:rPr lang="fr-FR" sz="9600" dirty="0" smtClean="0"/>
              <a:t>Les études théoriques et empiriques menées sur l’efficacité des politiques monétaires non conventionnelles depuis l’expérience japonaise et plus récemment depuis la crise financière de 2008 ont mis l’accent, soit sur les </a:t>
            </a:r>
            <a:r>
              <a:rPr lang="fr-FR" sz="9600" b="1" dirty="0" smtClean="0"/>
              <a:t>canaux de transmission </a:t>
            </a:r>
            <a:r>
              <a:rPr lang="fr-FR" sz="9600" dirty="0" smtClean="0"/>
              <a:t>des mesures non conventionnelles (principalement le taux d’intérêt à long terme), soit sur </a:t>
            </a:r>
            <a:r>
              <a:rPr lang="fr-FR" sz="9600" b="1" dirty="0" smtClean="0"/>
              <a:t>les objectifs poursuivis</a:t>
            </a:r>
            <a:r>
              <a:rPr lang="fr-FR" sz="9600" dirty="0" smtClean="0"/>
              <a:t>: lutter contre le chômage en soutenant la croissance ou lutter contre l’inflation en contrôlant strictement la création monétaire.</a:t>
            </a:r>
          </a:p>
          <a:p>
            <a:pPr marL="0" indent="0" algn="just">
              <a:buNone/>
            </a:pPr>
            <a:r>
              <a:rPr lang="fr-FR" sz="9600" dirty="0" smtClean="0"/>
              <a:t>1. S’agissant de </a:t>
            </a:r>
            <a:r>
              <a:rPr lang="fr-FR" sz="9600" b="1" dirty="0" smtClean="0"/>
              <a:t>l’impact des mesures axées sur les variables financières (baisses massives et répétées des taux d’intérêt directeurs) </a:t>
            </a:r>
            <a:r>
              <a:rPr lang="fr-FR" sz="9600" dirty="0" smtClean="0"/>
              <a:t>la plupart des travaux montrent un succès certain sur la stabilisation du système financier en faisant baisser (de 0,3 à 1 point) les taux d’intérêt aussi bien sur les titres publics que sur les titres privés à moyen et long terme.</a:t>
            </a:r>
          </a:p>
          <a:p>
            <a:pPr marL="0" indent="0" algn="just">
              <a:buNone/>
            </a:pPr>
            <a:r>
              <a:rPr lang="fr-FR" sz="9600" dirty="0" smtClean="0"/>
              <a:t>Cet effet a été moindre dans la zone Euro mais en revanche la BCE a réussi à réduire significativement le coût de financement des dettes souveraines des pays en crise.</a:t>
            </a:r>
          </a:p>
          <a:p>
            <a:pPr marL="0" indent="0" algn="just">
              <a:buNone/>
            </a:pPr>
            <a:endParaRPr lang="fr-FR" sz="7400" dirty="0"/>
          </a:p>
          <a:p>
            <a:r>
              <a:rPr lang="fr-FR" sz="1800" dirty="0"/>
              <a:t> </a:t>
            </a: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16849079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2032000"/>
            <a:ext cx="8686800" cy="4444999"/>
          </a:xfrm>
        </p:spPr>
        <p:txBody>
          <a:bodyPr>
            <a:noAutofit/>
          </a:bodyPr>
          <a:lstStyle/>
          <a:p>
            <a:pPr marL="0" indent="0" algn="ctr">
              <a:lnSpc>
                <a:spcPct val="120000"/>
              </a:lnSpc>
              <a:spcBef>
                <a:spcPts val="0"/>
              </a:spcBef>
              <a:buNone/>
            </a:pPr>
            <a:r>
              <a:rPr lang="fr-FR" sz="4400" dirty="0">
                <a:ea typeface="ＭＳ Ｐゴシック" pitchFamily="-109" charset="-128"/>
                <a:cs typeface="ＭＳ Ｐゴシック" pitchFamily="-109" charset="-128"/>
              </a:rPr>
              <a:t>a</a:t>
            </a:r>
            <a:r>
              <a:rPr lang="fr-FR" sz="4400" dirty="0" smtClean="0">
                <a:ea typeface="ＭＳ Ｐゴシック" pitchFamily="-109" charset="-128"/>
                <a:cs typeface="ＭＳ Ｐゴシック" pitchFamily="-109" charset="-128"/>
              </a:rPr>
              <a:t>/</a:t>
            </a:r>
          </a:p>
          <a:p>
            <a:pPr marL="0" indent="0" algn="ctr">
              <a:lnSpc>
                <a:spcPct val="120000"/>
              </a:lnSpc>
              <a:spcBef>
                <a:spcPts val="0"/>
              </a:spcBef>
              <a:buNone/>
            </a:pPr>
            <a:r>
              <a:rPr lang="fr-FR" sz="4400" dirty="0" smtClean="0">
                <a:ea typeface="ＭＳ Ｐゴシック" pitchFamily="-109" charset="-128"/>
                <a:cs typeface="ＭＳ Ｐゴシック" pitchFamily="-109" charset="-128"/>
              </a:rPr>
              <a:t>EFFETS FAIBLES SUR LA CROISSANCE</a:t>
            </a: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40120806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837749273"/>
              </p:ext>
            </p:extLst>
          </p:nvPr>
        </p:nvGraphicFramePr>
        <p:xfrm>
          <a:off x="1536700" y="0"/>
          <a:ext cx="7112000" cy="6273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2700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8148677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2065916625"/>
              </p:ext>
            </p:extLst>
          </p:nvPr>
        </p:nvGraphicFramePr>
        <p:xfrm>
          <a:off x="1447800" y="170101"/>
          <a:ext cx="7137400" cy="57480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pic>
        <p:nvPicPr>
          <p:cNvPr id="8" name="Image 7"/>
          <p:cNvPicPr>
            <a:picLocks noChangeAspect="1"/>
          </p:cNvPicPr>
          <p:nvPr/>
        </p:nvPicPr>
        <p:blipFill>
          <a:blip r:embed="rId4"/>
          <a:stretch>
            <a:fillRect/>
          </a:stretch>
        </p:blipFill>
        <p:spPr>
          <a:xfrm>
            <a:off x="266700" y="330201"/>
            <a:ext cx="1270000" cy="1054100"/>
          </a:xfrm>
          <a:prstGeom prst="rect">
            <a:avLst/>
          </a:prstGeom>
        </p:spPr>
      </p:pic>
    </p:spTree>
    <p:extLst>
      <p:ext uri="{BB962C8B-B14F-4D97-AF65-F5344CB8AC3E}">
        <p14:creationId xmlns:p14="http://schemas.microsoft.com/office/powerpoint/2010/main" val="232037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2032000"/>
            <a:ext cx="8686800" cy="4444999"/>
          </a:xfrm>
        </p:spPr>
        <p:txBody>
          <a:bodyPr>
            <a:noAutofit/>
          </a:bodyPr>
          <a:lstStyle/>
          <a:p>
            <a:pPr marL="0" indent="0" algn="ctr">
              <a:lnSpc>
                <a:spcPct val="120000"/>
              </a:lnSpc>
              <a:spcBef>
                <a:spcPts val="0"/>
              </a:spcBef>
              <a:buNone/>
            </a:pPr>
            <a:r>
              <a:rPr lang="fr-FR" sz="4400" dirty="0" smtClean="0">
                <a:ea typeface="ＭＳ Ｐゴシック" pitchFamily="-109" charset="-128"/>
                <a:cs typeface="ＭＳ Ｐゴシック" pitchFamily="-109" charset="-128"/>
              </a:rPr>
              <a:t>b/</a:t>
            </a:r>
          </a:p>
          <a:p>
            <a:pPr marL="0" indent="0" algn="ctr">
              <a:lnSpc>
                <a:spcPct val="120000"/>
              </a:lnSpc>
              <a:spcBef>
                <a:spcPts val="0"/>
              </a:spcBef>
              <a:buNone/>
            </a:pPr>
            <a:r>
              <a:rPr lang="fr-FR" sz="4400" dirty="0" smtClean="0">
                <a:ea typeface="ＭＳ Ｐゴシック" pitchFamily="-109" charset="-128"/>
                <a:cs typeface="ＭＳ Ｐゴシック" pitchFamily="-109" charset="-128"/>
              </a:rPr>
              <a:t>EFFETS INEXISTANTS SUR L’INFLATION</a:t>
            </a: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9843241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314974442"/>
              </p:ext>
            </p:extLst>
          </p:nvPr>
        </p:nvGraphicFramePr>
        <p:xfrm>
          <a:off x="1397000" y="660400"/>
          <a:ext cx="7467600" cy="54229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pic>
        <p:nvPicPr>
          <p:cNvPr id="5" name="Image 4"/>
          <p:cNvPicPr>
            <a:picLocks noChangeAspect="1"/>
          </p:cNvPicPr>
          <p:nvPr/>
        </p:nvPicPr>
        <p:blipFill>
          <a:blip r:embed="rId4"/>
          <a:stretch>
            <a:fillRect/>
          </a:stretch>
        </p:blipFill>
        <p:spPr>
          <a:xfrm>
            <a:off x="266700" y="330201"/>
            <a:ext cx="1460500" cy="1054100"/>
          </a:xfrm>
          <a:prstGeom prst="rect">
            <a:avLst/>
          </a:prstGeom>
        </p:spPr>
      </p:pic>
    </p:spTree>
    <p:extLst>
      <p:ext uri="{BB962C8B-B14F-4D97-AF65-F5344CB8AC3E}">
        <p14:creationId xmlns:p14="http://schemas.microsoft.com/office/powerpoint/2010/main" val="2382772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00013" y="2669297"/>
            <a:ext cx="9043987" cy="1782763"/>
          </a:xfrm>
          <a:prstGeom prst="rect">
            <a:avLst/>
          </a:prstGeom>
          <a:noFill/>
          <a:ln w="9525">
            <a:noFill/>
            <a:miter lim="800000"/>
            <a:headEnd/>
            <a:tailEnd/>
          </a:ln>
          <a:effectLst>
            <a:outerShdw blurRad="50800" dist="38100" dir="13500000" algn="br" rotWithShape="0">
              <a:schemeClr val="bg1">
                <a:alpha val="39999"/>
              </a:schemeClr>
            </a:outerShdw>
          </a:effectLst>
        </p:spPr>
        <p:txBody>
          <a:bodyPr anchor="ctr">
            <a:prstTxWarp prst="textNoShape">
              <a:avLst/>
            </a:prstTxWarp>
            <a:scene3d>
              <a:camera prst="orthographicFront"/>
              <a:lightRig rig="threePt" dir="t"/>
            </a:scene3d>
            <a:sp3d extrusionH="57150" contourW="12700" prstMaterial="metal">
              <a:bevelT w="38100" h="38100"/>
              <a:bevelB w="38100" h="38100"/>
              <a:contourClr>
                <a:srgbClr val="3366FF"/>
              </a:contourClr>
            </a:sp3d>
          </a:bodyPr>
          <a:lstStyle/>
          <a:p>
            <a:pPr algn="ctr"/>
            <a:r>
              <a:rPr lang="fr-FR" sz="3600" b="1" i="1" dirty="0"/>
              <a:t>« Les limites des politiques monétaires accommodantes : comment les dépasser ? »</a:t>
            </a:r>
            <a:endParaRPr lang="fr-FR" sz="3600" dirty="0"/>
          </a:p>
          <a:p>
            <a:pPr algn="ctr">
              <a:spcBef>
                <a:spcPct val="0"/>
              </a:spcBef>
              <a:defRPr/>
            </a:pPr>
            <a:endParaRPr lang="fr-FR" sz="3600" b="1" dirty="0">
              <a:solidFill>
                <a:srgbClr val="002060"/>
              </a:solidFill>
              <a:effectLst>
                <a:glow rad="114300">
                  <a:schemeClr val="tx2">
                    <a:lumMod val="20000"/>
                    <a:lumOff val="80000"/>
                    <a:alpha val="74000"/>
                  </a:schemeClr>
                </a:glow>
              </a:effectLst>
              <a:latin typeface="Calibri" pitchFamily="34" charset="0"/>
              <a:cs typeface="Calibri" pitchFamily="34" charset="0"/>
            </a:endParaRPr>
          </a:p>
        </p:txBody>
      </p:sp>
      <p:sp>
        <p:nvSpPr>
          <p:cNvPr id="3078" name="Rectangle 7"/>
          <p:cNvSpPr>
            <a:spLocks noChangeArrowheads="1"/>
          </p:cNvSpPr>
          <p:nvPr/>
        </p:nvSpPr>
        <p:spPr bwMode="auto">
          <a:xfrm>
            <a:off x="266700" y="4246562"/>
            <a:ext cx="8407400" cy="1176337"/>
          </a:xfrm>
          <a:prstGeom prst="rect">
            <a:avLst/>
          </a:prstGeom>
          <a:noFill/>
          <a:ln w="9525">
            <a:noFill/>
            <a:miter lim="800000"/>
            <a:headEnd/>
            <a:tailEnd/>
          </a:ln>
          <a:effectLst>
            <a:outerShdw blurRad="50800" dist="38100" dir="10800000" algn="r" rotWithShape="0">
              <a:srgbClr val="000000">
                <a:alpha val="39999"/>
              </a:srgbClr>
            </a:outerShdw>
          </a:effectLst>
        </p:spPr>
        <p:txBody>
          <a:bodyPr>
            <a:prstTxWarp prst="textNoShape">
              <a:avLst/>
            </a:prstTxWarp>
          </a:bodyPr>
          <a:lstStyle/>
          <a:p>
            <a:pPr algn="ctr"/>
            <a:r>
              <a:rPr lang="fr-FR" sz="2400" b="1" dirty="0" smtClean="0">
                <a:solidFill>
                  <a:srgbClr val="850D10"/>
                </a:solidFill>
              </a:rPr>
              <a:t> </a:t>
            </a:r>
            <a:r>
              <a:rPr lang="fr-FR" sz="2400" b="1" i="1" dirty="0"/>
              <a:t>Albert Marouani</a:t>
            </a:r>
            <a:endParaRPr lang="fr-FR" sz="2400" dirty="0"/>
          </a:p>
          <a:p>
            <a:pPr algn="ctr"/>
            <a:r>
              <a:rPr lang="fr-FR" sz="2400" b="1" i="1" dirty="0"/>
              <a:t>(Université de la Côte d’Azur/GREDEG (UMR CNRS)</a:t>
            </a:r>
            <a:endParaRPr lang="fr-FR" sz="2400" dirty="0"/>
          </a:p>
          <a:p>
            <a:pPr algn="ctr">
              <a:buClr>
                <a:srgbClr val="E6001A"/>
              </a:buClr>
              <a:defRPr/>
            </a:pPr>
            <a:endParaRPr lang="fr-FR" sz="1800" dirty="0">
              <a:solidFill>
                <a:srgbClr val="850D10"/>
              </a:solidFill>
            </a:endParaRPr>
          </a:p>
          <a:p>
            <a:pPr>
              <a:buClr>
                <a:srgbClr val="E6001A"/>
              </a:buClr>
              <a:defRPr/>
            </a:pPr>
            <a:endParaRPr lang="fr-FR" sz="1800" dirty="0">
              <a:solidFill>
                <a:srgbClr val="850D10"/>
              </a:solidFill>
            </a:endParaRPr>
          </a:p>
          <a:p>
            <a:pPr>
              <a:buClr>
                <a:srgbClr val="E6001A"/>
              </a:buClr>
              <a:defRPr/>
            </a:pPr>
            <a:r>
              <a:rPr lang="fr-FR" sz="1800" dirty="0">
                <a:solidFill>
                  <a:srgbClr val="850D10"/>
                </a:solidFill>
              </a:rPr>
              <a:t>	</a:t>
            </a:r>
          </a:p>
        </p:txBody>
      </p:sp>
      <p:pic>
        <p:nvPicPr>
          <p:cNvPr id="7" name="Image 6"/>
          <p:cNvPicPr>
            <a:picLocks noChangeAspect="1"/>
          </p:cNvPicPr>
          <p:nvPr/>
        </p:nvPicPr>
        <p:blipFill>
          <a:blip r:embed="rId2"/>
          <a:stretch>
            <a:fillRect/>
          </a:stretch>
        </p:blipFill>
        <p:spPr>
          <a:xfrm>
            <a:off x="266700" y="609600"/>
            <a:ext cx="1778000" cy="1592959"/>
          </a:xfrm>
          <a:prstGeom prst="rect">
            <a:avLst/>
          </a:prstGeom>
        </p:spPr>
      </p:pic>
      <p:sp>
        <p:nvSpPr>
          <p:cNvPr id="10"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
        <p:nvSpPr>
          <p:cNvPr id="2" name="ZoneTexte 1"/>
          <p:cNvSpPr txBox="1"/>
          <p:nvPr/>
        </p:nvSpPr>
        <p:spPr>
          <a:xfrm>
            <a:off x="3017458" y="600256"/>
            <a:ext cx="6241299" cy="1631216"/>
          </a:xfrm>
          <a:prstGeom prst="rect">
            <a:avLst/>
          </a:prstGeom>
          <a:noFill/>
        </p:spPr>
        <p:txBody>
          <a:bodyPr wrap="none" rtlCol="0">
            <a:spAutoFit/>
          </a:bodyPr>
          <a:lstStyle/>
          <a:p>
            <a:r>
              <a:rPr lang="fr-FR" sz="2800" i="1" dirty="0"/>
              <a:t>« </a:t>
            </a:r>
            <a:r>
              <a:rPr lang="fr-FR" sz="2800" i="1" dirty="0" err="1"/>
              <a:t>Only</a:t>
            </a:r>
            <a:r>
              <a:rPr lang="fr-FR" sz="2800" i="1" dirty="0"/>
              <a:t> the Dead Fish </a:t>
            </a:r>
            <a:r>
              <a:rPr lang="fr-FR" sz="2800" i="1" dirty="0" err="1"/>
              <a:t>Follow</a:t>
            </a:r>
            <a:r>
              <a:rPr lang="fr-FR" sz="2800" i="1" dirty="0"/>
              <a:t> the Stream </a:t>
            </a:r>
            <a:r>
              <a:rPr lang="fr-FR" sz="2800" i="1" dirty="0" smtClean="0"/>
              <a:t>»</a:t>
            </a:r>
          </a:p>
          <a:p>
            <a:endParaRPr lang="fr-FR" sz="2400" dirty="0"/>
          </a:p>
          <a:p>
            <a:r>
              <a:rPr lang="fr-FR" sz="2400" dirty="0"/>
              <a:t>Song </a:t>
            </a:r>
            <a:r>
              <a:rPr lang="fr-FR" sz="2400" dirty="0" err="1"/>
              <a:t>written</a:t>
            </a:r>
            <a:r>
              <a:rPr lang="fr-FR" sz="2400" dirty="0"/>
              <a:t> by Louise </a:t>
            </a:r>
            <a:r>
              <a:rPr lang="fr-FR" sz="2400" dirty="0" err="1"/>
              <a:t>Hoffsten</a:t>
            </a:r>
            <a:r>
              <a:rPr lang="fr-FR" sz="2400" dirty="0"/>
              <a:t>, Stefan </a:t>
            </a:r>
            <a:r>
              <a:rPr lang="fr-FR" sz="2400" dirty="0" err="1" smtClean="0"/>
              <a:t>Örn</a:t>
            </a:r>
            <a:endParaRPr lang="fr-FR" sz="2400" dirty="0" smtClean="0"/>
          </a:p>
          <a:p>
            <a:r>
              <a:rPr lang="fr-FR" sz="2400" dirty="0" smtClean="0"/>
              <a:t> </a:t>
            </a:r>
            <a:r>
              <a:rPr lang="fr-FR" sz="2400" dirty="0"/>
              <a:t>and Sandra </a:t>
            </a:r>
            <a:r>
              <a:rPr lang="fr-FR" sz="2400" dirty="0" err="1"/>
              <a:t>Bjurman</a:t>
            </a:r>
            <a:r>
              <a:rPr lang="fr-FR" dirty="0"/>
              <a:t>. </a:t>
            </a:r>
          </a:p>
        </p:txBody>
      </p:sp>
    </p:spTree>
  </p:cSld>
  <p:clrMapOvr>
    <a:masterClrMapping/>
  </p:clrMapOvr>
  <p:transition xmlns:p14="http://schemas.microsoft.com/office/powerpoint/2010/main" advTm="26566"/>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ppt_x</p:attrName>
                                        </p:attrNameLst>
                                      </p:cBhvr>
                                      <p:tavLst>
                                        <p:tav tm="0">
                                          <p:val>
                                            <p:strVal val="#ppt_x"/>
                                          </p:val>
                                        </p:tav>
                                        <p:tav tm="100000">
                                          <p:val>
                                            <p:strVal val="#ppt_x"/>
                                          </p:val>
                                        </p:tav>
                                      </p:tavLst>
                                    </p:anim>
                                    <p:anim calcmode="lin" valueType="num">
                                      <p:cBhvr>
                                        <p:cTn id="9" dur="2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37" presetClass="entr" presetSubtype="0" fill="hold" grpId="0" nodeType="afterEffect">
                                  <p:stCondLst>
                                    <p:cond delay="200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2000"/>
                                        <p:tgtEl>
                                          <p:spTgt spid="3078"/>
                                        </p:tgtEl>
                                      </p:cBhvr>
                                    </p:animEffect>
                                    <p:anim calcmode="lin" valueType="num">
                                      <p:cBhvr>
                                        <p:cTn id="14" dur="2000" fill="hold"/>
                                        <p:tgtEl>
                                          <p:spTgt spid="3078"/>
                                        </p:tgtEl>
                                        <p:attrNameLst>
                                          <p:attrName>ppt_x</p:attrName>
                                        </p:attrNameLst>
                                      </p:cBhvr>
                                      <p:tavLst>
                                        <p:tav tm="0">
                                          <p:val>
                                            <p:strVal val="#ppt_x"/>
                                          </p:val>
                                        </p:tav>
                                        <p:tav tm="100000">
                                          <p:val>
                                            <p:strVal val="#ppt_x"/>
                                          </p:val>
                                        </p:tav>
                                      </p:tavLst>
                                    </p:anim>
                                    <p:anim calcmode="lin" valueType="num">
                                      <p:cBhvr>
                                        <p:cTn id="15" dur="1800" decel="100000" fill="hold"/>
                                        <p:tgtEl>
                                          <p:spTgt spid="307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0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2816348743"/>
              </p:ext>
            </p:extLst>
          </p:nvPr>
        </p:nvGraphicFramePr>
        <p:xfrm>
          <a:off x="1320800" y="673100"/>
          <a:ext cx="7531100" cy="61849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4643799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2032000"/>
            <a:ext cx="8686800" cy="4444999"/>
          </a:xfrm>
        </p:spPr>
        <p:txBody>
          <a:bodyPr>
            <a:noAutofit/>
          </a:bodyPr>
          <a:lstStyle/>
          <a:p>
            <a:pPr marL="0" indent="0" algn="ctr">
              <a:lnSpc>
                <a:spcPct val="120000"/>
              </a:lnSpc>
              <a:spcBef>
                <a:spcPts val="0"/>
              </a:spcBef>
              <a:buNone/>
            </a:pPr>
            <a:r>
              <a:rPr lang="fr-FR" sz="4400" dirty="0">
                <a:ea typeface="ＭＳ Ｐゴシック" pitchFamily="-109" charset="-128"/>
                <a:cs typeface="ＭＳ Ｐゴシック" pitchFamily="-109" charset="-128"/>
              </a:rPr>
              <a:t>c</a:t>
            </a:r>
            <a:r>
              <a:rPr lang="fr-FR" sz="4400" dirty="0" smtClean="0">
                <a:ea typeface="ＭＳ Ｐゴシック" pitchFamily="-109" charset="-128"/>
                <a:cs typeface="ＭＳ Ｐゴシック" pitchFamily="-109" charset="-128"/>
              </a:rPr>
              <a:t>/</a:t>
            </a:r>
          </a:p>
          <a:p>
            <a:pPr marL="0" indent="0" algn="ctr">
              <a:lnSpc>
                <a:spcPct val="120000"/>
              </a:lnSpc>
              <a:spcBef>
                <a:spcPts val="0"/>
              </a:spcBef>
              <a:buNone/>
            </a:pPr>
            <a:r>
              <a:rPr lang="fr-FR" sz="4400" dirty="0" smtClean="0">
                <a:ea typeface="ＭＳ Ｐゴシック" pitchFamily="-109" charset="-128"/>
                <a:cs typeface="ＭＳ Ｐゴシック" pitchFamily="-109" charset="-128"/>
              </a:rPr>
              <a:t>EFFETS DIFFÉRENCIÉS SUR LE CHÔMAGE</a:t>
            </a: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545854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321723684"/>
              </p:ext>
            </p:extLst>
          </p:nvPr>
        </p:nvGraphicFramePr>
        <p:xfrm>
          <a:off x="1985962" y="170101"/>
          <a:ext cx="6650038" cy="53543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pic>
        <p:nvPicPr>
          <p:cNvPr id="5" name="Image 4"/>
          <p:cNvPicPr>
            <a:picLocks noChangeAspect="1"/>
          </p:cNvPicPr>
          <p:nvPr/>
        </p:nvPicPr>
        <p:blipFill>
          <a:blip r:embed="rId4"/>
          <a:stretch>
            <a:fillRect/>
          </a:stretch>
        </p:blipFill>
        <p:spPr>
          <a:xfrm>
            <a:off x="266700" y="330201"/>
            <a:ext cx="1460500" cy="1054100"/>
          </a:xfrm>
          <a:prstGeom prst="rect">
            <a:avLst/>
          </a:prstGeom>
        </p:spPr>
      </p:pic>
    </p:spTree>
    <p:extLst>
      <p:ext uri="{BB962C8B-B14F-4D97-AF65-F5344CB8AC3E}">
        <p14:creationId xmlns:p14="http://schemas.microsoft.com/office/powerpoint/2010/main" val="7656965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2964881960"/>
              </p:ext>
            </p:extLst>
          </p:nvPr>
        </p:nvGraphicFramePr>
        <p:xfrm>
          <a:off x="1985962" y="380999"/>
          <a:ext cx="6815138" cy="5803899"/>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109608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2032000"/>
            <a:ext cx="8686800" cy="4444999"/>
          </a:xfrm>
        </p:spPr>
        <p:txBody>
          <a:bodyPr>
            <a:noAutofit/>
          </a:bodyPr>
          <a:lstStyle/>
          <a:p>
            <a:pPr marL="0" indent="0" algn="ctr">
              <a:lnSpc>
                <a:spcPct val="120000"/>
              </a:lnSpc>
              <a:spcBef>
                <a:spcPts val="0"/>
              </a:spcBef>
              <a:buNone/>
            </a:pPr>
            <a:r>
              <a:rPr lang="fr-FR" sz="4400" dirty="0">
                <a:ea typeface="ＭＳ Ｐゴシック" pitchFamily="-109" charset="-128"/>
                <a:cs typeface="ＭＳ Ｐゴシック" pitchFamily="-109" charset="-128"/>
              </a:rPr>
              <a:t>d</a:t>
            </a:r>
            <a:r>
              <a:rPr lang="fr-FR" sz="4400" dirty="0" smtClean="0">
                <a:ea typeface="ＭＳ Ｐゴシック" pitchFamily="-109" charset="-128"/>
                <a:cs typeface="ＭＳ Ｐゴシック" pitchFamily="-109" charset="-128"/>
              </a:rPr>
              <a:t>/</a:t>
            </a:r>
          </a:p>
          <a:p>
            <a:pPr marL="0" indent="0" algn="ctr">
              <a:lnSpc>
                <a:spcPct val="120000"/>
              </a:lnSpc>
              <a:spcBef>
                <a:spcPts val="0"/>
              </a:spcBef>
              <a:buNone/>
            </a:pPr>
            <a:r>
              <a:rPr lang="fr-FR" sz="4400" dirty="0" smtClean="0">
                <a:ea typeface="ＭＳ Ｐゴシック" pitchFamily="-109" charset="-128"/>
                <a:cs typeface="ＭＳ Ｐゴシック" pitchFamily="-109" charset="-128"/>
              </a:rPr>
              <a:t>EFFETS ERRATIQUES SUR LE TAUX DE CHANGE</a:t>
            </a: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7025886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8052905"/>
              </p:ext>
            </p:extLst>
          </p:nvPr>
        </p:nvGraphicFramePr>
        <p:xfrm>
          <a:off x="1270000" y="1305163"/>
          <a:ext cx="7302500" cy="4422537"/>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3946052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extLst>
              <p:ext uri="{D42A27DB-BD31-4B8C-83A1-F6EECF244321}">
                <p14:modId xmlns:p14="http://schemas.microsoft.com/office/powerpoint/2010/main" val="4049382559"/>
              </p:ext>
            </p:extLst>
          </p:nvPr>
        </p:nvGraphicFramePr>
        <p:xfrm>
          <a:off x="1985962" y="609600"/>
          <a:ext cx="6472238" cy="5105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460500" cy="10541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5231187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70100" y="5930900"/>
            <a:ext cx="5715289" cy="369332"/>
          </a:xfrm>
          <a:prstGeom prst="rect">
            <a:avLst/>
          </a:prstGeom>
          <a:noFill/>
        </p:spPr>
        <p:txBody>
          <a:bodyPr wrap="none" rtlCol="0">
            <a:spAutoFit/>
          </a:bodyPr>
          <a:lstStyle/>
          <a:p>
            <a:r>
              <a:rPr lang="fr-FR" dirty="0" err="1"/>
              <a:t>https</a:t>
            </a:r>
            <a:r>
              <a:rPr lang="fr-FR" dirty="0"/>
              <a:t>://</a:t>
            </a:r>
            <a:r>
              <a:rPr lang="fr-FR" dirty="0" err="1"/>
              <a:t>www.oanda.com</a:t>
            </a:r>
            <a:r>
              <a:rPr lang="fr-FR" dirty="0"/>
              <a:t>/</a:t>
            </a:r>
            <a:r>
              <a:rPr lang="fr-FR" dirty="0" err="1"/>
              <a:t>lang</a:t>
            </a:r>
            <a:r>
              <a:rPr lang="fr-FR" dirty="0"/>
              <a:t>/</a:t>
            </a:r>
            <a:r>
              <a:rPr lang="fr-FR" dirty="0" err="1"/>
              <a:t>fr</a:t>
            </a:r>
            <a:r>
              <a:rPr lang="fr-FR" dirty="0"/>
              <a:t>/</a:t>
            </a:r>
            <a:r>
              <a:rPr lang="fr-FR" dirty="0" err="1"/>
              <a:t>currency</a:t>
            </a:r>
            <a:r>
              <a:rPr lang="fr-FR" dirty="0"/>
              <a:t>/</a:t>
            </a:r>
            <a:r>
              <a:rPr lang="fr-FR" dirty="0" err="1"/>
              <a:t>historical</a:t>
            </a:r>
            <a:r>
              <a:rPr lang="fr-FR" dirty="0"/>
              <a:t>-rates/</a:t>
            </a:r>
          </a:p>
        </p:txBody>
      </p:sp>
      <p:sp>
        <p:nvSpPr>
          <p:cNvPr id="3" name="ZoneTexte 2"/>
          <p:cNvSpPr txBox="1"/>
          <p:nvPr/>
        </p:nvSpPr>
        <p:spPr>
          <a:xfrm>
            <a:off x="469900" y="3987800"/>
            <a:ext cx="1865927" cy="369332"/>
          </a:xfrm>
          <a:prstGeom prst="rect">
            <a:avLst/>
          </a:prstGeom>
          <a:noFill/>
        </p:spPr>
        <p:txBody>
          <a:bodyPr wrap="square" rtlCol="0">
            <a:spAutoFit/>
          </a:bodyPr>
          <a:lstStyle/>
          <a:p>
            <a:r>
              <a:rPr lang="fr-FR" dirty="0" smtClean="0"/>
              <a:t>Cours acheteur</a:t>
            </a:r>
            <a:endParaRPr lang="fr-FR" dirty="0"/>
          </a:p>
        </p:txBody>
      </p:sp>
      <p:graphicFrame>
        <p:nvGraphicFramePr>
          <p:cNvPr id="10" name="Graphique 9"/>
          <p:cNvGraphicFramePr/>
          <p:nvPr>
            <p:extLst>
              <p:ext uri="{D42A27DB-BD31-4B8C-83A1-F6EECF244321}">
                <p14:modId xmlns:p14="http://schemas.microsoft.com/office/powerpoint/2010/main" val="2006128403"/>
              </p:ext>
            </p:extLst>
          </p:nvPr>
        </p:nvGraphicFramePr>
        <p:xfrm>
          <a:off x="2335826" y="571500"/>
          <a:ext cx="6122373" cy="515723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17431145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2032000"/>
            <a:ext cx="8686800" cy="4444999"/>
          </a:xfrm>
        </p:spPr>
        <p:txBody>
          <a:bodyPr>
            <a:noAutofit/>
          </a:bodyPr>
          <a:lstStyle/>
          <a:p>
            <a:pPr marL="0" indent="0" algn="ctr">
              <a:lnSpc>
                <a:spcPct val="120000"/>
              </a:lnSpc>
              <a:spcBef>
                <a:spcPts val="0"/>
              </a:spcBef>
              <a:buNone/>
            </a:pPr>
            <a:r>
              <a:rPr lang="fr-FR" sz="4400" dirty="0">
                <a:ea typeface="ＭＳ Ｐゴシック" pitchFamily="-109" charset="-128"/>
                <a:cs typeface="ＭＳ Ｐゴシック" pitchFamily="-109" charset="-128"/>
              </a:rPr>
              <a:t>e</a:t>
            </a:r>
            <a:r>
              <a:rPr lang="fr-FR" sz="4400" dirty="0" smtClean="0">
                <a:ea typeface="ＭＳ Ｐゴシック" pitchFamily="-109" charset="-128"/>
                <a:cs typeface="ＭＳ Ｐゴシック" pitchFamily="-109" charset="-128"/>
              </a:rPr>
              <a:t>/</a:t>
            </a:r>
          </a:p>
          <a:p>
            <a:pPr marL="0" indent="0" algn="ctr">
              <a:lnSpc>
                <a:spcPct val="120000"/>
              </a:lnSpc>
              <a:spcBef>
                <a:spcPts val="0"/>
              </a:spcBef>
              <a:buNone/>
            </a:pPr>
            <a:r>
              <a:rPr lang="fr-FR" sz="4400" dirty="0" smtClean="0">
                <a:ea typeface="ＭＳ Ｐゴシック" pitchFamily="-109" charset="-128"/>
                <a:cs typeface="ＭＳ Ｐゴシック" pitchFamily="-109" charset="-128"/>
              </a:rPr>
              <a:t>EFFETS INATTENDUS SUR LA RELATION INFLATION-CHÔMAGE</a:t>
            </a:r>
          </a:p>
          <a:p>
            <a:pPr marL="0" indent="0" algn="ctr">
              <a:lnSpc>
                <a:spcPct val="120000"/>
              </a:lnSpc>
              <a:spcBef>
                <a:spcPts val="0"/>
              </a:spcBef>
              <a:buNone/>
            </a:pPr>
            <a:r>
              <a:rPr lang="fr-FR" sz="4400" dirty="0" smtClean="0">
                <a:ea typeface="ＭＳ Ｐゴシック" pitchFamily="-109" charset="-128"/>
                <a:cs typeface="ＭＳ Ｐゴシック" pitchFamily="-109" charset="-128"/>
              </a:rPr>
              <a:t>(COURBE DE PHILIPS)</a:t>
            </a: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0858184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546518443"/>
              </p:ext>
            </p:extLst>
          </p:nvPr>
        </p:nvGraphicFramePr>
        <p:xfrm>
          <a:off x="647700" y="1612900"/>
          <a:ext cx="8204200" cy="4800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503621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1874806"/>
            <a:ext cx="8686800" cy="4444999"/>
          </a:xfrm>
        </p:spPr>
        <p:txBody>
          <a:bodyPr>
            <a:noAutofit/>
          </a:bodyPr>
          <a:lstStyle/>
          <a:p>
            <a:pPr marL="0" indent="0" algn="ctr">
              <a:buNone/>
            </a:pPr>
            <a:r>
              <a:rPr lang="fr-FR" sz="3600" b="1" dirty="0" smtClean="0"/>
              <a:t>SOMMAIRE</a:t>
            </a:r>
          </a:p>
          <a:p>
            <a:pPr marL="0" indent="0" algn="just">
              <a:buNone/>
            </a:pPr>
            <a:r>
              <a:rPr lang="fr-FR" sz="3600" b="1" dirty="0" smtClean="0"/>
              <a:t>I/LE </a:t>
            </a:r>
            <a:r>
              <a:rPr lang="fr-FR" sz="3600" b="1" dirty="0"/>
              <a:t>PASSAGE DE L’ORTHODOXIE À L’HÉTÉRODOXIE DE LA POLITIQUE MONÉTAIRE</a:t>
            </a:r>
            <a:r>
              <a:rPr lang="fr-FR" sz="3600" b="1" dirty="0" smtClean="0"/>
              <a:t>.</a:t>
            </a:r>
          </a:p>
          <a:p>
            <a:pPr marL="0" indent="0" algn="just">
              <a:buNone/>
            </a:pPr>
            <a:r>
              <a:rPr lang="fr-FR" sz="3600" b="1" dirty="0"/>
              <a:t>II/ DÉPASSER LES LIMITES DES POLITIQUES MONÉTAIRES ACCOMMODANTES.</a:t>
            </a:r>
            <a:endParaRPr lang="fr-FR" sz="3600" dirty="0"/>
          </a:p>
          <a:p>
            <a:pPr marL="0" indent="0" algn="just">
              <a:buNone/>
            </a:pPr>
            <a:endParaRPr lang="fr-FR" sz="4400" dirty="0"/>
          </a:p>
          <a:p>
            <a:pPr marL="0" indent="0">
              <a:buNone/>
            </a:pPr>
            <a:r>
              <a:rPr lang="fr-FR" sz="4400" b="1" dirty="0" smtClean="0"/>
              <a:t> </a:t>
            </a:r>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17243863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197818559"/>
              </p:ext>
            </p:extLst>
          </p:nvPr>
        </p:nvGraphicFramePr>
        <p:xfrm>
          <a:off x="939800" y="1305162"/>
          <a:ext cx="7772400" cy="5108337"/>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7264186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637477569"/>
              </p:ext>
            </p:extLst>
          </p:nvPr>
        </p:nvGraphicFramePr>
        <p:xfrm>
          <a:off x="1066800" y="927100"/>
          <a:ext cx="75819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7746303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2773991874"/>
              </p:ext>
            </p:extLst>
          </p:nvPr>
        </p:nvGraphicFramePr>
        <p:xfrm>
          <a:off x="889000" y="901699"/>
          <a:ext cx="7848600" cy="5283199"/>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3040807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1195063783"/>
              </p:ext>
            </p:extLst>
          </p:nvPr>
        </p:nvGraphicFramePr>
        <p:xfrm>
          <a:off x="1028700" y="965201"/>
          <a:ext cx="7696200" cy="5219698"/>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a:stretch>
            <a:fillRect/>
          </a:stretch>
        </p:blipFill>
        <p:spPr>
          <a:xfrm>
            <a:off x="266700" y="330201"/>
            <a:ext cx="1460500" cy="1054100"/>
          </a:xfrm>
          <a:prstGeom prst="rect">
            <a:avLst/>
          </a:prstGeom>
        </p:spPr>
      </p:pic>
      <p:sp>
        <p:nvSpPr>
          <p:cNvPr id="8"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4492764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305163"/>
            <a:ext cx="8686800" cy="4879736"/>
          </a:xfrm>
        </p:spPr>
        <p:txBody>
          <a:bodyPr>
            <a:noAutofit/>
          </a:bodyPr>
          <a:lstStyle/>
          <a:p>
            <a:pPr marL="0" indent="0" algn="just">
              <a:buNone/>
            </a:pPr>
            <a:r>
              <a:rPr lang="fr-FR" sz="2600" dirty="0" smtClean="0"/>
              <a:t>En dépit des taux d’intérêt nuls et négatifs, du gonflement de la masse monétaire, l’inflation reste très faible, la demande globale (investissement et consommation) n’augmente pas, le chômage reste élevé et la croissance quasi nulle. </a:t>
            </a:r>
          </a:p>
          <a:p>
            <a:pPr marL="0" indent="0" algn="just">
              <a:buNone/>
            </a:pPr>
            <a:r>
              <a:rPr lang="fr-FR" sz="2600" b="1" dirty="0" smtClean="0"/>
              <a:t>Que faire ?</a:t>
            </a:r>
          </a:p>
          <a:p>
            <a:pPr marL="0" indent="0" algn="just">
              <a:buNone/>
            </a:pPr>
            <a:r>
              <a:rPr lang="fr-FR" sz="2600" dirty="0" smtClean="0"/>
              <a:t>Jeter de l’argent par hélicoptère (« Monnaie hélicoptère » ou « QE for people ») en visant les pauvres et la classe moyenne ou inciter les Etats à des dépenses d’infrastructures ou d’éducation et de formation? Obliger les entreprises à augmenter les salaires pour relancer l’inflation? Mais comment, combien et dans quels pays de l’UE en priorité ?</a:t>
            </a:r>
          </a:p>
        </p:txBody>
      </p:sp>
      <p:sp>
        <p:nvSpPr>
          <p:cNvPr id="5" name="Rectangle 4"/>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UNIA</a:t>
            </a:r>
          </a:p>
          <a:p>
            <a:pPr algn="ctr">
              <a:spcBef>
                <a:spcPct val="0"/>
              </a:spcBef>
            </a:pPr>
            <a:r>
              <a:rPr lang="fr-FR" sz="1600" b="1" dirty="0" smtClean="0">
                <a:solidFill>
                  <a:srgbClr val="0070C0"/>
                </a:solidFill>
              </a:rPr>
              <a:t>27 janvier 2016</a:t>
            </a:r>
            <a:endParaRPr lang="fr-FR" sz="1600" b="1" dirty="0">
              <a:solidFill>
                <a:srgbClr val="0070C0"/>
              </a:solidFill>
              <a:latin typeface="Baskerville Old Face" pitchFamily="18" charset="0"/>
            </a:endParaRP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Tree>
    <p:extLst>
      <p:ext uri="{BB962C8B-B14F-4D97-AF65-F5344CB8AC3E}">
        <p14:creationId xmlns:p14="http://schemas.microsoft.com/office/powerpoint/2010/main" val="38508502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2717800"/>
            <a:ext cx="8686800" cy="4444999"/>
          </a:xfrm>
        </p:spPr>
        <p:txBody>
          <a:bodyPr>
            <a:noAutofit/>
          </a:bodyPr>
          <a:lstStyle/>
          <a:p>
            <a:pPr marL="0" indent="0" algn="ctr">
              <a:lnSpc>
                <a:spcPct val="120000"/>
              </a:lnSpc>
              <a:spcBef>
                <a:spcPts val="0"/>
              </a:spcBef>
              <a:buNone/>
            </a:pPr>
            <a:r>
              <a:rPr lang="fr-FR" sz="4400" b="1" dirty="0"/>
              <a:t>II/ DÉPASSER LES LIMITES DES POLITIQUES MONÉTAIRES ACCOMMODANTES.</a:t>
            </a:r>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8043351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1739900"/>
            <a:ext cx="8686800" cy="4444999"/>
          </a:xfrm>
        </p:spPr>
        <p:txBody>
          <a:bodyPr>
            <a:noAutofit/>
          </a:bodyPr>
          <a:lstStyle/>
          <a:p>
            <a:pPr marL="514350" indent="-514350">
              <a:buAutoNum type="alphaUcParenR"/>
            </a:pPr>
            <a:r>
              <a:rPr lang="fr-FR" sz="3600" b="1" dirty="0" smtClean="0"/>
              <a:t>Le </a:t>
            </a:r>
            <a:r>
              <a:rPr lang="fr-FR" sz="3600" b="1" dirty="0"/>
              <a:t>statut et le rôle de la monnaie dans un monde multipolaire</a:t>
            </a:r>
            <a:r>
              <a:rPr lang="fr-FR" sz="3600" b="1" dirty="0" smtClean="0"/>
              <a:t>.</a:t>
            </a:r>
          </a:p>
          <a:p>
            <a:pPr marL="514350" indent="-514350">
              <a:buFont typeface="Arial"/>
              <a:buAutoNum type="alphaUcParenR"/>
            </a:pPr>
            <a:r>
              <a:rPr lang="fr-FR" sz="3600" b="1" dirty="0" smtClean="0"/>
              <a:t>Repensez </a:t>
            </a:r>
            <a:r>
              <a:rPr lang="fr-FR" sz="3600" b="1" dirty="0"/>
              <a:t>la conception et la gestion de la dette publique</a:t>
            </a:r>
            <a:r>
              <a:rPr lang="fr-FR" sz="3600" b="1" dirty="0" smtClean="0"/>
              <a:t>.</a:t>
            </a:r>
          </a:p>
          <a:p>
            <a:pPr marL="514350" indent="-514350">
              <a:buFont typeface="Arial"/>
              <a:buAutoNum type="alphaUcParenR"/>
            </a:pPr>
            <a:r>
              <a:rPr lang="fr-FR" sz="3600" b="1" dirty="0" smtClean="0"/>
              <a:t>Le </a:t>
            </a:r>
            <a:r>
              <a:rPr lang="fr-FR" sz="3600" b="1" dirty="0"/>
              <a:t>dépassement du paradigme néo-libéral de la politique macroéconomique dichotomique.</a:t>
            </a:r>
          </a:p>
          <a:p>
            <a:pPr marL="514350" indent="-514350">
              <a:buFont typeface="Arial"/>
              <a:buAutoNum type="alphaUcParenR"/>
            </a:pPr>
            <a:endParaRPr lang="fr-FR" sz="2800" b="1" dirty="0"/>
          </a:p>
          <a:p>
            <a:pPr marL="514350" indent="-514350">
              <a:buAutoNum type="alphaUcParenR"/>
            </a:pPr>
            <a:endParaRPr lang="fr-FR" sz="2600" dirty="0"/>
          </a:p>
          <a:p>
            <a:pPr marL="457200" indent="-457200">
              <a:buAutoNum type="alphaUcParenR"/>
            </a:pPr>
            <a:endParaRPr lang="fr-FR" sz="2400" dirty="0"/>
          </a:p>
          <a:p>
            <a:pPr lvl="0"/>
            <a:endParaRPr lang="fr-FR" sz="2400" dirty="0"/>
          </a:p>
          <a:p>
            <a:endParaRPr lang="fr-FR" sz="2400" dirty="0"/>
          </a:p>
          <a:p>
            <a:endParaRPr lang="fr-FR" sz="2400" dirty="0"/>
          </a:p>
          <a:p>
            <a:endParaRPr lang="fr-FR" sz="2400" dirty="0"/>
          </a:p>
          <a:p>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180099"/>
            <a:ext cx="1488799" cy="1201771"/>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15281377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1237595"/>
            <a:ext cx="8686800" cy="4444999"/>
          </a:xfrm>
        </p:spPr>
        <p:txBody>
          <a:bodyPr>
            <a:noAutofit/>
          </a:bodyPr>
          <a:lstStyle/>
          <a:p>
            <a:pPr marL="0" indent="0">
              <a:buNone/>
            </a:pPr>
            <a:r>
              <a:rPr lang="fr-FR" sz="2600" b="1" dirty="0"/>
              <a:t>A) Le statut et le rôle de la monnaie dans un monde multipolaire.</a:t>
            </a:r>
            <a:endParaRPr lang="fr-FR" sz="2600" dirty="0"/>
          </a:p>
          <a:p>
            <a:pPr marL="0" indent="0">
              <a:buNone/>
            </a:pPr>
            <a:r>
              <a:rPr lang="fr-FR" sz="2600" dirty="0"/>
              <a:t>1°) Le double statut de  la monnaie</a:t>
            </a:r>
            <a:r>
              <a:rPr lang="fr-FR" sz="2600" dirty="0" smtClean="0"/>
              <a:t>.</a:t>
            </a:r>
          </a:p>
          <a:p>
            <a:pPr marL="0" indent="0">
              <a:buNone/>
            </a:pPr>
            <a:r>
              <a:rPr lang="fr-FR" sz="2600" dirty="0"/>
              <a:t>2°) La question de l’articulation des monnaies internationales et de leur statut. </a:t>
            </a:r>
            <a:endParaRPr lang="fr-FR" sz="2600" dirty="0" smtClean="0"/>
          </a:p>
          <a:p>
            <a:pPr marL="0" indent="0">
              <a:buNone/>
            </a:pPr>
            <a:r>
              <a:rPr lang="fr-FR" sz="2600" dirty="0"/>
              <a:t>3°) La guerre des devises clés</a:t>
            </a:r>
            <a:r>
              <a:rPr lang="fr-FR" sz="2600" dirty="0" smtClean="0"/>
              <a:t>.</a:t>
            </a:r>
          </a:p>
          <a:p>
            <a:pPr marL="0" indent="0">
              <a:buNone/>
            </a:pPr>
            <a:r>
              <a:rPr lang="fr-FR" sz="2600" dirty="0"/>
              <a:t>4°) Dépasser les risques liés aux taux d’intérêt bas (nuls ou même négatifs) et à la création monétaire exogène</a:t>
            </a:r>
            <a:r>
              <a:rPr lang="fr-FR" sz="2600" dirty="0" smtClean="0"/>
              <a:t>.</a:t>
            </a:r>
          </a:p>
          <a:p>
            <a:pPr lvl="0"/>
            <a:r>
              <a:rPr lang="fr-FR" sz="2400" dirty="0"/>
              <a:t>Le risque bancaire</a:t>
            </a:r>
            <a:r>
              <a:rPr lang="fr-FR" sz="2400" dirty="0" smtClean="0"/>
              <a:t>.</a:t>
            </a:r>
          </a:p>
          <a:p>
            <a:r>
              <a:rPr lang="fr-FR" sz="2400" dirty="0"/>
              <a:t>Le risque financier</a:t>
            </a:r>
            <a:r>
              <a:rPr lang="fr-FR" sz="2400" dirty="0" smtClean="0"/>
              <a:t>.</a:t>
            </a:r>
          </a:p>
          <a:p>
            <a:pPr lvl="0"/>
            <a:r>
              <a:rPr lang="fr-FR" sz="2400" dirty="0"/>
              <a:t>fuite devant la monnaie.</a:t>
            </a:r>
          </a:p>
          <a:p>
            <a:endParaRPr lang="fr-FR" sz="2400" dirty="0"/>
          </a:p>
          <a:p>
            <a:pPr lvl="0"/>
            <a:endParaRPr lang="fr-FR" sz="2400" dirty="0"/>
          </a:p>
          <a:p>
            <a:endParaRPr lang="fr-FR" sz="2400" dirty="0"/>
          </a:p>
          <a:p>
            <a:endParaRPr lang="fr-FR" sz="2400" dirty="0"/>
          </a:p>
          <a:p>
            <a:endParaRPr lang="fr-FR" sz="2400" dirty="0"/>
          </a:p>
          <a:p>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180099"/>
            <a:ext cx="1488799" cy="1201771"/>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7842934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1739900"/>
            <a:ext cx="8686800" cy="4444999"/>
          </a:xfrm>
        </p:spPr>
        <p:txBody>
          <a:bodyPr>
            <a:noAutofit/>
          </a:bodyPr>
          <a:lstStyle/>
          <a:p>
            <a:pPr marL="0" indent="0">
              <a:buNone/>
            </a:pPr>
            <a:r>
              <a:rPr lang="fr-FR" b="1" dirty="0"/>
              <a:t>B) Repensez la conception et la gestion de la dette publique</a:t>
            </a:r>
            <a:r>
              <a:rPr lang="fr-FR" b="1" dirty="0" smtClean="0"/>
              <a:t>.</a:t>
            </a:r>
          </a:p>
          <a:p>
            <a:pPr marL="0" indent="0">
              <a:buNone/>
            </a:pPr>
            <a:endParaRPr lang="fr-FR" sz="2400" dirty="0"/>
          </a:p>
          <a:p>
            <a:pPr marL="0" indent="0">
              <a:buNone/>
            </a:pPr>
            <a:r>
              <a:rPr lang="fr-FR" sz="2800" dirty="0"/>
              <a:t>1°) Dette publique et surendettement plombent l’efficacité économique des politiques de QE</a:t>
            </a:r>
            <a:r>
              <a:rPr lang="fr-FR" sz="2800" dirty="0" smtClean="0"/>
              <a:t>.</a:t>
            </a:r>
          </a:p>
          <a:p>
            <a:endParaRPr lang="fr-FR" sz="2800" dirty="0" smtClean="0"/>
          </a:p>
          <a:p>
            <a:pPr marL="0" indent="0">
              <a:buNone/>
            </a:pPr>
            <a:r>
              <a:rPr lang="fr-FR" sz="2800" dirty="0"/>
              <a:t>2°) Dette publique et liquidité internationale.</a:t>
            </a:r>
          </a:p>
          <a:p>
            <a:pPr marL="0" indent="0">
              <a:buNone/>
            </a:pPr>
            <a:r>
              <a:rPr lang="fr-FR" sz="2800" dirty="0" smtClean="0"/>
              <a:t> </a:t>
            </a:r>
          </a:p>
          <a:p>
            <a:pPr marL="0" indent="0">
              <a:buNone/>
            </a:pPr>
            <a:r>
              <a:rPr lang="fr-FR" sz="2800" dirty="0"/>
              <a:t>3°) Quel est le niveau de la dette publique soutenable ?</a:t>
            </a:r>
          </a:p>
          <a:p>
            <a:endParaRPr lang="fr-FR" sz="2400" dirty="0"/>
          </a:p>
          <a:p>
            <a:pPr lvl="0"/>
            <a:endParaRPr lang="fr-FR" sz="2400" dirty="0"/>
          </a:p>
          <a:p>
            <a:endParaRPr lang="fr-FR" sz="2400" dirty="0"/>
          </a:p>
          <a:p>
            <a:endParaRPr lang="fr-FR" sz="2400" dirty="0"/>
          </a:p>
          <a:p>
            <a:endParaRPr lang="fr-FR" sz="2400" dirty="0"/>
          </a:p>
          <a:p>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488799" cy="1201771"/>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1476382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1816487"/>
            <a:ext cx="8686800" cy="4444999"/>
          </a:xfrm>
        </p:spPr>
        <p:txBody>
          <a:bodyPr>
            <a:noAutofit/>
          </a:bodyPr>
          <a:lstStyle/>
          <a:p>
            <a:pPr marL="0" indent="0">
              <a:buNone/>
            </a:pPr>
            <a:r>
              <a:rPr lang="fr-FR" b="1" dirty="0"/>
              <a:t>C) Le dépassement du paradigme néo-libéral de la politique macroéconomique dichotomique</a:t>
            </a:r>
            <a:r>
              <a:rPr lang="fr-FR" b="1" dirty="0" smtClean="0"/>
              <a:t>.</a:t>
            </a:r>
          </a:p>
          <a:p>
            <a:pPr marL="0" indent="0">
              <a:buNone/>
            </a:pPr>
            <a:endParaRPr lang="fr-FR" sz="2400" dirty="0"/>
          </a:p>
          <a:p>
            <a:pPr marL="0" indent="0">
              <a:buNone/>
            </a:pPr>
            <a:r>
              <a:rPr lang="fr-FR" sz="2800" b="1" dirty="0"/>
              <a:t>1°) Envisager une articulation étroite entre les politiques conjoncturelles et structurelles</a:t>
            </a:r>
            <a:r>
              <a:rPr lang="fr-FR" sz="2800" dirty="0"/>
              <a:t>. </a:t>
            </a:r>
            <a:endParaRPr lang="fr-FR" sz="2800" dirty="0" smtClean="0"/>
          </a:p>
          <a:p>
            <a:pPr marL="0" indent="0">
              <a:buNone/>
            </a:pPr>
            <a:endParaRPr lang="fr-FR" sz="2800" dirty="0" smtClean="0"/>
          </a:p>
          <a:p>
            <a:pPr marL="0" indent="0">
              <a:buNone/>
            </a:pPr>
            <a:r>
              <a:rPr lang="fr-FR" sz="2800" b="1" dirty="0"/>
              <a:t>2°) Repenser l’articulation (coordination ou mutualisation) des politiques macroéconomiques entre pays.</a:t>
            </a:r>
            <a:r>
              <a:rPr lang="fr-FR" sz="2800" dirty="0"/>
              <a:t> </a:t>
            </a:r>
          </a:p>
          <a:p>
            <a:endParaRPr lang="fr-FR" sz="2400" dirty="0"/>
          </a:p>
          <a:p>
            <a:pPr lvl="0"/>
            <a:endParaRPr lang="fr-FR" sz="2400" dirty="0"/>
          </a:p>
          <a:p>
            <a:endParaRPr lang="fr-FR" sz="2400" dirty="0"/>
          </a:p>
          <a:p>
            <a:endParaRPr lang="fr-FR" sz="2400" dirty="0"/>
          </a:p>
          <a:p>
            <a:endParaRPr lang="fr-FR" sz="2400" dirty="0"/>
          </a:p>
          <a:p>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488799" cy="1201771"/>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9623265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2409543"/>
            <a:ext cx="8686800" cy="4444999"/>
          </a:xfrm>
        </p:spPr>
        <p:txBody>
          <a:bodyPr>
            <a:noAutofit/>
          </a:bodyPr>
          <a:lstStyle/>
          <a:p>
            <a:pPr marL="0" indent="0" algn="ctr">
              <a:buNone/>
            </a:pPr>
            <a:r>
              <a:rPr lang="fr-FR" sz="4400" b="1" dirty="0"/>
              <a:t>I</a:t>
            </a:r>
            <a:r>
              <a:rPr lang="fr-FR" sz="4400" b="1" dirty="0" smtClean="0"/>
              <a:t>/</a:t>
            </a:r>
          </a:p>
          <a:p>
            <a:pPr marL="0" indent="0" algn="ctr">
              <a:buNone/>
            </a:pPr>
            <a:r>
              <a:rPr lang="fr-FR" sz="4400" b="1" dirty="0" smtClean="0"/>
              <a:t>LE </a:t>
            </a:r>
            <a:r>
              <a:rPr lang="fr-FR" sz="4400" b="1" dirty="0"/>
              <a:t>PASSAGE DE L’ORTHODOXIE À L’HÉTÉRODOXIE DE LA POLITIQUE MONÉTAIRE.</a:t>
            </a:r>
            <a:endParaRPr lang="fr-FR" sz="4400" dirty="0"/>
          </a:p>
          <a:p>
            <a:pPr marL="0" indent="0">
              <a:buNone/>
            </a:pPr>
            <a:r>
              <a:rPr lang="fr-FR" sz="4400" b="1" dirty="0" smtClean="0"/>
              <a:t> </a:t>
            </a:r>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1711742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00013" y="2042449"/>
            <a:ext cx="9043987" cy="1323051"/>
          </a:xfrm>
          <a:prstGeom prst="rect">
            <a:avLst/>
          </a:prstGeom>
          <a:noFill/>
          <a:ln w="9525">
            <a:noFill/>
            <a:miter lim="800000"/>
            <a:headEnd/>
            <a:tailEnd/>
          </a:ln>
          <a:effectLst>
            <a:outerShdw blurRad="50800" dist="38100" dir="13500000" algn="br" rotWithShape="0">
              <a:schemeClr val="bg1">
                <a:alpha val="39999"/>
              </a:schemeClr>
            </a:outerShdw>
          </a:effectLst>
        </p:spPr>
        <p:txBody>
          <a:bodyPr anchor="ctr">
            <a:prstTxWarp prst="textNoShape">
              <a:avLst/>
            </a:prstTxWarp>
          </a:bodyPr>
          <a:lstStyle/>
          <a:p>
            <a:endParaRPr lang="fr-FR" sz="2900" dirty="0"/>
          </a:p>
        </p:txBody>
      </p:sp>
      <p:sp>
        <p:nvSpPr>
          <p:cNvPr id="9" name="Sous-titre 2"/>
          <p:cNvSpPr txBox="1">
            <a:spLocks/>
          </p:cNvSpPr>
          <p:nvPr/>
        </p:nvSpPr>
        <p:spPr>
          <a:xfrm>
            <a:off x="287138" y="2309148"/>
            <a:ext cx="8651875" cy="3786852"/>
          </a:xfrm>
          <a:prstGeom prst="rect">
            <a:avLst/>
          </a:prstGeom>
        </p:spPr>
        <p:txBody>
          <a:bodyPr vert="horz" lIns="91440" tIns="45720" rIns="91440" bIns="45720" rtlCol="0">
            <a:normAutofit/>
          </a:bodyPr>
          <a:lstStyle/>
          <a:p>
            <a:pPr marL="357188" marR="0" lvl="0" indent="-357188" algn="just" defTabSz="457200" rtl="0" eaLnBrk="1" fontAlgn="auto" latinLnBrk="0" hangingPunct="1">
              <a:lnSpc>
                <a:spcPct val="100000"/>
              </a:lnSpc>
              <a:spcBef>
                <a:spcPct val="20000"/>
              </a:spcBef>
              <a:spcAft>
                <a:spcPts val="0"/>
              </a:spcAft>
              <a:buClrTx/>
              <a:buSzTx/>
              <a:tabLst/>
              <a:defRPr/>
            </a:pPr>
            <a:endParaRPr lang="fr-FR" sz="2200" b="1" spc="-10" noProof="0" dirty="0" smtClean="0">
              <a:solidFill>
                <a:srgbClr val="000000"/>
              </a:solidFill>
              <a:cs typeface="Optima"/>
            </a:endParaRPr>
          </a:p>
          <a:p>
            <a:pPr marL="357188" marR="0" lvl="0" indent="-357188" algn="just" defTabSz="457200" rtl="0" eaLnBrk="1" fontAlgn="auto" latinLnBrk="0" hangingPunct="1">
              <a:lnSpc>
                <a:spcPct val="100000"/>
              </a:lnSpc>
              <a:spcBef>
                <a:spcPct val="20000"/>
              </a:spcBef>
              <a:spcAft>
                <a:spcPts val="0"/>
              </a:spcAft>
              <a:buClrTx/>
              <a:buSzTx/>
              <a:tabLst/>
              <a:defRPr/>
            </a:pPr>
            <a:endParaRPr kumimoji="0" lang="fr-FR" sz="2200" b="1" i="1" u="none" strike="noStrike" kern="1200" cap="none" spc="0" normalizeH="0" noProof="0" dirty="0" smtClean="0">
              <a:ln>
                <a:noFill/>
              </a:ln>
              <a:solidFill>
                <a:srgbClr val="000000"/>
              </a:solidFill>
              <a:effectLst/>
              <a:uLnTx/>
              <a:uFillTx/>
              <a:latin typeface="Optima"/>
              <a:ea typeface="+mn-ea"/>
              <a:cs typeface="Optima"/>
            </a:endParaRPr>
          </a:p>
          <a:p>
            <a:pPr marL="0" marR="0" lvl="0" indent="0" algn="just" defTabSz="457200" rtl="0" eaLnBrk="1" fontAlgn="auto" latinLnBrk="0" hangingPunct="1">
              <a:lnSpc>
                <a:spcPct val="100000"/>
              </a:lnSpc>
              <a:spcBef>
                <a:spcPct val="20000"/>
              </a:spcBef>
              <a:spcAft>
                <a:spcPts val="0"/>
              </a:spcAft>
              <a:buClrTx/>
              <a:buSzTx/>
              <a:buFont typeface="Arial"/>
              <a:buChar char="•"/>
              <a:tabLst/>
              <a:defRPr/>
            </a:pPr>
            <a:endParaRPr kumimoji="0" lang="fr-FR" sz="2200" b="0" i="1"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Sous-titre 2"/>
          <p:cNvSpPr txBox="1">
            <a:spLocks/>
          </p:cNvSpPr>
          <p:nvPr/>
        </p:nvSpPr>
        <p:spPr>
          <a:xfrm>
            <a:off x="287138" y="3365500"/>
            <a:ext cx="8651875" cy="658149"/>
          </a:xfrm>
          <a:prstGeom prst="rect">
            <a:avLst/>
          </a:prstGeom>
        </p:spPr>
        <p:txBody>
          <a:bodyPr vert="horz" lIns="91440" tIns="45720" rIns="91440" bIns="45720" rtlCol="0">
            <a:normAutofit/>
          </a:bodyPr>
          <a:lstStyle/>
          <a:p>
            <a:pPr lvl="0"/>
            <a:r>
              <a:rPr lang="fr-FR" sz="2400" dirty="0" smtClean="0"/>
              <a:t> </a:t>
            </a:r>
          </a:p>
          <a:p>
            <a:pPr marL="0" marR="0" lvl="0" indent="0" algn="just" defTabSz="457200" rtl="0" eaLnBrk="1" fontAlgn="auto" latinLnBrk="0" hangingPunct="1">
              <a:lnSpc>
                <a:spcPct val="100000"/>
              </a:lnSpc>
              <a:spcBef>
                <a:spcPct val="20000"/>
              </a:spcBef>
              <a:spcAft>
                <a:spcPts val="0"/>
              </a:spcAft>
              <a:buClrTx/>
              <a:buSzTx/>
              <a:tabLst/>
              <a:defRPr/>
            </a:pPr>
            <a:endParaRPr kumimoji="0" lang="fr-FR" sz="2200" b="0" i="1"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9" name="Sous-titre 2"/>
          <p:cNvSpPr txBox="1">
            <a:spLocks/>
          </p:cNvSpPr>
          <p:nvPr/>
        </p:nvSpPr>
        <p:spPr>
          <a:xfrm>
            <a:off x="287138" y="5143500"/>
            <a:ext cx="8651875" cy="728702"/>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Tx/>
              <a:buSzTx/>
              <a:buFont typeface="Arial"/>
              <a:buChar char="•"/>
              <a:tabLst/>
              <a:defRPr/>
            </a:pPr>
            <a:endParaRPr kumimoji="0" lang="fr-FR" sz="2200" b="0" i="1"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ZoneTexte 9"/>
          <p:cNvSpPr txBox="1"/>
          <p:nvPr/>
        </p:nvSpPr>
        <p:spPr>
          <a:xfrm>
            <a:off x="487363" y="2806700"/>
            <a:ext cx="7666037" cy="2123658"/>
          </a:xfrm>
          <a:prstGeom prst="rect">
            <a:avLst/>
          </a:prstGeom>
          <a:noFill/>
        </p:spPr>
        <p:txBody>
          <a:bodyPr wrap="square" rtlCol="0">
            <a:spAutoFit/>
          </a:bodyPr>
          <a:lstStyle/>
          <a:p>
            <a:pPr lvl="0" algn="ctr"/>
            <a:r>
              <a:rPr lang="fr-FR" sz="5700" b="1" spc="-10" dirty="0" smtClean="0">
                <a:solidFill>
                  <a:srgbClr val="1F497D"/>
                </a:solidFill>
                <a:effectLst>
                  <a:outerShdw blurRad="50800" dist="38100" dir="2700000">
                    <a:srgbClr val="000000">
                      <a:alpha val="43000"/>
                    </a:srgbClr>
                  </a:outerShdw>
                </a:effectLst>
                <a:cs typeface="Optima"/>
              </a:rPr>
              <a:t>JE VOUS REMERCIE DE VOTRE ATTENTION</a:t>
            </a:r>
            <a:r>
              <a:rPr lang="is-IS" sz="5700" b="1" spc="-10" dirty="0" smtClean="0">
                <a:solidFill>
                  <a:srgbClr val="1F497D"/>
                </a:solidFill>
                <a:effectLst>
                  <a:outerShdw blurRad="50800" dist="38100" dir="2700000">
                    <a:srgbClr val="000000">
                      <a:alpha val="43000"/>
                    </a:srgbClr>
                  </a:outerShdw>
                </a:effectLst>
                <a:cs typeface="Optima"/>
              </a:rPr>
              <a:t>…</a:t>
            </a:r>
            <a:endParaRPr lang="fr-FR" sz="5300" b="1" spc="-10" dirty="0" smtClean="0">
              <a:solidFill>
                <a:srgbClr val="1F497D"/>
              </a:solidFill>
              <a:effectLst>
                <a:outerShdw blurRad="50800" dist="38100" dir="2700000">
                  <a:srgbClr val="000000">
                    <a:alpha val="43000"/>
                  </a:srgbClr>
                </a:outerShdw>
              </a:effectLst>
              <a:cs typeface="Optima"/>
            </a:endParaRPr>
          </a:p>
          <a:p>
            <a:pPr algn="ctr"/>
            <a:endParaRPr lang="fr-FR" dirty="0"/>
          </a:p>
        </p:txBody>
      </p:sp>
      <p:pic>
        <p:nvPicPr>
          <p:cNvPr id="11" name="Image 10"/>
          <p:cNvPicPr>
            <a:picLocks noChangeAspect="1"/>
          </p:cNvPicPr>
          <p:nvPr/>
        </p:nvPicPr>
        <p:blipFill>
          <a:blip r:embed="rId2"/>
          <a:stretch>
            <a:fillRect/>
          </a:stretch>
        </p:blipFill>
        <p:spPr>
          <a:xfrm>
            <a:off x="266700" y="609600"/>
            <a:ext cx="1488799" cy="1201771"/>
          </a:xfrm>
          <a:prstGeom prst="rect">
            <a:avLst/>
          </a:prstGeom>
        </p:spPr>
      </p:pic>
      <p:sp>
        <p:nvSpPr>
          <p:cNvPr id="14"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1257701058"/>
      </p:ext>
    </p:extLst>
  </p:cSld>
  <p:clrMapOvr>
    <a:masterClrMapping/>
  </p:clrMapOvr>
  <p:transition xmlns:p14="http://schemas.microsoft.com/office/powerpoint/2010/main" advTm="42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2000"/>
                                        <p:tgtEl>
                                          <p:spTgt spid="9"/>
                                        </p:tgtEl>
                                      </p:cBhvr>
                                    </p:animEffect>
                                  </p:childTnLst>
                                </p:cTn>
                              </p:par>
                            </p:childTnLst>
                          </p:cTn>
                        </p:par>
                        <p:par>
                          <p:cTn id="8" fill="hold">
                            <p:stCondLst>
                              <p:cond delay="2000"/>
                            </p:stCondLst>
                            <p:childTnLst>
                              <p:par>
                                <p:cTn id="9" presetID="1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2000"/>
                                        <p:tgtEl>
                                          <p:spTgt spid="13"/>
                                        </p:tgtEl>
                                      </p:cBhvr>
                                    </p:animEffect>
                                  </p:childTnLst>
                                </p:cTn>
                              </p:par>
                            </p:childTnLst>
                          </p:cTn>
                        </p:par>
                        <p:par>
                          <p:cTn id="12" fill="hold">
                            <p:stCondLst>
                              <p:cond delay="4000"/>
                            </p:stCondLst>
                            <p:childTnLst>
                              <p:par>
                                <p:cTn id="13" presetID="12" presetClass="entr" presetSubtype="2" fill="hold" grpId="0" nodeType="after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Effect transition="in" filter="slide(fromRight)">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2409543"/>
            <a:ext cx="8686800" cy="4444999"/>
          </a:xfrm>
        </p:spPr>
        <p:txBody>
          <a:bodyPr>
            <a:noAutofit/>
          </a:bodyPr>
          <a:lstStyle/>
          <a:p>
            <a:pPr marL="0" indent="0">
              <a:buNone/>
            </a:pPr>
            <a:r>
              <a:rPr lang="fr-FR" sz="2800" b="1" dirty="0" smtClean="0"/>
              <a:t>A</a:t>
            </a:r>
            <a:r>
              <a:rPr lang="fr-FR" sz="2800" b="1" dirty="0"/>
              <a:t>. Les grandes lignes de l’orthodoxie monétariste jusqu’à la crise financière de 2007-2008</a:t>
            </a:r>
            <a:r>
              <a:rPr lang="fr-FR" sz="2800" b="1" dirty="0" smtClean="0"/>
              <a:t>.</a:t>
            </a:r>
          </a:p>
          <a:p>
            <a:pPr marL="0" indent="0">
              <a:buNone/>
            </a:pPr>
            <a:r>
              <a:rPr lang="fr-FR" sz="2800" b="1" dirty="0"/>
              <a:t>B. Le caractère « hétérodoxe » des politiques monétaristes non-conventionnelles depuis la crise financière de 2007-2008</a:t>
            </a:r>
            <a:endParaRPr lang="fr-FR" sz="2800" dirty="0"/>
          </a:p>
          <a:p>
            <a:pPr marL="0" indent="0">
              <a:buNone/>
            </a:pPr>
            <a:r>
              <a:rPr lang="fr-FR" sz="4400" b="1" dirty="0" smtClean="0"/>
              <a:t> </a:t>
            </a:r>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8914139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2409543"/>
            <a:ext cx="8686800" cy="4444999"/>
          </a:xfrm>
        </p:spPr>
        <p:txBody>
          <a:bodyPr>
            <a:noAutofit/>
          </a:bodyPr>
          <a:lstStyle/>
          <a:p>
            <a:pPr marL="0" indent="0" algn="ctr">
              <a:buNone/>
            </a:pPr>
            <a:r>
              <a:rPr lang="fr-FR" sz="4000" b="1" dirty="0" smtClean="0"/>
              <a:t>A.</a:t>
            </a:r>
            <a:endParaRPr lang="fr-FR" sz="4000" b="1" dirty="0"/>
          </a:p>
          <a:p>
            <a:pPr marL="0" indent="0" algn="ctr">
              <a:buNone/>
            </a:pPr>
            <a:r>
              <a:rPr lang="fr-FR" sz="4000" b="1" dirty="0" smtClean="0"/>
              <a:t>Les </a:t>
            </a:r>
            <a:r>
              <a:rPr lang="fr-FR" sz="4000" b="1" dirty="0"/>
              <a:t>grandes lignes de l’orthodoxie monétariste jusqu’à la crise financière de 2007-2008</a:t>
            </a:r>
            <a:r>
              <a:rPr lang="fr-FR" sz="4000" b="1" dirty="0" smtClean="0"/>
              <a:t>. </a:t>
            </a:r>
            <a:endParaRPr lang="fr-FR" sz="40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400590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179905"/>
            <a:ext cx="8686800" cy="5171836"/>
          </a:xfrm>
        </p:spPr>
        <p:txBody>
          <a:bodyPr>
            <a:noAutofit/>
          </a:bodyPr>
          <a:lstStyle/>
          <a:p>
            <a:pPr algn="just">
              <a:lnSpc>
                <a:spcPct val="120000"/>
              </a:lnSpc>
              <a:spcBef>
                <a:spcPts val="0"/>
              </a:spcBef>
            </a:pPr>
            <a:r>
              <a:rPr lang="fr-FR" sz="2400" dirty="0">
                <a:ea typeface="ＭＳ Ｐゴシック" pitchFamily="-109" charset="-128"/>
                <a:cs typeface="ＭＳ Ｐゴシック" pitchFamily="-109" charset="-128"/>
              </a:rPr>
              <a:t>Par un réglage fin du taux d’intérêt directeur on s’efforçait </a:t>
            </a:r>
            <a:r>
              <a:rPr lang="fr-FR" sz="2400" b="1" dirty="0">
                <a:ea typeface="ＭＳ Ｐゴシック" pitchFamily="-109" charset="-128"/>
                <a:cs typeface="ＭＳ Ｐゴシック" pitchFamily="-109" charset="-128"/>
              </a:rPr>
              <a:t>d’assurer la stabilité des prix à moyen et long terme sur la base d’une cible d’inflation </a:t>
            </a:r>
            <a:r>
              <a:rPr lang="fr-FR" sz="2400" b="1" dirty="0" smtClean="0">
                <a:ea typeface="ＭＳ Ｐゴシック" pitchFamily="-109" charset="-128"/>
                <a:cs typeface="ＭＳ Ｐゴシック" pitchFamily="-109" charset="-128"/>
              </a:rPr>
              <a:t>(</a:t>
            </a:r>
            <a:r>
              <a:rPr lang="fr-FR" sz="2400" dirty="0" smtClean="0">
                <a:ea typeface="ＭＳ Ｐゴシック" pitchFamily="-109" charset="-128"/>
                <a:cs typeface="ＭＳ Ｐゴシック" pitchFamily="-109" charset="-128"/>
              </a:rPr>
              <a:t>de </a:t>
            </a:r>
            <a:r>
              <a:rPr lang="fr-FR" sz="2400" dirty="0">
                <a:ea typeface="ＭＳ Ｐゴシック" pitchFamily="-109" charset="-128"/>
                <a:cs typeface="ＭＳ Ｐゴシック" pitchFamily="-109" charset="-128"/>
              </a:rPr>
              <a:t>2% par </a:t>
            </a:r>
            <a:r>
              <a:rPr lang="fr-FR" sz="2400" dirty="0" smtClean="0">
                <a:ea typeface="ＭＳ Ｐゴシック" pitchFamily="-109" charset="-128"/>
                <a:cs typeface="ＭＳ Ｐゴシック" pitchFamily="-109" charset="-128"/>
              </a:rPr>
              <a:t>an pour l’UE). </a:t>
            </a:r>
            <a:r>
              <a:rPr lang="fr-FR" sz="2400" dirty="0">
                <a:ea typeface="ＭＳ Ｐゴシック" pitchFamily="-109" charset="-128"/>
                <a:cs typeface="ＭＳ Ｐゴシック" pitchFamily="-109" charset="-128"/>
              </a:rPr>
              <a:t>Pour cela il fallait </a:t>
            </a:r>
            <a:r>
              <a:rPr lang="fr-FR" sz="2400" b="1" dirty="0">
                <a:ea typeface="ＭＳ Ｐゴシック" pitchFamily="-109" charset="-128"/>
                <a:cs typeface="ＭＳ Ｐゴシック" pitchFamily="-109" charset="-128"/>
              </a:rPr>
              <a:t>atténuer et neutraliser les chocs réels et financiers sur les prix</a:t>
            </a:r>
            <a:r>
              <a:rPr lang="fr-FR" sz="2400" b="1" dirty="0" smtClean="0">
                <a:ea typeface="ＭＳ Ｐゴシック" pitchFamily="-109" charset="-128"/>
                <a:cs typeface="ＭＳ Ｐゴシック" pitchFamily="-109" charset="-128"/>
              </a:rPr>
              <a:t>.</a:t>
            </a:r>
            <a:endParaRPr lang="fr-FR" sz="2400" dirty="0" smtClean="0">
              <a:ea typeface="ＭＳ Ｐゴシック" pitchFamily="-109" charset="-128"/>
              <a:cs typeface="ＭＳ Ｐゴシック" pitchFamily="-109" charset="-128"/>
            </a:endParaRPr>
          </a:p>
          <a:p>
            <a:pPr algn="just">
              <a:lnSpc>
                <a:spcPct val="120000"/>
              </a:lnSpc>
              <a:spcBef>
                <a:spcPts val="0"/>
              </a:spcBef>
            </a:pPr>
            <a:r>
              <a:rPr lang="fr-FR" sz="2400" dirty="0" smtClean="0">
                <a:ea typeface="ＭＳ Ｐゴシック" pitchFamily="-109" charset="-128"/>
                <a:cs typeface="ＭＳ Ｐゴシック" pitchFamily="-109" charset="-128"/>
              </a:rPr>
              <a:t>Le </a:t>
            </a:r>
            <a:r>
              <a:rPr lang="fr-FR" sz="2400" dirty="0">
                <a:ea typeface="ＭＳ Ｐゴシック" pitchFamily="-109" charset="-128"/>
                <a:cs typeface="ＭＳ Ｐゴシック" pitchFamily="-109" charset="-128"/>
              </a:rPr>
              <a:t>canal de transmission </a:t>
            </a:r>
            <a:r>
              <a:rPr lang="fr-FR" sz="2400" dirty="0" smtClean="0">
                <a:ea typeface="ＭＳ Ｐゴシック" pitchFamily="-109" charset="-128"/>
                <a:cs typeface="ＭＳ Ｐゴシック" pitchFamily="-109" charset="-128"/>
              </a:rPr>
              <a:t>traditionnel de la politique monétaire est le taux </a:t>
            </a:r>
            <a:r>
              <a:rPr lang="fr-FR" sz="2400" dirty="0">
                <a:ea typeface="ＭＳ Ｐゴシック" pitchFamily="-109" charset="-128"/>
                <a:cs typeface="ＭＳ Ｐゴシック" pitchFamily="-109" charset="-128"/>
              </a:rPr>
              <a:t>d’intérêt directeur </a:t>
            </a:r>
            <a:r>
              <a:rPr lang="fr-FR" sz="2400" dirty="0" smtClean="0">
                <a:ea typeface="ＭＳ Ｐゴシック" pitchFamily="-109" charset="-128"/>
                <a:cs typeface="ＭＳ Ｐゴシック" pitchFamily="-109" charset="-128"/>
              </a:rPr>
              <a:t>qui se </a:t>
            </a:r>
            <a:r>
              <a:rPr lang="fr-FR" sz="2400" dirty="0">
                <a:ea typeface="ＭＳ Ｐゴシック" pitchFamily="-109" charset="-128"/>
                <a:cs typeface="ＭＳ Ｐゴシック" pitchFamily="-109" charset="-128"/>
              </a:rPr>
              <a:t>répercute sur les autres taux et notamment sur le coût du crédit qui diminue, ce qui favorise l’investissement, l’emploi, la croissance et in fine les </a:t>
            </a:r>
            <a:r>
              <a:rPr lang="fr-FR" sz="2400" dirty="0" smtClean="0">
                <a:ea typeface="ＭＳ Ｐゴシック" pitchFamily="-109" charset="-128"/>
                <a:cs typeface="ＭＳ Ｐゴシック" pitchFamily="-109" charset="-128"/>
              </a:rPr>
              <a:t>prix.</a:t>
            </a:r>
          </a:p>
          <a:p>
            <a:pPr algn="just">
              <a:lnSpc>
                <a:spcPct val="120000"/>
              </a:lnSpc>
              <a:spcBef>
                <a:spcPts val="0"/>
              </a:spcBef>
            </a:pPr>
            <a:r>
              <a:rPr lang="fr-FR" sz="2400" dirty="0" smtClean="0">
                <a:ea typeface="ＭＳ Ｐゴシック" pitchFamily="-109" charset="-128"/>
                <a:cs typeface="ＭＳ Ｐゴシック" pitchFamily="-109" charset="-128"/>
              </a:rPr>
              <a:t>Il </a:t>
            </a:r>
            <a:r>
              <a:rPr lang="fr-FR" sz="2400" dirty="0">
                <a:ea typeface="ＭＳ Ｐゴシック" pitchFamily="-109" charset="-128"/>
                <a:cs typeface="ＭＳ Ｐゴシック" pitchFamily="-109" charset="-128"/>
              </a:rPr>
              <a:t>existe plusieurs autres canaux de transmission de la politique </a:t>
            </a:r>
            <a:r>
              <a:rPr lang="fr-FR" sz="2400" dirty="0" smtClean="0">
                <a:ea typeface="ＭＳ Ｐゴシック" pitchFamily="-109" charset="-128"/>
                <a:cs typeface="ＭＳ Ｐゴシック" pitchFamily="-109" charset="-128"/>
              </a:rPr>
              <a:t>monétaire </a:t>
            </a:r>
            <a:r>
              <a:rPr lang="fr-FR" sz="2400" dirty="0">
                <a:ea typeface="ＭＳ Ｐゴシック" pitchFamily="-109" charset="-128"/>
                <a:cs typeface="ＭＳ Ｐゴシック" pitchFamily="-109" charset="-128"/>
              </a:rPr>
              <a:t>qui transitent par </a:t>
            </a:r>
            <a:r>
              <a:rPr lang="fr-FR" sz="2400" b="1" dirty="0">
                <a:ea typeface="ＭＳ Ｐゴシック" pitchFamily="-109" charset="-128"/>
                <a:cs typeface="ＭＳ Ｐゴシック" pitchFamily="-109" charset="-128"/>
              </a:rPr>
              <a:t>le taux </a:t>
            </a:r>
            <a:r>
              <a:rPr lang="fr-FR" sz="2400" b="1" dirty="0" smtClean="0">
                <a:ea typeface="ＭＳ Ｐゴシック" pitchFamily="-109" charset="-128"/>
                <a:cs typeface="ＭＳ Ｐゴシック" pitchFamily="-109" charset="-128"/>
              </a:rPr>
              <a:t>d’intérêt,</a:t>
            </a:r>
            <a:r>
              <a:rPr lang="fr-FR" sz="2400" dirty="0" smtClean="0">
                <a:ea typeface="ＭＳ Ｐゴシック" pitchFamily="-109" charset="-128"/>
                <a:cs typeface="ＭＳ Ｐゴシック" pitchFamily="-109" charset="-128"/>
              </a:rPr>
              <a:t> </a:t>
            </a:r>
            <a:r>
              <a:rPr lang="fr-FR" sz="2400" dirty="0">
                <a:ea typeface="ＭＳ Ｐゴシック" pitchFamily="-109" charset="-128"/>
                <a:cs typeface="ＭＳ Ｐゴシック" pitchFamily="-109" charset="-128"/>
              </a:rPr>
              <a:t>à travers </a:t>
            </a:r>
            <a:r>
              <a:rPr lang="fr-FR" sz="2400" b="1" dirty="0">
                <a:ea typeface="ＭＳ Ｐゴシック" pitchFamily="-109" charset="-128"/>
                <a:cs typeface="ＭＳ Ｐゴシック" pitchFamily="-109" charset="-128"/>
              </a:rPr>
              <a:t>les prix des actifs </a:t>
            </a:r>
            <a:r>
              <a:rPr lang="fr-FR" sz="2400" dirty="0">
                <a:ea typeface="ＭＳ Ｐゴシック" pitchFamily="-109" charset="-128"/>
                <a:cs typeface="ＭＳ Ｐゴシック" pitchFamily="-109" charset="-128"/>
              </a:rPr>
              <a:t>ou </a:t>
            </a:r>
            <a:r>
              <a:rPr lang="fr-FR" sz="2400" b="1" dirty="0">
                <a:ea typeface="ＭＳ Ｐゴシック" pitchFamily="-109" charset="-128"/>
                <a:cs typeface="ＭＳ Ｐゴシック" pitchFamily="-109" charset="-128"/>
              </a:rPr>
              <a:t>le </a:t>
            </a:r>
            <a:r>
              <a:rPr lang="fr-FR" sz="2400" b="1" dirty="0" smtClean="0">
                <a:ea typeface="ＭＳ Ｐゴシック" pitchFamily="-109" charset="-128"/>
                <a:cs typeface="ＭＳ Ｐゴシック" pitchFamily="-109" charset="-128"/>
              </a:rPr>
              <a:t>crédit</a:t>
            </a:r>
            <a:r>
              <a:rPr lang="fr-FR" sz="2400" dirty="0" smtClean="0">
                <a:ea typeface="ＭＳ Ｐゴシック" pitchFamily="-109" charset="-128"/>
                <a:cs typeface="ＭＳ Ｐゴシック" pitchFamily="-109" charset="-128"/>
              </a:rPr>
              <a:t>.</a:t>
            </a:r>
            <a:endParaRPr lang="fr-FR" sz="2400" dirty="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961652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28600" y="1305163"/>
            <a:ext cx="8686800" cy="5171836"/>
          </a:xfrm>
        </p:spPr>
        <p:txBody>
          <a:bodyPr>
            <a:noAutofit/>
          </a:bodyPr>
          <a:lstStyle/>
          <a:p>
            <a:pPr algn="just">
              <a:lnSpc>
                <a:spcPct val="120000"/>
              </a:lnSpc>
              <a:spcBef>
                <a:spcPts val="0"/>
              </a:spcBef>
            </a:pPr>
            <a:r>
              <a:rPr lang="fr-FR" sz="2800" dirty="0">
                <a:ea typeface="ＭＳ Ｐゴシック" pitchFamily="-109" charset="-128"/>
                <a:cs typeface="ＭＳ Ｐゴシック" pitchFamily="-109" charset="-128"/>
              </a:rPr>
              <a:t>L</a:t>
            </a:r>
            <a:r>
              <a:rPr lang="fr-FR" sz="2800" dirty="0" smtClean="0">
                <a:ea typeface="ＭＳ Ｐゴシック" pitchFamily="-109" charset="-128"/>
                <a:cs typeface="ＭＳ Ｐゴシック" pitchFamily="-109" charset="-128"/>
              </a:rPr>
              <a:t>es BC contrôlent la </a:t>
            </a:r>
            <a:r>
              <a:rPr lang="fr-FR" sz="2800" b="1" dirty="0" smtClean="0">
                <a:ea typeface="ＭＳ Ｐゴシック" pitchFamily="-109" charset="-128"/>
                <a:cs typeface="ＭＳ Ｐゴシック" pitchFamily="-109" charset="-128"/>
              </a:rPr>
              <a:t>liquidité de l’économie</a:t>
            </a:r>
            <a:r>
              <a:rPr lang="fr-FR" sz="2800" dirty="0" smtClean="0">
                <a:ea typeface="ＭＳ Ｐゴシック" pitchFamily="-109" charset="-128"/>
                <a:cs typeface="ＭＳ Ｐゴシック" pitchFamily="-109" charset="-128"/>
              </a:rPr>
              <a:t> (par achat et vente de bons du Trésor) et la </a:t>
            </a:r>
            <a:r>
              <a:rPr lang="fr-FR" sz="2800" b="1" dirty="0" smtClean="0">
                <a:ea typeface="ＭＳ Ｐゴシック" pitchFamily="-109" charset="-128"/>
                <a:cs typeface="ＭＳ Ｐゴシック" pitchFamily="-109" charset="-128"/>
              </a:rPr>
              <a:t>liquidité bancaire </a:t>
            </a:r>
            <a:r>
              <a:rPr lang="fr-FR" sz="2800" dirty="0" smtClean="0">
                <a:ea typeface="ＭＳ Ｐゴシック" pitchFamily="-109" charset="-128"/>
                <a:cs typeface="ＭＳ Ｐゴシック" pitchFamily="-109" charset="-128"/>
              </a:rPr>
              <a:t>par la fixation d’un </a:t>
            </a:r>
            <a:r>
              <a:rPr lang="fr-FR" sz="2800" b="1" dirty="0" smtClean="0">
                <a:ea typeface="ＭＳ Ｐゴシック" pitchFamily="-109" charset="-128"/>
                <a:cs typeface="ＭＳ Ｐゴシック" pitchFamily="-109" charset="-128"/>
              </a:rPr>
              <a:t>ratio plancher de réserves obligatoires</a:t>
            </a:r>
            <a:r>
              <a:rPr lang="fr-FR" sz="2800" dirty="0" smtClean="0">
                <a:ea typeface="ＭＳ Ｐゴシック" pitchFamily="-109" charset="-128"/>
                <a:cs typeface="ＭＳ Ｐゴシック" pitchFamily="-109" charset="-128"/>
              </a:rPr>
              <a:t> que les banques doivent détenir pour créer de la monnaie sous forme de crédits accordés aux entreprises et aux particuliers.</a:t>
            </a:r>
          </a:p>
          <a:p>
            <a:pPr algn="just">
              <a:lnSpc>
                <a:spcPct val="120000"/>
              </a:lnSpc>
              <a:spcBef>
                <a:spcPts val="0"/>
              </a:spcBef>
            </a:pPr>
            <a:r>
              <a:rPr lang="fr-FR" sz="2800" dirty="0" smtClean="0">
                <a:ea typeface="ＭＳ Ｐゴシック" pitchFamily="-109" charset="-128"/>
                <a:cs typeface="ＭＳ Ｐゴシック" pitchFamily="-109" charset="-128"/>
              </a:rPr>
              <a:t>Les Banques centrales assurent ainsi la fonction </a:t>
            </a:r>
            <a:r>
              <a:rPr lang="fr-FR" sz="2800" dirty="0">
                <a:ea typeface="ＭＳ Ｐゴシック" pitchFamily="-109" charset="-128"/>
                <a:cs typeface="ＭＳ Ｐゴシック" pitchFamily="-109" charset="-128"/>
              </a:rPr>
              <a:t>de </a:t>
            </a:r>
            <a:r>
              <a:rPr lang="fr-FR" sz="2800" b="1" dirty="0">
                <a:ea typeface="ＭＳ Ｐゴシック" pitchFamily="-109" charset="-128"/>
                <a:cs typeface="ＭＳ Ｐゴシック" pitchFamily="-109" charset="-128"/>
              </a:rPr>
              <a:t>« prêteur en dernier ressort </a:t>
            </a:r>
            <a:r>
              <a:rPr lang="fr-FR" sz="2800" b="1" dirty="0" smtClean="0">
                <a:ea typeface="ＭＳ Ｐゴシック" pitchFamily="-109" charset="-128"/>
                <a:cs typeface="ＭＳ Ｐゴシック" pitchFamily="-109" charset="-128"/>
              </a:rPr>
              <a:t>»</a:t>
            </a:r>
            <a:r>
              <a:rPr lang="fr-FR" sz="2800" b="1" dirty="0">
                <a:ea typeface="ＭＳ Ｐゴシック" pitchFamily="-109" charset="-128"/>
                <a:cs typeface="ＭＳ Ｐゴシック" pitchFamily="-109" charset="-128"/>
              </a:rPr>
              <a:t> </a:t>
            </a:r>
            <a:r>
              <a:rPr lang="fr-FR" sz="2800" dirty="0" smtClean="0">
                <a:ea typeface="ＭＳ Ｐゴシック" pitchFamily="-109" charset="-128"/>
                <a:cs typeface="ＭＳ Ｐゴシック" pitchFamily="-109" charset="-128"/>
              </a:rPr>
              <a:t>qui est essentielle à la stabilité du système financier.</a:t>
            </a:r>
          </a:p>
          <a:p>
            <a:pPr algn="just">
              <a:lnSpc>
                <a:spcPct val="120000"/>
              </a:lnSpc>
              <a:spcBef>
                <a:spcPts val="0"/>
              </a:spcBef>
            </a:pPr>
            <a:endParaRPr lang="fr-FR" sz="22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327263"/>
            <a:ext cx="1612900" cy="977900"/>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284737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266700" y="1285374"/>
            <a:ext cx="8686800" cy="4444999"/>
          </a:xfrm>
        </p:spPr>
        <p:txBody>
          <a:bodyPr>
            <a:noAutofit/>
          </a:bodyPr>
          <a:lstStyle/>
          <a:p>
            <a:pPr marL="0" indent="0" algn="ctr">
              <a:buNone/>
            </a:pPr>
            <a:r>
              <a:rPr lang="fr-FR" sz="4000" b="1" dirty="0" smtClean="0"/>
              <a:t>B</a:t>
            </a:r>
            <a:r>
              <a:rPr lang="fr-FR" sz="4000" b="1" dirty="0"/>
              <a:t>. </a:t>
            </a:r>
            <a:endParaRPr lang="fr-FR" sz="4000" b="1" dirty="0" smtClean="0"/>
          </a:p>
          <a:p>
            <a:pPr marL="0" indent="0" algn="ctr">
              <a:buNone/>
            </a:pPr>
            <a:endParaRPr lang="fr-FR" sz="4000" b="1" dirty="0"/>
          </a:p>
          <a:p>
            <a:pPr marL="0" indent="0" algn="ctr">
              <a:buNone/>
            </a:pPr>
            <a:r>
              <a:rPr lang="fr-FR" sz="4000" b="1" dirty="0" smtClean="0"/>
              <a:t>Le </a:t>
            </a:r>
            <a:r>
              <a:rPr lang="fr-FR" sz="4000" b="1" dirty="0"/>
              <a:t>caractère « hétérodoxe » des politiques monétaristes non-conventionnelles depuis la crise financière de 2007-2008</a:t>
            </a:r>
            <a:endParaRPr lang="fr-FR" sz="4000" dirty="0"/>
          </a:p>
          <a:p>
            <a:pPr marL="0" indent="0">
              <a:buNone/>
            </a:pPr>
            <a:r>
              <a:rPr lang="fr-FR" sz="4400" b="1" dirty="0" smtClean="0"/>
              <a:t> </a:t>
            </a:r>
            <a:endParaRPr lang="fr-FR" sz="4400" dirty="0"/>
          </a:p>
          <a:p>
            <a:pPr marL="0" indent="0" algn="ctr">
              <a:lnSpc>
                <a:spcPct val="120000"/>
              </a:lnSpc>
              <a:spcBef>
                <a:spcPts val="0"/>
              </a:spcBef>
              <a:buNone/>
            </a:pPr>
            <a:endParaRPr lang="fr-FR" sz="4400" dirty="0" smtClean="0">
              <a:ea typeface="ＭＳ Ｐゴシック" pitchFamily="-109" charset="-128"/>
              <a:cs typeface="ＭＳ Ｐゴシック" pitchFamily="-109" charset="-128"/>
            </a:endParaRPr>
          </a:p>
        </p:txBody>
      </p:sp>
      <p:pic>
        <p:nvPicPr>
          <p:cNvPr id="6" name="Image 5"/>
          <p:cNvPicPr>
            <a:picLocks noChangeAspect="1"/>
          </p:cNvPicPr>
          <p:nvPr/>
        </p:nvPicPr>
        <p:blipFill>
          <a:blip r:embed="rId3"/>
          <a:stretch>
            <a:fillRect/>
          </a:stretch>
        </p:blipFill>
        <p:spPr>
          <a:xfrm>
            <a:off x="266700" y="609600"/>
            <a:ext cx="1778000" cy="1592959"/>
          </a:xfrm>
          <a:prstGeom prst="rect">
            <a:avLst/>
          </a:prstGeom>
        </p:spPr>
      </p:pic>
      <p:sp>
        <p:nvSpPr>
          <p:cNvPr id="7" name="Rectangle 11"/>
          <p:cNvSpPr>
            <a:spLocks noChangeArrowheads="1"/>
          </p:cNvSpPr>
          <p:nvPr/>
        </p:nvSpPr>
        <p:spPr bwMode="auto">
          <a:xfrm>
            <a:off x="7467600" y="6184899"/>
            <a:ext cx="1801813" cy="484189"/>
          </a:xfrm>
          <a:prstGeom prst="rect">
            <a:avLst/>
          </a:prstGeom>
          <a:noFill/>
          <a:ln w="9525">
            <a:noFill/>
            <a:miter lim="800000"/>
            <a:headEnd/>
            <a:tailEnd/>
          </a:ln>
        </p:spPr>
        <p:txBody>
          <a:bodyPr lIns="0" tIns="0" rIns="0" bIns="0">
            <a:prstTxWarp prst="textNoShape">
              <a:avLst/>
            </a:prstTxWarp>
          </a:bodyPr>
          <a:lstStyle/>
          <a:p>
            <a:pPr algn="ctr">
              <a:spcBef>
                <a:spcPct val="0"/>
              </a:spcBef>
            </a:pPr>
            <a:r>
              <a:rPr lang="fr-FR" sz="1600" b="1" dirty="0" smtClean="0">
                <a:solidFill>
                  <a:srgbClr val="0070C0"/>
                </a:solidFill>
              </a:rPr>
              <a:t>24/05/2017</a:t>
            </a:r>
            <a:endParaRPr lang="fr-FR" sz="1600" b="1" dirty="0">
              <a:solidFill>
                <a:srgbClr val="0070C0"/>
              </a:solidFill>
              <a:latin typeface="Baskerville Old Face" pitchFamily="18" charset="0"/>
            </a:endParaRPr>
          </a:p>
        </p:txBody>
      </p:sp>
    </p:spTree>
    <p:extLst>
      <p:ext uri="{BB962C8B-B14F-4D97-AF65-F5344CB8AC3E}">
        <p14:creationId xmlns:p14="http://schemas.microsoft.com/office/powerpoint/2010/main" val="31449888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7946550</TotalTime>
  <Words>1196</Words>
  <Application>Microsoft Macintosh PowerPoint</Application>
  <PresentationFormat>Présentation à l'écran (4:3)</PresentationFormat>
  <Paragraphs>208</Paragraphs>
  <Slides>40</Slides>
  <Notes>37</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Albert Marouani</dc:creator>
  <cp:lastModifiedBy>Albert Marouani</cp:lastModifiedBy>
  <cp:revision>764</cp:revision>
  <cp:lastPrinted>2012-02-22T16:28:12Z</cp:lastPrinted>
  <dcterms:created xsi:type="dcterms:W3CDTF">2013-05-09T11:26:03Z</dcterms:created>
  <dcterms:modified xsi:type="dcterms:W3CDTF">2017-09-12T16:52:05Z</dcterms:modified>
</cp:coreProperties>
</file>