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20"/>
  </p:notesMasterIdLst>
  <p:handoutMasterIdLst>
    <p:handoutMasterId r:id="rId21"/>
  </p:handoutMasterIdLst>
  <p:sldIdLst>
    <p:sldId id="360" r:id="rId2"/>
    <p:sldId id="361" r:id="rId3"/>
    <p:sldId id="344" r:id="rId4"/>
    <p:sldId id="365" r:id="rId5"/>
    <p:sldId id="346" r:id="rId6"/>
    <p:sldId id="359" r:id="rId7"/>
    <p:sldId id="348" r:id="rId8"/>
    <p:sldId id="347" r:id="rId9"/>
    <p:sldId id="329" r:id="rId10"/>
    <p:sldId id="363" r:id="rId11"/>
    <p:sldId id="358" r:id="rId12"/>
    <p:sldId id="364" r:id="rId13"/>
    <p:sldId id="354" r:id="rId14"/>
    <p:sldId id="362" r:id="rId15"/>
    <p:sldId id="367" r:id="rId16"/>
    <p:sldId id="366" r:id="rId17"/>
    <p:sldId id="368" r:id="rId18"/>
    <p:sldId id="369" r:id="rId19"/>
  </p:sldIdLst>
  <p:sldSz cx="9144000" cy="6858000" type="screen4x3"/>
  <p:notesSz cx="6797675" cy="9926638"/>
  <p:defaultTextStyle>
    <a:defPPr>
      <a:defRPr lang="fr-FR"/>
    </a:defPPr>
    <a:lvl1pPr algn="l" rtl="0" fontAlgn="base">
      <a:spcBef>
        <a:spcPct val="50000"/>
      </a:spcBef>
      <a:spcAft>
        <a:spcPct val="0"/>
      </a:spcAft>
      <a:defRPr sz="1000" kern="1200">
        <a:solidFill>
          <a:srgbClr val="002395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50000"/>
      </a:spcBef>
      <a:spcAft>
        <a:spcPct val="0"/>
      </a:spcAft>
      <a:defRPr sz="1000" kern="1200">
        <a:solidFill>
          <a:srgbClr val="002395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50000"/>
      </a:spcBef>
      <a:spcAft>
        <a:spcPct val="0"/>
      </a:spcAft>
      <a:defRPr sz="1000" kern="1200">
        <a:solidFill>
          <a:srgbClr val="002395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50000"/>
      </a:spcBef>
      <a:spcAft>
        <a:spcPct val="0"/>
      </a:spcAft>
      <a:defRPr sz="1000" kern="1200">
        <a:solidFill>
          <a:srgbClr val="002395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50000"/>
      </a:spcBef>
      <a:spcAft>
        <a:spcPct val="0"/>
      </a:spcAft>
      <a:defRPr sz="1000" kern="1200">
        <a:solidFill>
          <a:srgbClr val="002395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000" kern="1200">
        <a:solidFill>
          <a:srgbClr val="002395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000" kern="1200">
        <a:solidFill>
          <a:srgbClr val="002395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000" kern="1200">
        <a:solidFill>
          <a:srgbClr val="002395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000" kern="1200">
        <a:solidFill>
          <a:srgbClr val="002395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92">
          <p15:clr>
            <a:srgbClr val="A4A3A4"/>
          </p15:clr>
        </p15:guide>
        <p15:guide id="2" orient="horz" pos="480">
          <p15:clr>
            <a:srgbClr val="A4A3A4"/>
          </p15:clr>
        </p15:guide>
        <p15:guide id="3" orient="horz" pos="96">
          <p15:clr>
            <a:srgbClr val="A4A3A4"/>
          </p15:clr>
        </p15:guide>
        <p15:guide id="4" orient="horz" pos="384">
          <p15:clr>
            <a:srgbClr val="A4A3A4"/>
          </p15:clr>
        </p15:guide>
        <p15:guide id="5" orient="horz" pos="1296">
          <p15:clr>
            <a:srgbClr val="A4A3A4"/>
          </p15:clr>
        </p15:guide>
        <p15:guide id="6" orient="horz" pos="2784">
          <p15:clr>
            <a:srgbClr val="A4A3A4"/>
          </p15:clr>
        </p15:guide>
        <p15:guide id="7" orient="horz" pos="4128">
          <p15:clr>
            <a:srgbClr val="A4A3A4"/>
          </p15:clr>
        </p15:guide>
        <p15:guide id="8" pos="816">
          <p15:clr>
            <a:srgbClr val="A4A3A4"/>
          </p15:clr>
        </p15:guide>
        <p15:guide id="9" pos="240">
          <p15:clr>
            <a:srgbClr val="A4A3A4"/>
          </p15:clr>
        </p15:guide>
        <p15:guide id="10" pos="5424">
          <p15:clr>
            <a:srgbClr val="A4A3A4"/>
          </p15:clr>
        </p15:guide>
        <p15:guide id="11" pos="1632">
          <p15:clr>
            <a:srgbClr val="A4A3A4"/>
          </p15:clr>
        </p15:guide>
        <p15:guide id="12" pos="2208">
          <p15:clr>
            <a:srgbClr val="A4A3A4"/>
          </p15:clr>
        </p15:guide>
        <p15:guide id="13" pos="19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DA, Zahira" initials="Z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77B2"/>
    <a:srgbClr val="FC9B30"/>
    <a:srgbClr val="E7E7E7"/>
    <a:srgbClr val="FDB76B"/>
    <a:srgbClr val="1792CF"/>
    <a:srgbClr val="D5D000"/>
    <a:srgbClr val="BFE4FD"/>
    <a:srgbClr val="BCE2FC"/>
    <a:srgbClr val="B2DEFC"/>
    <a:srgbClr val="FED7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211" autoAdjust="0"/>
  </p:normalViewPr>
  <p:slideViewPr>
    <p:cSldViewPr>
      <p:cViewPr varScale="1">
        <p:scale>
          <a:sx n="114" d="100"/>
          <a:sy n="114" d="100"/>
        </p:scale>
        <p:origin x="1524" y="84"/>
      </p:cViewPr>
      <p:guideLst>
        <p:guide orient="horz" pos="1392"/>
        <p:guide orient="horz" pos="480"/>
        <p:guide orient="horz" pos="96"/>
        <p:guide orient="horz" pos="384"/>
        <p:guide orient="horz" pos="1296"/>
        <p:guide orient="horz" pos="2784"/>
        <p:guide orient="horz" pos="4128"/>
        <p:guide pos="816"/>
        <p:guide pos="240"/>
        <p:guide pos="5424"/>
        <p:guide pos="1632"/>
        <p:guide pos="2208"/>
        <p:guide pos="19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70" y="1038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Relationship Id="rId27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RS75FILER05\DR75commun$\MA_DIRECTION\CABDG\DEMOCRATIE_SANITAIRE\03_USAGERS\04_CVS\Animation%20territoriale%20CVS\Analyse%20des%20donn&#233;es\Directeur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RS75FILER05\DR75commun$\MA_DIRECTION\CABDG\DEMOCRATIE_SANITAIRE\03_USAGERS\04_CVS\Animation%20territoriale%20CVS\Analyse%20des%20donn&#233;es\Directeur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RS75FILER05\DR75commun$\MA_DIRECTION\CABDG\DEMOCRATIE_SANITAIRE\03_USAGERS\04_CVS\Animation%20territoriale%20CVS\Analyse%20des%20donn&#233;es\Archives%20-%20Qualitatif\Directeurs%20v2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ARS75FILER05\DR75commun$\MA_DIRECTION\CABDG\DEMOCRATIE_SANITAIRE\03_USAGERS\04_CVS\Animation%20territoriale%20CVS\Analyse%20des%20donn&#233;es\Directeur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ARS75FILER05\DR75commun$\MA_DIRECTION\CABDG\DEMOCRATIE_SANITAIRE\03_USAGERS\04_CVS\Animation%20territoriale%20CVS\Analyse%20des%20donn&#233;es\Directeur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ARS75FILER05\DR75commun$\MA_DIRECTION\CABDG\DEMOCRATIE_SANITAIRE\03_USAGERS\04_CVS\Animation%20territoriale%20CVS\Analyse%20des%20donn&#233;es\Directeur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ARS75FILER05\DR75commun$\MA_DIRECTION\CABDG\DEMOCRATIE_SANITAIRE\03_USAGERS\04_CVS\Animation%20territoriale%20CVS\Analyse%20des%20donn&#233;es\Pr&#233;siden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spPr>
            <a:solidFill>
              <a:srgbClr val="002395"/>
            </a:solidFill>
          </c:spPr>
          <c:dPt>
            <c:idx val="0"/>
            <c:bubble3D val="0"/>
            <c:spPr>
              <a:solidFill>
                <a:srgbClr val="96C31E"/>
              </a:solidFill>
            </c:spPr>
            <c:extLst>
              <c:ext xmlns:c16="http://schemas.microsoft.com/office/drawing/2014/chart" uri="{C3380CC4-5D6E-409C-BE32-E72D297353CC}">
                <c16:uniqueId val="{00000001-E408-4E67-969F-1A35E899291A}"/>
              </c:ext>
            </c:extLst>
          </c:dPt>
          <c:dPt>
            <c:idx val="2"/>
            <c:bubble3D val="0"/>
            <c:spPr>
              <a:solidFill>
                <a:srgbClr val="7F7F7F"/>
              </a:solidFill>
            </c:spPr>
            <c:extLst>
              <c:ext xmlns:c16="http://schemas.microsoft.com/office/drawing/2014/chart" uri="{C3380CC4-5D6E-409C-BE32-E72D297353CC}">
                <c16:uniqueId val="{00000003-E408-4E67-969F-1A35E899291A}"/>
              </c:ext>
            </c:extLst>
          </c:dPt>
          <c:dPt>
            <c:idx val="3"/>
            <c:bubble3D val="0"/>
            <c:spPr>
              <a:solidFill>
                <a:srgbClr val="3477B2"/>
              </a:solidFill>
            </c:spPr>
            <c:extLst>
              <c:ext xmlns:c16="http://schemas.microsoft.com/office/drawing/2014/chart" uri="{C3380CC4-5D6E-409C-BE32-E72D297353CC}">
                <c16:uniqueId val="{00000005-E408-4E67-969F-1A35E899291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Général!$B$11:$B$14</c:f>
              <c:strCache>
                <c:ptCount val="4"/>
                <c:pt idx="0">
                  <c:v>PA</c:v>
                </c:pt>
                <c:pt idx="1">
                  <c:v>PH adultes </c:v>
                </c:pt>
                <c:pt idx="2">
                  <c:v>PH enfants </c:v>
                </c:pt>
                <c:pt idx="3">
                  <c:v>PA/PH adultes </c:v>
                </c:pt>
              </c:strCache>
            </c:strRef>
          </c:cat>
          <c:val>
            <c:numRef>
              <c:f>Général!$C$11:$C$14</c:f>
              <c:numCache>
                <c:formatCode>General</c:formatCode>
                <c:ptCount val="4"/>
                <c:pt idx="0">
                  <c:v>40</c:v>
                </c:pt>
                <c:pt idx="1">
                  <c:v>18</c:v>
                </c:pt>
                <c:pt idx="2">
                  <c:v>18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408-4E67-969F-1A35E899291A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t"/>
      <c:overlay val="0"/>
      <c:txPr>
        <a:bodyPr/>
        <a:lstStyle/>
        <a:p>
          <a:pPr>
            <a:defRPr sz="1200"/>
          </a:pPr>
          <a:endParaRPr lang="fr-F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844724851034001E-2"/>
          <c:y val="0"/>
          <c:w val="0.96915527514896604"/>
          <c:h val="0.51640722715397214"/>
        </c:manualLayout>
      </c:layout>
      <c:barChart>
        <c:barDir val="col"/>
        <c:grouping val="clustered"/>
        <c:varyColors val="0"/>
        <c:ser>
          <c:idx val="0"/>
          <c:order val="0"/>
          <c:tx>
            <c:v>%</c:v>
          </c:tx>
          <c:invertIfNegative val="0"/>
          <c:dPt>
            <c:idx val="0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1-0DE7-4529-A67F-9324CA797B1C}"/>
              </c:ext>
            </c:extLst>
          </c:dPt>
          <c:dPt>
            <c:idx val="1"/>
            <c:invertIfNegative val="0"/>
            <c:bubble3D val="0"/>
            <c:spPr>
              <a:solidFill>
                <a:srgbClr val="9FD6FB"/>
              </a:solidFill>
            </c:spPr>
            <c:extLst>
              <c:ext xmlns:c16="http://schemas.microsoft.com/office/drawing/2014/chart" uri="{C3380CC4-5D6E-409C-BE32-E72D297353CC}">
                <c16:uniqueId val="{00000003-0DE7-4529-A67F-9324CA797B1C}"/>
              </c:ext>
            </c:extLst>
          </c:dPt>
          <c:dPt>
            <c:idx val="2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0DE7-4529-A67F-9324CA797B1C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0DE7-4529-A67F-9324CA797B1C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9-0DE7-4529-A67F-9324CA797B1C}"/>
              </c:ext>
            </c:extLst>
          </c:dPt>
          <c:dPt>
            <c:idx val="5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B-0DE7-4529-A67F-9324CA797B1C}"/>
              </c:ext>
            </c:extLst>
          </c:dPt>
          <c:dPt>
            <c:idx val="6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D-0DE7-4529-A67F-9324CA797B1C}"/>
              </c:ext>
            </c:extLst>
          </c:dPt>
          <c:dPt>
            <c:idx val="7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F-0DE7-4529-A67F-9324CA797B1C}"/>
              </c:ext>
            </c:extLst>
          </c:dPt>
          <c:dPt>
            <c:idx val="8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11-0DE7-4529-A67F-9324CA797B1C}"/>
              </c:ext>
            </c:extLst>
          </c:dPt>
          <c:dLbls>
            <c:dLbl>
              <c:idx val="0"/>
              <c:layout>
                <c:manualLayout>
                  <c:x val="0"/>
                  <c:y val="6.2582652106755163E-2"/>
                </c:manualLayout>
              </c:layout>
              <c:spPr/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DE7-4529-A67F-9324CA797B1C}"/>
                </c:ext>
              </c:extLst>
            </c:dLbl>
            <c:dLbl>
              <c:idx val="1"/>
              <c:layout>
                <c:manualLayout>
                  <c:x val="2.8040658955485456E-3"/>
                  <c:y val="6.33051354082350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DE7-4529-A67F-9324CA797B1C}"/>
                </c:ext>
              </c:extLst>
            </c:dLbl>
            <c:dLbl>
              <c:idx val="2"/>
              <c:layout>
                <c:manualLayout>
                  <c:x val="0"/>
                  <c:y val="5.20167071383602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DE7-4529-A67F-9324CA797B1C}"/>
                </c:ext>
              </c:extLst>
            </c:dLbl>
            <c:dLbl>
              <c:idx val="3"/>
              <c:layout>
                <c:manualLayout>
                  <c:x val="1.4020329477742728E-3"/>
                  <c:y val="6.02347093709164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DE7-4529-A67F-9324CA797B1C}"/>
                </c:ext>
              </c:extLst>
            </c:dLbl>
            <c:dLbl>
              <c:idx val="4"/>
              <c:layout>
                <c:manualLayout>
                  <c:x val="-1.4020329477742728E-3"/>
                  <c:y val="6.29436235480008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DE7-4529-A67F-9324CA797B1C}"/>
                </c:ext>
              </c:extLst>
            </c:dLbl>
            <c:dLbl>
              <c:idx val="5"/>
              <c:layout>
                <c:manualLayout>
                  <c:x val="1.4020329477742728E-3"/>
                  <c:y val="5.77061102558269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DE7-4529-A67F-9324CA797B1C}"/>
                </c:ext>
              </c:extLst>
            </c:dLbl>
            <c:dLbl>
              <c:idx val="6"/>
              <c:layout>
                <c:manualLayout>
                  <c:x val="-2.8040658955485456E-3"/>
                  <c:y val="5.17457936772457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DE7-4529-A67F-9324CA797B1C}"/>
                </c:ext>
              </c:extLst>
            </c:dLbl>
            <c:dLbl>
              <c:idx val="7"/>
              <c:layout>
                <c:manualLayout>
                  <c:x val="1.4020329477742728E-3"/>
                  <c:y val="5.34616524089915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0DE7-4529-A67F-9324CA797B1C}"/>
                </c:ext>
              </c:extLst>
            </c:dLbl>
            <c:dLbl>
              <c:idx val="8"/>
              <c:layout>
                <c:manualLayout>
                  <c:x val="0"/>
                  <c:y val="5.87897641002851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0DE7-4529-A67F-9324CA797B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Difficultés!$B$3:$B$11</c:f>
              <c:strCache>
                <c:ptCount val="9"/>
                <c:pt idx="0">
                  <c:v>Trouver des représentants </c:v>
                </c:pt>
                <c:pt idx="1">
                  <c:v>Obtenir au sein des résidents une personne volontaire pour la mission de président</c:v>
                </c:pt>
                <c:pt idx="2">
                  <c:v>Rassembler l’ensemble des acteurs de l’établissement (résidents, familles ou personnel)</c:v>
                </c:pt>
                <c:pt idx="3">
                  <c:v>Manque d’implication des personnes concernées</c:v>
                </c:pt>
                <c:pt idx="4">
                  <c:v>Assurer la formation nécessaire</c:v>
                </c:pt>
                <c:pt idx="5">
                  <c:v>Réticence des « usagers » à prendre la parole et à parler au nom des autres</c:v>
                </c:pt>
                <c:pt idx="6">
                  <c:v>Manque de temps pour organiser et faire vivre ces instances</c:v>
                </c:pt>
                <c:pt idx="7">
                  <c:v>Informer les acteurs de l’établissement (résidents, familles ou personnel)</c:v>
                </c:pt>
                <c:pt idx="8">
                  <c:v>Manque d’information concernant les CVS (sur leurs compétences et obligations)</c:v>
                </c:pt>
              </c:strCache>
            </c:strRef>
          </c:cat>
          <c:val>
            <c:numRef>
              <c:f>Difficultés!$D$3:$D$11</c:f>
              <c:numCache>
                <c:formatCode>0%</c:formatCode>
                <c:ptCount val="9"/>
                <c:pt idx="0">
                  <c:v>0.61538461538461542</c:v>
                </c:pt>
                <c:pt idx="1">
                  <c:v>0.41025641025641024</c:v>
                </c:pt>
                <c:pt idx="2">
                  <c:v>0.26923076923076922</c:v>
                </c:pt>
                <c:pt idx="3">
                  <c:v>0.25641025641025639</c:v>
                </c:pt>
                <c:pt idx="4">
                  <c:v>0.24358974358974358</c:v>
                </c:pt>
                <c:pt idx="5">
                  <c:v>0.23076923076923078</c:v>
                </c:pt>
                <c:pt idx="6">
                  <c:v>0.11538461538461539</c:v>
                </c:pt>
                <c:pt idx="7">
                  <c:v>0.10256410256410256</c:v>
                </c:pt>
                <c:pt idx="8">
                  <c:v>6.4102564102564097E-2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0DE7-4529-A67F-9324CA797B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810560"/>
        <c:axId val="39812096"/>
      </c:barChart>
      <c:catAx>
        <c:axId val="398105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39812096"/>
        <c:crosses val="autoZero"/>
        <c:auto val="1"/>
        <c:lblAlgn val="l"/>
        <c:lblOffset val="100"/>
        <c:noMultiLvlLbl val="0"/>
      </c:catAx>
      <c:valAx>
        <c:axId val="39812096"/>
        <c:scaling>
          <c:orientation val="minMax"/>
        </c:scaling>
        <c:delete val="1"/>
        <c:axPos val="l"/>
        <c:majorGridlines/>
        <c:numFmt formatCode="0%" sourceLinked="1"/>
        <c:majorTickMark val="none"/>
        <c:minorTickMark val="none"/>
        <c:tickLblPos val="nextTo"/>
        <c:crossAx val="398105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/>
      </a:pPr>
      <a:endParaRPr lang="fr-F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rgbClr val="C00000"/>
            </a:solidFill>
          </c:spPr>
          <c:dPt>
            <c:idx val="0"/>
            <c:bubble3D val="0"/>
            <c:explosion val="10"/>
            <c:spPr>
              <a:solidFill>
                <a:srgbClr val="1792CF"/>
              </a:solidFill>
            </c:spPr>
            <c:extLst>
              <c:ext xmlns:c16="http://schemas.microsoft.com/office/drawing/2014/chart" uri="{C3380CC4-5D6E-409C-BE32-E72D297353CC}">
                <c16:uniqueId val="{00000001-13D0-42FE-AA0B-64DFFAA2D7C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'Relais d''information'!$B$5:$B$6</c:f>
              <c:strCache>
                <c:ptCount val="2"/>
                <c:pt idx="0">
                  <c:v>Oui</c:v>
                </c:pt>
                <c:pt idx="1">
                  <c:v>Non (pas de relais d'information)</c:v>
                </c:pt>
              </c:strCache>
            </c:strRef>
          </c:cat>
          <c:val>
            <c:numRef>
              <c:f>'Relais d''information'!$C$5:$C$6</c:f>
              <c:numCache>
                <c:formatCode>General</c:formatCode>
                <c:ptCount val="2"/>
                <c:pt idx="0">
                  <c:v>68</c:v>
                </c:pt>
                <c:pt idx="1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3D0-42FE-AA0B-64DFFAA2D7C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7600852991642901E-2"/>
          <c:y val="0.31324232203366292"/>
          <c:w val="0.7672187658161439"/>
          <c:h val="0.43156055577158092"/>
        </c:manualLayout>
      </c:layout>
      <c:doughnutChart>
        <c:varyColors val="1"/>
        <c:ser>
          <c:idx val="0"/>
          <c:order val="0"/>
          <c:spPr>
            <a:solidFill>
              <a:srgbClr val="1792CF"/>
            </a:solidFill>
          </c:spPr>
          <c:dPt>
            <c:idx val="1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1-E3A6-4015-A5E4-2376E12FC2B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'Rôle ARS'!$B$3:$B$4</c:f>
              <c:strCache>
                <c:ptCount val="2"/>
                <c:pt idx="0">
                  <c:v>Oui</c:v>
                </c:pt>
                <c:pt idx="1">
                  <c:v>Non</c:v>
                </c:pt>
              </c:strCache>
            </c:strRef>
          </c:cat>
          <c:val>
            <c:numRef>
              <c:f>'Rôle ARS'!$C$3:$C$4</c:f>
              <c:numCache>
                <c:formatCode>General</c:formatCode>
                <c:ptCount val="2"/>
                <c:pt idx="0">
                  <c:v>65</c:v>
                </c:pt>
                <c:pt idx="1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3A6-4015-A5E4-2376E12FC2B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t"/>
      <c:layout>
        <c:manualLayout>
          <c:xMode val="edge"/>
          <c:yMode val="edge"/>
          <c:x val="0.13323233692988359"/>
          <c:y val="6.0626944228419063E-2"/>
          <c:w val="0.60903938914194722"/>
          <c:h val="0.25387934326741474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376040343343493"/>
          <c:y val="0.37916538685244128"/>
          <c:w val="0.76567899534231487"/>
          <c:h val="0.44968373526506905"/>
        </c:manualLayout>
      </c:layout>
      <c:doughnutChart>
        <c:varyColors val="1"/>
        <c:ser>
          <c:idx val="0"/>
          <c:order val="0"/>
          <c:spPr>
            <a:solidFill>
              <a:schemeClr val="bg1">
                <a:lumMod val="65000"/>
              </a:schemeClr>
            </a:solidFill>
          </c:spPr>
          <c:dPt>
            <c:idx val="0"/>
            <c:bubble3D val="0"/>
            <c:spPr>
              <a:solidFill>
                <a:srgbClr val="1792CF"/>
              </a:solidFill>
            </c:spPr>
            <c:extLst>
              <c:ext xmlns:c16="http://schemas.microsoft.com/office/drawing/2014/chart" uri="{C3380CC4-5D6E-409C-BE32-E72D297353CC}">
                <c16:uniqueId val="{00000001-342B-45E1-8E03-044A082DD48E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3-342B-45E1-8E03-044A082DD48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'Rôle ARS'!$B$13:$B$14</c:f>
              <c:strCache>
                <c:ptCount val="2"/>
                <c:pt idx="0">
                  <c:v>Oui</c:v>
                </c:pt>
                <c:pt idx="1">
                  <c:v>Non</c:v>
                </c:pt>
              </c:strCache>
            </c:strRef>
          </c:cat>
          <c:val>
            <c:numRef>
              <c:f>'Rôle ARS'!$C$13:$C$14</c:f>
              <c:numCache>
                <c:formatCode>General</c:formatCode>
                <c:ptCount val="2"/>
                <c:pt idx="0">
                  <c:v>66</c:v>
                </c:pt>
                <c:pt idx="1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42B-45E1-8E03-044A082DD48E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t"/>
      <c:layout>
        <c:manualLayout>
          <c:xMode val="edge"/>
          <c:yMode val="edge"/>
          <c:x val="0.20410835994068291"/>
          <c:y val="5.771826006260742E-2"/>
          <c:w val="0.66392143899325184"/>
          <c:h val="0.2383204028555054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7600852991642901E-2"/>
          <c:y val="0.33267401505652811"/>
          <c:w val="0.7672187658161439"/>
          <c:h val="0.43841072332351078"/>
        </c:manualLayout>
      </c:layout>
      <c:doughnutChart>
        <c:varyColors val="1"/>
        <c:ser>
          <c:idx val="0"/>
          <c:order val="0"/>
          <c:spPr>
            <a:solidFill>
              <a:srgbClr val="C00000"/>
            </a:solidFill>
          </c:spPr>
          <c:dPt>
            <c:idx val="0"/>
            <c:bubble3D val="0"/>
            <c:spPr>
              <a:solidFill>
                <a:srgbClr val="1792CF"/>
              </a:solidFill>
            </c:spPr>
            <c:extLst>
              <c:ext xmlns:c16="http://schemas.microsoft.com/office/drawing/2014/chart" uri="{C3380CC4-5D6E-409C-BE32-E72D297353CC}">
                <c16:uniqueId val="{00000001-F9EB-47EC-9E44-09FF20553E1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'Rôle ARS'!$B$24:$B$25</c:f>
              <c:strCache>
                <c:ptCount val="2"/>
                <c:pt idx="0">
                  <c:v>Oui</c:v>
                </c:pt>
                <c:pt idx="1">
                  <c:v>Non</c:v>
                </c:pt>
              </c:strCache>
            </c:strRef>
          </c:cat>
          <c:val>
            <c:numRef>
              <c:f>'Rôle ARS'!$C$24:$C$25</c:f>
              <c:numCache>
                <c:formatCode>General</c:formatCode>
                <c:ptCount val="2"/>
                <c:pt idx="0">
                  <c:v>61</c:v>
                </c:pt>
                <c:pt idx="1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9EB-47EC-9E44-09FF20553E15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t"/>
      <c:layout>
        <c:manualLayout>
          <c:xMode val="edge"/>
          <c:yMode val="edge"/>
          <c:x val="0.16607920300522164"/>
          <c:y val="8.1885577528422765E-2"/>
          <c:w val="0.52576623430729919"/>
          <c:h val="0.24093509010462683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7595958748623779E-2"/>
          <c:y val="0.11531838342748242"/>
          <c:w val="0.96480808250275241"/>
          <c:h val="0.47230222282994205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1-1566-4908-AA14-0B003D831454}"/>
              </c:ext>
            </c:extLst>
          </c:dPt>
          <c:dPt>
            <c:idx val="1"/>
            <c:invertIfNegative val="0"/>
            <c:bubble3D val="0"/>
            <c:spPr>
              <a:solidFill>
                <a:srgbClr val="9FD6FB"/>
              </a:solidFill>
            </c:spPr>
            <c:extLst>
              <c:ext xmlns:c16="http://schemas.microsoft.com/office/drawing/2014/chart" uri="{C3380CC4-5D6E-409C-BE32-E72D297353CC}">
                <c16:uniqueId val="{00000003-1566-4908-AA14-0B003D831454}"/>
              </c:ext>
            </c:extLst>
          </c:dPt>
          <c:dPt>
            <c:idx val="2"/>
            <c:invertIfNegative val="0"/>
            <c:bubble3D val="0"/>
            <c:spPr>
              <a:solidFill>
                <a:srgbClr val="BFE4FD"/>
              </a:solidFill>
            </c:spPr>
            <c:extLst>
              <c:ext xmlns:c16="http://schemas.microsoft.com/office/drawing/2014/chart" uri="{C3380CC4-5D6E-409C-BE32-E72D297353CC}">
                <c16:uniqueId val="{00000005-1566-4908-AA14-0B003D831454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1566-4908-AA14-0B003D831454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9-1566-4908-AA14-0B003D831454}"/>
              </c:ext>
            </c:extLst>
          </c:dPt>
          <c:dPt>
            <c:idx val="5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B-1566-4908-AA14-0B003D831454}"/>
              </c:ext>
            </c:extLst>
          </c:dPt>
          <c:dPt>
            <c:idx val="6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D-1566-4908-AA14-0B003D831454}"/>
              </c:ext>
            </c:extLst>
          </c:dPt>
          <c:dPt>
            <c:idx val="7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F-1566-4908-AA14-0B003D831454}"/>
              </c:ext>
            </c:extLst>
          </c:dPt>
          <c:dLbls>
            <c:dLbl>
              <c:idx val="0"/>
              <c:layout>
                <c:manualLayout>
                  <c:x val="-1.6159779758743394E-3"/>
                  <c:y val="0.16798687850523802"/>
                </c:manualLayout>
              </c:layout>
              <c:spPr/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566-4908-AA14-0B003D831454}"/>
                </c:ext>
              </c:extLst>
            </c:dLbl>
            <c:dLbl>
              <c:idx val="1"/>
              <c:layout>
                <c:manualLayout>
                  <c:x val="-3.2319559517486789E-3"/>
                  <c:y val="0.135989377837573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566-4908-AA14-0B003D831454}"/>
                </c:ext>
              </c:extLst>
            </c:dLbl>
            <c:dLbl>
              <c:idx val="2"/>
              <c:layout>
                <c:manualLayout>
                  <c:x val="-4.8479339276230188E-3"/>
                  <c:y val="0.127990002670657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566-4908-AA14-0B003D831454}"/>
                </c:ext>
              </c:extLst>
            </c:dLbl>
            <c:dLbl>
              <c:idx val="3"/>
              <c:layout>
                <c:manualLayout>
                  <c:x val="-4.8479339276230188E-3"/>
                  <c:y val="0.143988753004489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566-4908-AA14-0B003D831454}"/>
                </c:ext>
              </c:extLst>
            </c:dLbl>
            <c:dLbl>
              <c:idx val="4"/>
              <c:layout>
                <c:manualLayout>
                  <c:x val="-8.0798898793716968E-3"/>
                  <c:y val="0.151988128171405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566-4908-AA14-0B003D831454}"/>
                </c:ext>
              </c:extLst>
            </c:dLbl>
            <c:dLbl>
              <c:idx val="5"/>
              <c:layout>
                <c:manualLayout>
                  <c:x val="-4.8479339276230188E-3"/>
                  <c:y val="0.119990627503741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566-4908-AA14-0B003D831454}"/>
                </c:ext>
              </c:extLst>
            </c:dLbl>
            <c:dLbl>
              <c:idx val="6"/>
              <c:layout>
                <c:manualLayout>
                  <c:x val="-6.1413008473497298E-5"/>
                  <c:y val="0.1097198047953519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566-4908-AA14-0B003D831454}"/>
                </c:ext>
              </c:extLst>
            </c:dLbl>
            <c:dLbl>
              <c:idx val="7"/>
              <c:layout>
                <c:manualLayout>
                  <c:x val="-1.6467923186804726E-3"/>
                  <c:y val="8.5721956819612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566-4908-AA14-0B003D8314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Rôle!$B$3:$B$10</c:f>
              <c:strCache>
                <c:ptCount val="8"/>
                <c:pt idx="0">
                  <c:v>La direction</c:v>
                </c:pt>
                <c:pt idx="1">
                  <c:v>Les membres du CVS </c:v>
                </c:pt>
                <c:pt idx="2">
                  <c:v>Vous-même</c:v>
                </c:pt>
                <c:pt idx="3">
                  <c:v>Le personnel de l'établissement non membre du CVS</c:v>
                </c:pt>
                <c:pt idx="4">
                  <c:v>Les familles des usagers</c:v>
                </c:pt>
                <c:pt idx="5">
                  <c:v>Les usagers</c:v>
                </c:pt>
                <c:pt idx="6">
                  <c:v>Les administrations </c:v>
                </c:pt>
                <c:pt idx="7">
                  <c:v>Les associations</c:v>
                </c:pt>
              </c:strCache>
            </c:strRef>
          </c:cat>
          <c:val>
            <c:numRef>
              <c:f>Rôle!$D$3:$D$10</c:f>
              <c:numCache>
                <c:formatCode>0%</c:formatCode>
                <c:ptCount val="8"/>
                <c:pt idx="0">
                  <c:v>0.96296296296296291</c:v>
                </c:pt>
                <c:pt idx="1">
                  <c:v>0.87037037037037035</c:v>
                </c:pt>
                <c:pt idx="2">
                  <c:v>0.85185185185185186</c:v>
                </c:pt>
                <c:pt idx="3">
                  <c:v>0.44444444444444442</c:v>
                </c:pt>
                <c:pt idx="4">
                  <c:v>0.35185185185185186</c:v>
                </c:pt>
                <c:pt idx="5">
                  <c:v>0.27777777777777779</c:v>
                </c:pt>
                <c:pt idx="6">
                  <c:v>0.24074074074074073</c:v>
                </c:pt>
                <c:pt idx="7">
                  <c:v>0.18518518518518517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1566-4908-AA14-0B003D8314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983360"/>
        <c:axId val="39989248"/>
      </c:barChart>
      <c:catAx>
        <c:axId val="399833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fr-FR"/>
          </a:p>
        </c:txPr>
        <c:crossAx val="39989248"/>
        <c:crosses val="autoZero"/>
        <c:auto val="1"/>
        <c:lblAlgn val="ctr"/>
        <c:lblOffset val="100"/>
        <c:noMultiLvlLbl val="0"/>
      </c:catAx>
      <c:valAx>
        <c:axId val="39989248"/>
        <c:scaling>
          <c:orientation val="minMax"/>
        </c:scaling>
        <c:delete val="1"/>
        <c:axPos val="l"/>
        <c:majorGridlines/>
        <c:numFmt formatCode="0%" sourceLinked="1"/>
        <c:majorTickMark val="out"/>
        <c:minorTickMark val="none"/>
        <c:tickLblPos val="nextTo"/>
        <c:crossAx val="399833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00"/>
      </a:pPr>
      <a:endParaRPr lang="fr-FR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4958" cy="4960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01" tIns="47749" rIns="95501" bIns="47749" numCol="1" anchor="t" anchorCtr="0" compatLnSpc="1">
            <a:prstTxWarp prst="textNoShape">
              <a:avLst/>
            </a:prstTxWarp>
          </a:bodyPr>
          <a:lstStyle>
            <a:lvl1pPr defTabSz="955762">
              <a:defRPr sz="1300"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718" y="1"/>
            <a:ext cx="2944958" cy="4960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01" tIns="47749" rIns="95501" bIns="47749" numCol="1" anchor="t" anchorCtr="0" compatLnSpc="1">
            <a:prstTxWarp prst="textNoShape">
              <a:avLst/>
            </a:prstTxWarp>
          </a:bodyPr>
          <a:lstStyle>
            <a:lvl1pPr algn="r" defTabSz="955762">
              <a:defRPr sz="1300"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630"/>
            <a:ext cx="2944958" cy="496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01" tIns="47749" rIns="95501" bIns="47749" numCol="1" anchor="b" anchorCtr="0" compatLnSpc="1">
            <a:prstTxWarp prst="textNoShape">
              <a:avLst/>
            </a:prstTxWarp>
          </a:bodyPr>
          <a:lstStyle>
            <a:lvl1pPr defTabSz="955762">
              <a:defRPr sz="1300"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718" y="9430630"/>
            <a:ext cx="2944958" cy="496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01" tIns="47749" rIns="95501" bIns="47749" numCol="1" anchor="b" anchorCtr="0" compatLnSpc="1">
            <a:prstTxWarp prst="textNoShape">
              <a:avLst/>
            </a:prstTxWarp>
          </a:bodyPr>
          <a:lstStyle>
            <a:lvl1pPr algn="r" defTabSz="955302">
              <a:defRPr sz="1300" smtClean="0">
                <a:cs typeface="+mn-cs"/>
              </a:defRPr>
            </a:lvl1pPr>
          </a:lstStyle>
          <a:p>
            <a:pPr>
              <a:defRPr/>
            </a:pPr>
            <a:fld id="{8B38EF80-C702-DB4C-98F8-F1FEA600C67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17370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4958" cy="4960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01" tIns="47749" rIns="95501" bIns="47749" numCol="1" anchor="t" anchorCtr="0" compatLnSpc="1">
            <a:prstTxWarp prst="textNoShape">
              <a:avLst/>
            </a:prstTxWarp>
          </a:bodyPr>
          <a:lstStyle>
            <a:lvl1pPr defTabSz="955762">
              <a:spcBef>
                <a:spcPct val="0"/>
              </a:spcBef>
              <a:defRPr sz="13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718" y="1"/>
            <a:ext cx="2944958" cy="4960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01" tIns="47749" rIns="95501" bIns="47749" numCol="1" anchor="t" anchorCtr="0" compatLnSpc="1">
            <a:prstTxWarp prst="textNoShape">
              <a:avLst/>
            </a:prstTxWarp>
          </a:bodyPr>
          <a:lstStyle>
            <a:lvl1pPr algn="r" defTabSz="955762">
              <a:spcBef>
                <a:spcPct val="0"/>
              </a:spcBef>
              <a:defRPr sz="13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142" y="4716124"/>
            <a:ext cx="4985393" cy="44656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01" tIns="47749" rIns="95501" bIns="477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630"/>
            <a:ext cx="2944958" cy="496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01" tIns="47749" rIns="95501" bIns="47749" numCol="1" anchor="b" anchorCtr="0" compatLnSpc="1">
            <a:prstTxWarp prst="textNoShape">
              <a:avLst/>
            </a:prstTxWarp>
          </a:bodyPr>
          <a:lstStyle>
            <a:lvl1pPr defTabSz="955762">
              <a:spcBef>
                <a:spcPct val="0"/>
              </a:spcBef>
              <a:defRPr sz="13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718" y="9430630"/>
            <a:ext cx="2944958" cy="496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01" tIns="47749" rIns="95501" bIns="47749" numCol="1" anchor="b" anchorCtr="0" compatLnSpc="1">
            <a:prstTxWarp prst="textNoShape">
              <a:avLst/>
            </a:prstTxWarp>
          </a:bodyPr>
          <a:lstStyle>
            <a:lvl1pPr algn="r" defTabSz="955302">
              <a:spcBef>
                <a:spcPct val="0"/>
              </a:spcBef>
              <a:defRPr sz="1300" smtClean="0">
                <a:solidFill>
                  <a:schemeClr val="tx1"/>
                </a:solidFill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F0BAB8C7-2484-4545-B831-28D11E3A8E6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70431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53685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14456" indent="-273175" defTabSz="953685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00780" indent="-218217" defTabSz="953685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40445" indent="-218217" defTabSz="953685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981726" indent="-218217" defTabSz="953685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447254" indent="-218217" defTabSz="95368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12781" indent="-218217" defTabSz="95368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378310" indent="-218217" defTabSz="95368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43838" indent="-218217" defTabSz="95368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fld id="{43C3F39D-B749-2A44-86F7-C7B78F176C76}" type="slidenum">
              <a:rPr lang="fr-FR" sz="1300">
                <a:solidFill>
                  <a:srgbClr val="000000"/>
                </a:solidFill>
                <a:cs typeface="ＭＳ Ｐゴシック" charset="0"/>
              </a:rPr>
              <a:pPr>
                <a:defRPr/>
              </a:pPr>
              <a:t>3</a:t>
            </a:fld>
            <a:endParaRPr lang="fr-FR" sz="1300">
              <a:solidFill>
                <a:srgbClr val="000000"/>
              </a:solidFill>
              <a:cs typeface="ＭＳ Ｐゴシック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>
              <a:defRPr/>
            </a:pPr>
            <a:endParaRPr lang="fr-FR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400"/>
              </a:spcBef>
            </a:pPr>
            <a:r>
              <a:rPr lang="fr-FR" b="1" dirty="0"/>
              <a:t>78 directeurs </a:t>
            </a:r>
            <a:r>
              <a:rPr lang="fr-FR" dirty="0"/>
              <a:t>répondants </a:t>
            </a:r>
            <a:r>
              <a:rPr lang="fr-FR" b="1" dirty="0"/>
              <a:t>(35%)</a:t>
            </a:r>
          </a:p>
          <a:p>
            <a:pPr>
              <a:spcBef>
                <a:spcPts val="400"/>
              </a:spcBef>
            </a:pPr>
            <a:endParaRPr lang="fr-FR" b="1" dirty="0"/>
          </a:p>
          <a:p>
            <a:pPr>
              <a:spcBef>
                <a:spcPts val="400"/>
              </a:spcBef>
            </a:pPr>
            <a:r>
              <a:rPr lang="fr-FR" b="1" dirty="0"/>
              <a:t>54 présidents </a:t>
            </a:r>
            <a:r>
              <a:rPr lang="fr-FR" dirty="0"/>
              <a:t>de CVS répondants </a:t>
            </a:r>
            <a:r>
              <a:rPr lang="fr-FR" b="1" dirty="0"/>
              <a:t>(24%)</a:t>
            </a:r>
          </a:p>
          <a:p>
            <a:pPr>
              <a:spcBef>
                <a:spcPts val="400"/>
              </a:spcBef>
            </a:pPr>
            <a:endParaRPr lang="fr-FR" b="1" dirty="0"/>
          </a:p>
          <a:p>
            <a:pPr>
              <a:spcBef>
                <a:spcPts val="400"/>
              </a:spcBef>
            </a:pPr>
            <a:r>
              <a:rPr lang="fr-FR" dirty="0">
                <a:solidFill>
                  <a:srgbClr val="FC9B30"/>
                </a:solidFill>
              </a:rPr>
              <a:t>Répartition selon les </a:t>
            </a:r>
            <a:r>
              <a:rPr lang="fr-FR" b="1" dirty="0">
                <a:solidFill>
                  <a:srgbClr val="FC9B30"/>
                </a:solidFill>
              </a:rPr>
              <a:t>publics accueillis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BAB8C7-2484-4545-B831-28D11E3A8E65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97785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400"/>
              </a:spcBef>
            </a:pPr>
            <a:r>
              <a:rPr lang="fr-FR" sz="1600" b="1" dirty="0">
                <a:solidFill>
                  <a:srgbClr val="FC9B30"/>
                </a:solidFill>
              </a:rPr>
              <a:t>Ce que dit la loi</a:t>
            </a:r>
            <a:r>
              <a:rPr lang="fr-FR" sz="1600" dirty="0">
                <a:solidFill>
                  <a:srgbClr val="FC9B30"/>
                </a:solidFill>
              </a:rPr>
              <a:t> </a:t>
            </a:r>
            <a:r>
              <a:rPr lang="fr-FR" sz="1100" dirty="0">
                <a:solidFill>
                  <a:srgbClr val="FC9B30"/>
                </a:solidFill>
              </a:rPr>
              <a:t>Décret n° 2005-1367 du 2 novembre 2005</a:t>
            </a:r>
          </a:p>
          <a:p>
            <a:pPr>
              <a:spcBef>
                <a:spcPts val="400"/>
              </a:spcBef>
            </a:pPr>
            <a:r>
              <a:rPr lang="fr-FR" i="1" dirty="0">
                <a:solidFill>
                  <a:srgbClr val="FC9B30"/>
                </a:solidFill>
              </a:rPr>
              <a:t>« Art. D. 311-5. − Le conseil de la vie sociale comprend au moins :</a:t>
            </a:r>
          </a:p>
          <a:p>
            <a:r>
              <a:rPr lang="fr-FR" i="1" dirty="0">
                <a:solidFill>
                  <a:srgbClr val="FC9B30"/>
                </a:solidFill>
              </a:rPr>
              <a:t>1°Deux représentants des personnes accueillies ou prises en charge ;</a:t>
            </a:r>
          </a:p>
          <a:p>
            <a:r>
              <a:rPr lang="fr-FR" i="1" dirty="0">
                <a:solidFill>
                  <a:srgbClr val="FC9B30"/>
                </a:solidFill>
              </a:rPr>
              <a:t>2°S’il y a lieu, un représentant des familles ou des représentants légaux ;</a:t>
            </a:r>
          </a:p>
          <a:p>
            <a:r>
              <a:rPr lang="fr-FR" i="1" dirty="0">
                <a:solidFill>
                  <a:srgbClr val="FC9B30"/>
                </a:solidFill>
              </a:rPr>
              <a:t>3° Un représentant du personnel ;</a:t>
            </a:r>
          </a:p>
          <a:p>
            <a:pPr>
              <a:spcBef>
                <a:spcPts val="720"/>
              </a:spcBef>
            </a:pPr>
            <a:r>
              <a:rPr lang="fr-FR" i="1" dirty="0">
                <a:solidFill>
                  <a:srgbClr val="FC9B30"/>
                </a:solidFill>
              </a:rPr>
              <a:t>4°Un représentant de l’organisme gestionnaire.</a:t>
            </a:r>
          </a:p>
          <a:p>
            <a:pPr>
              <a:spcBef>
                <a:spcPts val="720"/>
              </a:spcBef>
            </a:pPr>
            <a:r>
              <a:rPr lang="fr-FR" i="1" dirty="0">
                <a:solidFill>
                  <a:srgbClr val="FC9B30"/>
                </a:solidFill>
              </a:rPr>
              <a:t>Le nombre des représentants des personnes accueillies, d’une part, et de leur famille ou de leurs</a:t>
            </a:r>
          </a:p>
          <a:p>
            <a:pPr>
              <a:spcBef>
                <a:spcPts val="0"/>
              </a:spcBef>
            </a:pPr>
            <a:r>
              <a:rPr lang="fr-FR" i="1" dirty="0">
                <a:solidFill>
                  <a:srgbClr val="FC9B30"/>
                </a:solidFill>
              </a:rPr>
              <a:t>représentants légaux, d’autre part, doit être supérieur à la moitié du nombre total des membres du conseil. »</a:t>
            </a:r>
          </a:p>
          <a:p>
            <a:pPr>
              <a:spcBef>
                <a:spcPts val="0"/>
              </a:spcBef>
            </a:pPr>
            <a:endParaRPr lang="fr-FR" i="1" dirty="0">
              <a:solidFill>
                <a:srgbClr val="FC9B30"/>
              </a:solidFill>
            </a:endParaRPr>
          </a:p>
          <a:p>
            <a:pPr>
              <a:spcBef>
                <a:spcPts val="0"/>
              </a:spcBef>
            </a:pPr>
            <a:r>
              <a:rPr lang="fr-FR" b="1" i="1" dirty="0">
                <a:solidFill>
                  <a:srgbClr val="FC9B30"/>
                </a:solidFill>
              </a:rPr>
              <a:t>Le + par rapport à la loi : </a:t>
            </a:r>
          </a:p>
          <a:p>
            <a:pPr marL="171450" indent="-171450">
              <a:spcBef>
                <a:spcPts val="0"/>
              </a:spcBef>
              <a:buFontTx/>
              <a:buChar char="-"/>
            </a:pPr>
            <a:r>
              <a:rPr lang="fr-FR" i="1" dirty="0">
                <a:solidFill>
                  <a:srgbClr val="FC9B30"/>
                </a:solidFill>
              </a:rPr>
              <a:t>Les élus locaux (26%)</a:t>
            </a:r>
          </a:p>
          <a:p>
            <a:pPr marL="171450" indent="-171450">
              <a:spcBef>
                <a:spcPts val="0"/>
              </a:spcBef>
              <a:buFontTx/>
              <a:buChar char="-"/>
            </a:pPr>
            <a:r>
              <a:rPr lang="fr-FR" i="1" dirty="0">
                <a:solidFill>
                  <a:srgbClr val="FC9B30"/>
                </a:solidFill>
              </a:rPr>
              <a:t>Les associations 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BAB8C7-2484-4545-B831-28D11E3A8E65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17820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400"/>
              </a:spcBef>
            </a:pPr>
            <a:r>
              <a:rPr lang="fr-FR" dirty="0"/>
              <a:t>Principalement des </a:t>
            </a:r>
            <a:r>
              <a:rPr lang="fr-FR" b="1" dirty="0"/>
              <a:t>usagers </a:t>
            </a:r>
            <a:r>
              <a:rPr lang="fr-FR" dirty="0"/>
              <a:t>(35%) ou des </a:t>
            </a:r>
            <a:r>
              <a:rPr lang="fr-FR" b="1" dirty="0"/>
              <a:t>parents d’usagers </a:t>
            </a:r>
            <a:r>
              <a:rPr lang="fr-FR" dirty="0"/>
              <a:t>(35%) </a:t>
            </a:r>
          </a:p>
          <a:p>
            <a:pPr>
              <a:spcBef>
                <a:spcPts val="400"/>
              </a:spcBef>
            </a:pPr>
            <a:endParaRPr lang="fr-FR" dirty="0"/>
          </a:p>
          <a:p>
            <a:pPr>
              <a:spcBef>
                <a:spcPts val="400"/>
              </a:spcBef>
            </a:pPr>
            <a:r>
              <a:rPr lang="fr-FR" dirty="0"/>
              <a:t>Majoritairement</a:t>
            </a:r>
            <a:r>
              <a:rPr lang="fr-FR" b="1" dirty="0"/>
              <a:t> désignés ou élus par les membres du CVS </a:t>
            </a:r>
            <a:r>
              <a:rPr lang="fr-FR" dirty="0"/>
              <a:t>(78%)  </a:t>
            </a:r>
          </a:p>
          <a:p>
            <a:pPr>
              <a:spcBef>
                <a:spcPts val="400"/>
              </a:spcBef>
            </a:pPr>
            <a:endParaRPr lang="fr-FR" b="1" dirty="0"/>
          </a:p>
          <a:p>
            <a:pPr>
              <a:spcBef>
                <a:spcPts val="400"/>
              </a:spcBef>
            </a:pPr>
            <a:r>
              <a:rPr lang="fr-FR" dirty="0"/>
              <a:t>En grande majorité </a:t>
            </a:r>
            <a:r>
              <a:rPr lang="fr-FR" b="1" dirty="0"/>
              <a:t>non formés </a:t>
            </a:r>
            <a:r>
              <a:rPr lang="fr-FR" dirty="0"/>
              <a:t>pour tenir le rôle de président (85%) </a:t>
            </a:r>
          </a:p>
          <a:p>
            <a:r>
              <a:rPr lang="fr-FR" dirty="0"/>
              <a:t>	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BAB8C7-2484-4545-B831-28D11E3A8E65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3331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Si oui, majoritairement par :</a:t>
            </a:r>
          </a:p>
          <a:p>
            <a:pPr marL="171450" indent="-171450">
              <a:buFontTx/>
              <a:buChar char="-"/>
            </a:pPr>
            <a:r>
              <a:rPr lang="fr-FR" dirty="0"/>
              <a:t>le CA ou la Direction générale </a:t>
            </a:r>
          </a:p>
          <a:p>
            <a:pPr marL="171450" indent="-171450">
              <a:buFontTx/>
              <a:buChar char="-"/>
            </a:pPr>
            <a:r>
              <a:rPr lang="fr-FR" dirty="0"/>
              <a:t>La presse spécialisée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BAB8C7-2484-4545-B831-28D11E3A8E65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96821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050" dirty="0"/>
              <a:t>1</a:t>
            </a:r>
          </a:p>
          <a:p>
            <a:r>
              <a:rPr lang="fr-FR" sz="1050" dirty="0"/>
              <a:t>Oui : </a:t>
            </a:r>
          </a:p>
          <a:p>
            <a:pPr eaLnBrk="1" fontAlgn="ctr" hangingPunct="1"/>
            <a:r>
              <a:rPr lang="fr-FR" sz="1050" b="1" dirty="0"/>
              <a:t>C'est la tutelle/l'organisme de contrôle des établissements/qui veille au respect des droits et de la réglementation en vigueur</a:t>
            </a:r>
            <a:endParaRPr lang="fr-FR" sz="1050" dirty="0"/>
          </a:p>
          <a:p>
            <a:pPr eaLnBrk="1" fontAlgn="ctr" hangingPunct="1"/>
            <a:r>
              <a:rPr lang="fr-FR" sz="1050" b="1" dirty="0"/>
              <a:t>Elle détient des informations qu'elle peut partager avec le CVS et la direction de l’établissement (évolutions réglementaires, droits des usagers, secteur médico-social…)</a:t>
            </a:r>
          </a:p>
          <a:p>
            <a:pPr eaLnBrk="1" fontAlgn="ctr" hangingPunct="1"/>
            <a:r>
              <a:rPr lang="fr-FR" sz="1050" b="1" dirty="0"/>
              <a:t>Non : Les usagers sont déjà informés par les acteurs locaux (CCAS, CLIC, associations, assistantes sociales, CODERPA…)</a:t>
            </a:r>
            <a:endParaRPr lang="fr-FR" sz="1050" b="1" dirty="0">
              <a:solidFill>
                <a:srgbClr val="000000"/>
              </a:solidFill>
              <a:latin typeface="Calibri"/>
            </a:endParaRPr>
          </a:p>
          <a:p>
            <a:pPr eaLnBrk="1" fontAlgn="ctr" hangingPunct="1"/>
            <a:endParaRPr lang="fr-FR" sz="1050" dirty="0"/>
          </a:p>
          <a:p>
            <a:pPr eaLnBrk="1" fontAlgn="ctr" hangingPunct="1"/>
            <a:r>
              <a:rPr lang="fr-FR" sz="1050" dirty="0"/>
              <a:t>2, </a:t>
            </a:r>
          </a:p>
          <a:p>
            <a:pPr eaLnBrk="1" fontAlgn="ctr" hangingPunct="1"/>
            <a:r>
              <a:rPr lang="fr-FR" sz="1050" dirty="0"/>
              <a:t>Oui ; </a:t>
            </a:r>
            <a:r>
              <a:rPr lang="fr-FR" sz="1050" b="1" dirty="0"/>
              <a:t>Légitimité de L'ARS </a:t>
            </a:r>
            <a:r>
              <a:rPr lang="fr-FR" sz="1050" dirty="0"/>
              <a:t>(diffuser de l'information actualisée, planifier et promouvoir les expérimentations)</a:t>
            </a:r>
          </a:p>
          <a:p>
            <a:pPr eaLnBrk="1" fontAlgn="ctr" hangingPunct="1"/>
            <a:r>
              <a:rPr lang="fr-FR" sz="1050" dirty="0"/>
              <a:t>Non : </a:t>
            </a:r>
          </a:p>
          <a:p>
            <a:pPr eaLnBrk="1" fontAlgn="ctr" hangingPunct="1"/>
            <a:r>
              <a:rPr lang="fr-FR" sz="1050" b="1" dirty="0"/>
              <a:t>Ce n'est pas la préoccupation des usagers</a:t>
            </a:r>
            <a:endParaRPr lang="fr-FR" sz="1050" dirty="0"/>
          </a:p>
          <a:p>
            <a:pPr eaLnBrk="1" fontAlgn="ctr" hangingPunct="1"/>
            <a:r>
              <a:rPr lang="fr-FR" sz="1050" b="1" dirty="0"/>
              <a:t>Faire passer l'information par les établissements ou les associations</a:t>
            </a:r>
          </a:p>
          <a:p>
            <a:pPr eaLnBrk="1" fontAlgn="ctr" hangingPunct="1"/>
            <a:endParaRPr lang="fr-FR" sz="1050" b="1" dirty="0"/>
          </a:p>
          <a:p>
            <a:pPr eaLnBrk="1" fontAlgn="ctr" hangingPunct="1"/>
            <a:r>
              <a:rPr lang="fr-FR" sz="1050" b="1" dirty="0"/>
              <a:t>3, </a:t>
            </a:r>
          </a:p>
          <a:p>
            <a:pPr eaLnBrk="1" fontAlgn="ctr" hangingPunct="1"/>
            <a:r>
              <a:rPr lang="fr-FR" sz="1050" b="1" dirty="0"/>
              <a:t>Oui :</a:t>
            </a:r>
          </a:p>
          <a:p>
            <a:pPr eaLnBrk="1" fontAlgn="t" hangingPunct="1"/>
            <a:r>
              <a:rPr lang="fr-FR" sz="1050" b="1" dirty="0"/>
              <a:t>Organisme de tutelle</a:t>
            </a:r>
            <a:endParaRPr lang="fr-FR" sz="1050" dirty="0"/>
          </a:p>
          <a:p>
            <a:pPr eaLnBrk="1" fontAlgn="t" hangingPunct="1"/>
            <a:r>
              <a:rPr lang="fr-FR" sz="1050" b="1" dirty="0"/>
              <a:t>Relais pour diffuser de l'information (aux usagers, professionnels, établissements)</a:t>
            </a:r>
            <a:endParaRPr lang="fr-FR" sz="1050" dirty="0"/>
          </a:p>
          <a:p>
            <a:pPr eaLnBrk="1" fontAlgn="ctr" hangingPunct="1"/>
            <a:endParaRPr lang="fr-FR" sz="1050" b="1" dirty="0"/>
          </a:p>
          <a:p>
            <a:pPr eaLnBrk="1" fontAlgn="ctr" hangingPunct="1"/>
            <a:r>
              <a:rPr lang="fr-FR" sz="1050" b="1" dirty="0"/>
              <a:t>Non : C'est plutôt aux acteurs locaux et de terrain d'intervenir (associations, CODERPA…)</a:t>
            </a:r>
            <a:endParaRPr lang="fr-FR" sz="1050" b="1" dirty="0">
              <a:solidFill>
                <a:srgbClr val="000000"/>
              </a:solidFill>
              <a:latin typeface="Calibri"/>
            </a:endParaRPr>
          </a:p>
          <a:p>
            <a:pPr eaLnBrk="1" fontAlgn="ctr" hangingPunct="1"/>
            <a:endParaRPr lang="fr-FR" sz="1050" b="1" dirty="0"/>
          </a:p>
          <a:p>
            <a:pPr eaLnBrk="1" fontAlgn="ctr" hangingPunct="1"/>
            <a:endParaRPr lang="fr-FR" sz="1050" b="1" dirty="0"/>
          </a:p>
          <a:p>
            <a:pPr eaLnBrk="1" fontAlgn="ctr" hangingPunct="1"/>
            <a:endParaRPr lang="fr-FR" sz="1050" dirty="0"/>
          </a:p>
          <a:p>
            <a:pPr eaLnBrk="1" fontAlgn="ctr" hangingPunct="1"/>
            <a:endParaRPr lang="fr-FR" sz="1050" dirty="0"/>
          </a:p>
          <a:p>
            <a:endParaRPr lang="fr-FR" sz="105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BAB8C7-2484-4545-B831-28D11E3A8E65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0701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3" descr="ARS-PPT ECRAN D'OUVERTURE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525"/>
            <a:ext cx="9144000" cy="683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22"/>
          <p:cNvSpPr txBox="1">
            <a:spLocks noChangeArrowheads="1"/>
          </p:cNvSpPr>
          <p:nvPr userDrawn="1"/>
        </p:nvSpPr>
        <p:spPr bwMode="auto">
          <a:xfrm>
            <a:off x="346075" y="6375400"/>
            <a:ext cx="437038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000">
                <a:solidFill>
                  <a:srgbClr val="002395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1000">
                <a:solidFill>
                  <a:srgbClr val="002395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000">
                <a:solidFill>
                  <a:srgbClr val="002395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000">
                <a:solidFill>
                  <a:srgbClr val="002395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000">
                <a:solidFill>
                  <a:srgbClr val="002395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rgbClr val="002395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rgbClr val="002395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rgbClr val="002395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000">
                <a:solidFill>
                  <a:srgbClr val="002395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fr-FR"/>
              <a:t>EHESP- Formation des IPASS / Promotion 2015 – 15 octobre 2015</a:t>
            </a:r>
          </a:p>
        </p:txBody>
      </p:sp>
      <p:pic>
        <p:nvPicPr>
          <p:cNvPr id="6" name="Picture 26" descr="ARS_LOGOS_idf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016000"/>
            <a:ext cx="2447925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6663" y="2874963"/>
            <a:ext cx="6111875" cy="1143000"/>
          </a:xfrm>
        </p:spPr>
        <p:txBody>
          <a:bodyPr/>
          <a:lstStyle>
            <a:lvl1pPr marL="0" indent="917575">
              <a:buFontTx/>
              <a:buBlip>
                <a:blip r:embed="rId4"/>
              </a:buBlip>
              <a:tabLst>
                <a:tab pos="806450" algn="l"/>
                <a:tab pos="952500" algn="l"/>
                <a:tab pos="1141413" algn="l"/>
                <a:tab pos="5243513" algn="l"/>
              </a:tabLst>
              <a:defRPr>
                <a:solidFill>
                  <a:srgbClr val="002395"/>
                </a:solidFill>
              </a:defRPr>
            </a:lvl1pPr>
          </a:lstStyle>
          <a:p>
            <a:r>
              <a:rPr lang="fr-FR"/>
              <a:t>Cliquez pour ajouter un titre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95550" y="4165600"/>
            <a:ext cx="6019800" cy="1752600"/>
          </a:xfrm>
        </p:spPr>
        <p:txBody>
          <a:bodyPr/>
          <a:lstStyle>
            <a:lvl1pPr marL="0" indent="927100">
              <a:defRPr>
                <a:solidFill>
                  <a:srgbClr val="7AB800"/>
                </a:solidFill>
              </a:defRPr>
            </a:lvl1pPr>
          </a:lstStyle>
          <a:p>
            <a:r>
              <a:rPr lang="fr-FR" dirty="0"/>
              <a:t>Cliquez pour ajouter un sous-titre</a:t>
            </a:r>
          </a:p>
        </p:txBody>
      </p:sp>
    </p:spTree>
    <p:extLst>
      <p:ext uri="{BB962C8B-B14F-4D97-AF65-F5344CB8AC3E}">
        <p14:creationId xmlns:p14="http://schemas.microsoft.com/office/powerpoint/2010/main" val="81634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083633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419850" y="220663"/>
            <a:ext cx="2038350" cy="5441950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220663"/>
            <a:ext cx="5962650" cy="544195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2738117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800" y="220663"/>
            <a:ext cx="8153400" cy="1143000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1219200" y="1547813"/>
            <a:ext cx="7239000" cy="4114800"/>
          </a:xfrm>
        </p:spPr>
        <p:txBody>
          <a:bodyPr/>
          <a:lstStyle/>
          <a:p>
            <a:pPr lvl="0"/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882526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003115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483852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219200" y="1547813"/>
            <a:ext cx="35433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14900" y="1547813"/>
            <a:ext cx="35433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87988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670085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</p:spTree>
    <p:extLst>
      <p:ext uri="{BB962C8B-B14F-4D97-AF65-F5344CB8AC3E}">
        <p14:creationId xmlns:p14="http://schemas.microsoft.com/office/powerpoint/2010/main" val="423224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0549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770511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004886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0663"/>
            <a:ext cx="8153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 Cliquez pour modifier le style du titre</a:t>
            </a:r>
            <a:br>
              <a:rPr lang="fr-FR"/>
            </a:br>
            <a:r>
              <a:rPr lang="fr-FR"/>
              <a:t> du masque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547813"/>
            <a:ext cx="7239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masque, xxxxxxxxxxxxxxxxxxx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 Troisième niveau</a:t>
            </a:r>
          </a:p>
        </p:txBody>
      </p:sp>
      <p:pic>
        <p:nvPicPr>
          <p:cNvPr id="3076" name="Picture 14" descr="ARS-TERRITOIRE GRAPHIQUE"/>
          <p:cNvPicPr>
            <a:picLocks noChangeAspect="1" noChangeArrowheads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000"/>
            <a:ext cx="9144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Rectangle 10"/>
          <p:cNvSpPr>
            <a:spLocks noChangeArrowheads="1"/>
          </p:cNvSpPr>
          <p:nvPr userDrawn="1"/>
        </p:nvSpPr>
        <p:spPr bwMode="auto">
          <a:xfrm>
            <a:off x="8778875" y="64770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>
              <a:spcBef>
                <a:spcPct val="0"/>
              </a:spcBef>
            </a:pPr>
            <a:fld id="{1E3BF79D-1F3F-5F4E-89D6-EB6478836F59}" type="slidenum">
              <a:rPr lang="fr-FR"/>
              <a:pPr algn="r">
                <a:spcBef>
                  <a:spcPct val="0"/>
                </a:spcBef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6" r:id="rId1"/>
    <p:sldLayoutId id="2147484174" r:id="rId2"/>
    <p:sldLayoutId id="2147484175" r:id="rId3"/>
    <p:sldLayoutId id="2147484176" r:id="rId4"/>
    <p:sldLayoutId id="2147484177" r:id="rId5"/>
    <p:sldLayoutId id="2147484178" r:id="rId6"/>
    <p:sldLayoutId id="2147484179" r:id="rId7"/>
    <p:sldLayoutId id="2147484180" r:id="rId8"/>
    <p:sldLayoutId id="2147484181" r:id="rId9"/>
    <p:sldLayoutId id="2147484182" r:id="rId10"/>
    <p:sldLayoutId id="2147484183" r:id="rId11"/>
    <p:sldLayoutId id="2147484184" r:id="rId12"/>
  </p:sldLayoutIdLst>
  <p:txStyles>
    <p:titleStyle>
      <a:lvl1pPr marL="815975" indent="-815975" algn="l" defTabSz="512763" rtl="0" eaLnBrk="0" fontAlgn="base" hangingPunct="0">
        <a:spcBef>
          <a:spcPct val="0"/>
        </a:spcBef>
        <a:spcAft>
          <a:spcPct val="0"/>
        </a:spcAft>
        <a:buSzPct val="30000"/>
        <a:buBlip>
          <a:blip r:embed="rId15"/>
        </a:buBlip>
        <a:tabLst>
          <a:tab pos="806450" algn="l"/>
          <a:tab pos="1141413" algn="l"/>
          <a:tab pos="5243513" algn="l"/>
        </a:tabLst>
        <a:defRPr sz="2900" b="1">
          <a:solidFill>
            <a:srgbClr val="7AB800"/>
          </a:solidFill>
          <a:latin typeface="+mj-lt"/>
          <a:ea typeface="ＭＳ Ｐゴシック" pitchFamily="1" charset="-128"/>
          <a:cs typeface="ＭＳ Ｐゴシック" pitchFamily="1" charset="-128"/>
        </a:defRPr>
      </a:lvl1pPr>
      <a:lvl2pPr marL="815975" indent="-815975" algn="l" defTabSz="512763" rtl="0" eaLnBrk="0" fontAlgn="base" hangingPunct="0">
        <a:spcBef>
          <a:spcPct val="0"/>
        </a:spcBef>
        <a:spcAft>
          <a:spcPct val="0"/>
        </a:spcAft>
        <a:buSzPct val="30000"/>
        <a:buBlip>
          <a:blip r:embed="rId15"/>
        </a:buBlip>
        <a:tabLst>
          <a:tab pos="806450" algn="l"/>
          <a:tab pos="1141413" algn="l"/>
          <a:tab pos="5243513" algn="l"/>
        </a:tabLst>
        <a:defRPr sz="2900" b="1">
          <a:solidFill>
            <a:srgbClr val="7AB800"/>
          </a:solidFill>
          <a:latin typeface="Arial" charset="0"/>
          <a:ea typeface="ＭＳ Ｐゴシック" pitchFamily="1" charset="-128"/>
          <a:cs typeface="ＭＳ Ｐゴシック" pitchFamily="1" charset="-128"/>
        </a:defRPr>
      </a:lvl2pPr>
      <a:lvl3pPr marL="815975" indent="-815975" algn="l" defTabSz="512763" rtl="0" eaLnBrk="0" fontAlgn="base" hangingPunct="0">
        <a:spcBef>
          <a:spcPct val="0"/>
        </a:spcBef>
        <a:spcAft>
          <a:spcPct val="0"/>
        </a:spcAft>
        <a:buSzPct val="30000"/>
        <a:buBlip>
          <a:blip r:embed="rId15"/>
        </a:buBlip>
        <a:tabLst>
          <a:tab pos="806450" algn="l"/>
          <a:tab pos="1141413" algn="l"/>
          <a:tab pos="5243513" algn="l"/>
        </a:tabLst>
        <a:defRPr sz="2900" b="1">
          <a:solidFill>
            <a:srgbClr val="7AB800"/>
          </a:solidFill>
          <a:latin typeface="Arial" charset="0"/>
          <a:ea typeface="ＭＳ Ｐゴシック" pitchFamily="1" charset="-128"/>
          <a:cs typeface="ＭＳ Ｐゴシック" pitchFamily="1" charset="-128"/>
        </a:defRPr>
      </a:lvl3pPr>
      <a:lvl4pPr marL="815975" indent="-815975" algn="l" defTabSz="512763" rtl="0" eaLnBrk="0" fontAlgn="base" hangingPunct="0">
        <a:spcBef>
          <a:spcPct val="0"/>
        </a:spcBef>
        <a:spcAft>
          <a:spcPct val="0"/>
        </a:spcAft>
        <a:buSzPct val="30000"/>
        <a:buBlip>
          <a:blip r:embed="rId15"/>
        </a:buBlip>
        <a:tabLst>
          <a:tab pos="806450" algn="l"/>
          <a:tab pos="1141413" algn="l"/>
          <a:tab pos="5243513" algn="l"/>
        </a:tabLst>
        <a:defRPr sz="2900" b="1">
          <a:solidFill>
            <a:srgbClr val="7AB800"/>
          </a:solidFill>
          <a:latin typeface="Arial" charset="0"/>
          <a:ea typeface="ＭＳ Ｐゴシック" pitchFamily="1" charset="-128"/>
          <a:cs typeface="ＭＳ Ｐゴシック" pitchFamily="1" charset="-128"/>
        </a:defRPr>
      </a:lvl4pPr>
      <a:lvl5pPr marL="815975" indent="-815975" algn="l" defTabSz="512763" rtl="0" eaLnBrk="0" fontAlgn="base" hangingPunct="0">
        <a:spcBef>
          <a:spcPct val="0"/>
        </a:spcBef>
        <a:spcAft>
          <a:spcPct val="0"/>
        </a:spcAft>
        <a:buSzPct val="30000"/>
        <a:buBlip>
          <a:blip r:embed="rId15"/>
        </a:buBlip>
        <a:tabLst>
          <a:tab pos="806450" algn="l"/>
          <a:tab pos="1141413" algn="l"/>
          <a:tab pos="5243513" algn="l"/>
        </a:tabLst>
        <a:defRPr sz="2900" b="1">
          <a:solidFill>
            <a:srgbClr val="7AB800"/>
          </a:solidFill>
          <a:latin typeface="Arial" charset="0"/>
          <a:ea typeface="ＭＳ Ｐゴシック" pitchFamily="1" charset="-128"/>
          <a:cs typeface="ＭＳ Ｐゴシック" pitchFamily="1" charset="-128"/>
        </a:defRPr>
      </a:lvl5pPr>
      <a:lvl6pPr marL="1273175" indent="-815975" algn="l" defTabSz="512763" rtl="0" fontAlgn="base">
        <a:spcBef>
          <a:spcPct val="0"/>
        </a:spcBef>
        <a:spcAft>
          <a:spcPct val="0"/>
        </a:spcAft>
        <a:buSzPct val="30000"/>
        <a:buBlip>
          <a:blip r:embed="rId15"/>
        </a:buBlip>
        <a:tabLst>
          <a:tab pos="806450" algn="l"/>
          <a:tab pos="1141413" algn="l"/>
          <a:tab pos="5243513" algn="l"/>
        </a:tabLst>
        <a:defRPr sz="2900" b="1">
          <a:solidFill>
            <a:srgbClr val="7AB800"/>
          </a:solidFill>
          <a:latin typeface="Arial" charset="0"/>
        </a:defRPr>
      </a:lvl6pPr>
      <a:lvl7pPr marL="1730375" indent="-815975" algn="l" defTabSz="512763" rtl="0" fontAlgn="base">
        <a:spcBef>
          <a:spcPct val="0"/>
        </a:spcBef>
        <a:spcAft>
          <a:spcPct val="0"/>
        </a:spcAft>
        <a:buSzPct val="30000"/>
        <a:buBlip>
          <a:blip r:embed="rId15"/>
        </a:buBlip>
        <a:tabLst>
          <a:tab pos="806450" algn="l"/>
          <a:tab pos="1141413" algn="l"/>
          <a:tab pos="5243513" algn="l"/>
        </a:tabLst>
        <a:defRPr sz="2900" b="1">
          <a:solidFill>
            <a:srgbClr val="7AB800"/>
          </a:solidFill>
          <a:latin typeface="Arial" charset="0"/>
        </a:defRPr>
      </a:lvl7pPr>
      <a:lvl8pPr marL="2187575" indent="-815975" algn="l" defTabSz="512763" rtl="0" fontAlgn="base">
        <a:spcBef>
          <a:spcPct val="0"/>
        </a:spcBef>
        <a:spcAft>
          <a:spcPct val="0"/>
        </a:spcAft>
        <a:buSzPct val="30000"/>
        <a:buBlip>
          <a:blip r:embed="rId15"/>
        </a:buBlip>
        <a:tabLst>
          <a:tab pos="806450" algn="l"/>
          <a:tab pos="1141413" algn="l"/>
          <a:tab pos="5243513" algn="l"/>
        </a:tabLst>
        <a:defRPr sz="2900" b="1">
          <a:solidFill>
            <a:srgbClr val="7AB800"/>
          </a:solidFill>
          <a:latin typeface="Arial" charset="0"/>
        </a:defRPr>
      </a:lvl8pPr>
      <a:lvl9pPr marL="2644775" indent="-815975" algn="l" defTabSz="512763" rtl="0" fontAlgn="base">
        <a:spcBef>
          <a:spcPct val="0"/>
        </a:spcBef>
        <a:spcAft>
          <a:spcPct val="0"/>
        </a:spcAft>
        <a:buSzPct val="30000"/>
        <a:buBlip>
          <a:blip r:embed="rId15"/>
        </a:buBlip>
        <a:tabLst>
          <a:tab pos="806450" algn="l"/>
          <a:tab pos="1141413" algn="l"/>
          <a:tab pos="5243513" algn="l"/>
        </a:tabLst>
        <a:defRPr sz="2900" b="1">
          <a:solidFill>
            <a:srgbClr val="7AB800"/>
          </a:solidFill>
          <a:latin typeface="Arial" charset="0"/>
        </a:defRPr>
      </a:lvl9pPr>
    </p:titleStyle>
    <p:bodyStyle>
      <a:lvl1pPr marL="858838" indent="-858838" algn="l" rtl="0" eaLnBrk="0" fontAlgn="base" hangingPunct="0">
        <a:spcBef>
          <a:spcPct val="20000"/>
        </a:spcBef>
        <a:spcAft>
          <a:spcPct val="0"/>
        </a:spcAft>
        <a:buSzPct val="55000"/>
        <a:buBlip>
          <a:blip r:embed="rId16"/>
        </a:buBlip>
        <a:defRPr sz="1700">
          <a:solidFill>
            <a:schemeClr val="tx1"/>
          </a:solidFill>
          <a:latin typeface="+mn-lt"/>
          <a:ea typeface="ＭＳ Ｐゴシック" pitchFamily="1" charset="-128"/>
          <a:cs typeface="ＭＳ Ｐゴシック" pitchFamily="1" charset="-128"/>
        </a:defRPr>
      </a:lvl1pPr>
      <a:lvl2pPr marL="1484313" indent="-153988" algn="l" rtl="0" eaLnBrk="0" fontAlgn="base" hangingPunct="0">
        <a:spcBef>
          <a:spcPct val="20000"/>
        </a:spcBef>
        <a:spcAft>
          <a:spcPct val="0"/>
        </a:spcAft>
        <a:buSzPct val="150000"/>
        <a:buChar char="-"/>
        <a:defRPr sz="1500">
          <a:solidFill>
            <a:schemeClr val="tx1"/>
          </a:solidFill>
          <a:latin typeface="+mn-lt"/>
          <a:ea typeface="ＭＳ Ｐゴシック" charset="-128"/>
        </a:defRPr>
      </a:lvl2pPr>
      <a:lvl3pPr marL="1905000" indent="-990600" algn="l" rtl="0" eaLnBrk="0" fontAlgn="base" hangingPunct="0">
        <a:spcBef>
          <a:spcPct val="20000"/>
        </a:spcBef>
        <a:spcAft>
          <a:spcPct val="0"/>
        </a:spcAft>
        <a:buChar char="-"/>
        <a:defRPr sz="1200">
          <a:solidFill>
            <a:schemeClr val="tx1"/>
          </a:solidFill>
          <a:latin typeface="+mn-lt"/>
          <a:ea typeface="ＭＳ Ｐゴシック" charset="-128"/>
        </a:defRPr>
      </a:lvl3pPr>
      <a:lvl4pPr marL="270192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charset="0"/>
          <a:ea typeface="ＭＳ Ｐゴシック" charset="-128"/>
        </a:defRPr>
      </a:lvl4pPr>
      <a:lvl5pPr marL="3121025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  <a:ea typeface="ＭＳ Ｐゴシック" charset="-128"/>
        </a:defRPr>
      </a:lvl5pPr>
      <a:lvl6pPr marL="357822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  <a:ea typeface="ＭＳ Ｐゴシック" charset="-128"/>
        </a:defRPr>
      </a:lvl6pPr>
      <a:lvl7pPr marL="403542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  <a:ea typeface="ＭＳ Ｐゴシック" charset="-128"/>
        </a:defRPr>
      </a:lvl7pPr>
      <a:lvl8pPr marL="449262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  <a:ea typeface="ＭＳ Ｐゴシック" charset="-128"/>
        </a:defRPr>
      </a:lvl8pPr>
      <a:lvl9pPr marL="494982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  <a:ea typeface="ＭＳ Ｐゴシック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AU PROGRAMME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r>
              <a:rPr lang="fr-FR" dirty="0"/>
              <a:t>Introduction </a:t>
            </a:r>
          </a:p>
          <a:p>
            <a:r>
              <a:rPr lang="fr-FR" dirty="0"/>
              <a:t>Résultats de l’enquête préalable</a:t>
            </a:r>
          </a:p>
          <a:p>
            <a:r>
              <a:rPr lang="fr-FR" dirty="0"/>
              <a:t>Réflexions / Innovations contributeurs </a:t>
            </a:r>
          </a:p>
          <a:p>
            <a:r>
              <a:rPr lang="fr-FR" dirty="0"/>
              <a:t>Conclusion </a:t>
            </a:r>
          </a:p>
          <a:p>
            <a:pPr marL="0" indent="0">
              <a:buNone/>
            </a:pPr>
            <a:r>
              <a:rPr lang="fr-FR" dirty="0"/>
              <a:t> 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650327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304800" y="53752"/>
            <a:ext cx="8153400" cy="1143000"/>
          </a:xfrm>
        </p:spPr>
        <p:txBody>
          <a:bodyPr/>
          <a:lstStyle/>
          <a:p>
            <a:r>
              <a:rPr lang="fr-FR" dirty="0"/>
              <a:t>La place du CVS </a:t>
            </a:r>
          </a:p>
        </p:txBody>
      </p:sp>
      <p:grpSp>
        <p:nvGrpSpPr>
          <p:cNvPr id="19" name="Group 44"/>
          <p:cNvGrpSpPr>
            <a:grpSpLocks/>
          </p:cNvGrpSpPr>
          <p:nvPr/>
        </p:nvGrpSpPr>
        <p:grpSpPr bwMode="auto">
          <a:xfrm>
            <a:off x="685597" y="1577721"/>
            <a:ext cx="411163" cy="225425"/>
            <a:chOff x="5396088" y="1444978"/>
            <a:chExt cx="781765" cy="428978"/>
          </a:xfrm>
        </p:grpSpPr>
        <p:sp>
          <p:nvSpPr>
            <p:cNvPr id="21" name="Oval 45"/>
            <p:cNvSpPr/>
            <p:nvPr/>
          </p:nvSpPr>
          <p:spPr>
            <a:xfrm>
              <a:off x="5749241" y="1444978"/>
              <a:ext cx="428612" cy="428978"/>
            </a:xfrm>
            <a:prstGeom prst="ellipse">
              <a:avLst/>
            </a:prstGeom>
            <a:solidFill>
              <a:srgbClr val="99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>
                <a:solidFill>
                  <a:srgbClr val="FFFFFF"/>
                </a:solidFill>
              </a:endParaRPr>
            </a:p>
          </p:txBody>
        </p:sp>
        <p:sp>
          <p:nvSpPr>
            <p:cNvPr id="22" name="Oval 46"/>
            <p:cNvSpPr/>
            <p:nvPr/>
          </p:nvSpPr>
          <p:spPr>
            <a:xfrm>
              <a:off x="5571155" y="1444978"/>
              <a:ext cx="428612" cy="42897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>
                <a:solidFill>
                  <a:srgbClr val="FFFFFF"/>
                </a:solidFill>
              </a:endParaRPr>
            </a:p>
          </p:txBody>
        </p:sp>
        <p:sp>
          <p:nvSpPr>
            <p:cNvPr id="23" name="Oval 47"/>
            <p:cNvSpPr/>
            <p:nvPr/>
          </p:nvSpPr>
          <p:spPr>
            <a:xfrm>
              <a:off x="5396088" y="1444978"/>
              <a:ext cx="428612" cy="428978"/>
            </a:xfrm>
            <a:prstGeom prst="ellipse">
              <a:avLst/>
            </a:prstGeom>
            <a:solidFill>
              <a:srgbClr val="0044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>
                <a:solidFill>
                  <a:srgbClr val="FFFFFF"/>
                </a:solidFill>
              </a:endParaRPr>
            </a:p>
          </p:txBody>
        </p:sp>
      </p:grpSp>
      <p:sp>
        <p:nvSpPr>
          <p:cNvPr id="3" name="ZoneTexte 2"/>
          <p:cNvSpPr txBox="1"/>
          <p:nvPr/>
        </p:nvSpPr>
        <p:spPr>
          <a:xfrm>
            <a:off x="1187624" y="1503601"/>
            <a:ext cx="7416824" cy="5591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400"/>
              </a:spcBef>
            </a:pPr>
            <a:r>
              <a:rPr lang="fr-FR" sz="1600" dirty="0"/>
              <a:t>Les CVS considérés comme important par tous et pour tous</a:t>
            </a:r>
          </a:p>
          <a:p>
            <a:pPr>
              <a:spcBef>
                <a:spcPts val="400"/>
              </a:spcBef>
            </a:pPr>
            <a:endParaRPr lang="fr-FR" sz="1600" dirty="0"/>
          </a:p>
          <a:p>
            <a:pPr>
              <a:spcBef>
                <a:spcPts val="400"/>
              </a:spcBef>
            </a:pPr>
            <a:endParaRPr lang="fr-FR" sz="1600" dirty="0"/>
          </a:p>
          <a:p>
            <a:pPr>
              <a:spcBef>
                <a:spcPts val="400"/>
              </a:spcBef>
            </a:pPr>
            <a:r>
              <a:rPr lang="fr-FR" sz="1600" dirty="0"/>
              <a:t>  </a:t>
            </a:r>
          </a:p>
          <a:p>
            <a:pPr>
              <a:spcBef>
                <a:spcPts val="400"/>
              </a:spcBef>
            </a:pPr>
            <a:endParaRPr lang="fr-FR" sz="1600" dirty="0"/>
          </a:p>
          <a:p>
            <a:pPr>
              <a:spcBef>
                <a:spcPts val="400"/>
              </a:spcBef>
            </a:pPr>
            <a:endParaRPr lang="fr-FR" sz="1600" dirty="0"/>
          </a:p>
          <a:p>
            <a:pPr>
              <a:spcBef>
                <a:spcPts val="400"/>
              </a:spcBef>
            </a:pPr>
            <a:endParaRPr lang="fr-FR" sz="1600" dirty="0"/>
          </a:p>
          <a:p>
            <a:pPr>
              <a:spcBef>
                <a:spcPts val="400"/>
              </a:spcBef>
            </a:pPr>
            <a:endParaRPr lang="fr-FR" sz="1600" dirty="0"/>
          </a:p>
          <a:p>
            <a:pPr>
              <a:spcBef>
                <a:spcPts val="400"/>
              </a:spcBef>
            </a:pPr>
            <a:endParaRPr lang="fr-FR" sz="1600" dirty="0"/>
          </a:p>
          <a:p>
            <a:pPr>
              <a:spcBef>
                <a:spcPts val="400"/>
              </a:spcBef>
            </a:pPr>
            <a:endParaRPr lang="fr-FR" sz="1600" dirty="0"/>
          </a:p>
          <a:p>
            <a:pPr>
              <a:spcBef>
                <a:spcPts val="400"/>
              </a:spcBef>
            </a:pPr>
            <a:endParaRPr lang="fr-FR" sz="1600" dirty="0"/>
          </a:p>
          <a:p>
            <a:pPr>
              <a:spcBef>
                <a:spcPts val="400"/>
              </a:spcBef>
            </a:pPr>
            <a:endParaRPr lang="fr-FR" sz="1600" dirty="0"/>
          </a:p>
          <a:p>
            <a:pPr>
              <a:spcBef>
                <a:spcPts val="400"/>
              </a:spcBef>
            </a:pPr>
            <a:r>
              <a:rPr lang="fr-FR" sz="1600" dirty="0"/>
              <a:t> </a:t>
            </a:r>
          </a:p>
          <a:p>
            <a:pPr>
              <a:spcBef>
                <a:spcPts val="400"/>
              </a:spcBef>
            </a:pPr>
            <a:endParaRPr lang="fr-FR" sz="1600" b="1" dirty="0"/>
          </a:p>
          <a:p>
            <a:r>
              <a:rPr lang="fr-FR" dirty="0"/>
              <a:t> 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	</a:t>
            </a:r>
          </a:p>
        </p:txBody>
      </p:sp>
      <p:graphicFrame>
        <p:nvGraphicFramePr>
          <p:cNvPr id="35" name="Tableau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4195931"/>
              </p:ext>
            </p:extLst>
          </p:nvPr>
        </p:nvGraphicFramePr>
        <p:xfrm>
          <a:off x="323528" y="2348880"/>
          <a:ext cx="4079726" cy="1547492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3503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Implication, participation, forces de proposition, </a:t>
                      </a:r>
                    </a:p>
                    <a:p>
                      <a:pPr algn="ctr" fontAlgn="b"/>
                      <a:r>
                        <a:rPr lang="fr-FR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vie institutionnelle</a:t>
                      </a:r>
                      <a:endParaRPr lang="fr-FR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37%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698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effectLst/>
                        </a:rPr>
                        <a:t>Dialogue, lieu d'échange entre acteurs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698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effectLst/>
                        </a:rPr>
                        <a:t>Qualité, suivi de la satisfaction, bon fonctionnement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7" name="Tableau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0725783"/>
              </p:ext>
            </p:extLst>
          </p:nvPr>
        </p:nvGraphicFramePr>
        <p:xfrm>
          <a:off x="4860032" y="2204864"/>
          <a:ext cx="3918097" cy="3586106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3486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Favorise l'échange entre</a:t>
                      </a:r>
                    </a:p>
                    <a:p>
                      <a:pPr algn="ctr" fontAlgn="ctr"/>
                      <a:r>
                        <a:rPr lang="fr-FR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les différents acteurs </a:t>
                      </a:r>
                      <a:endParaRPr lang="fr-FR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39%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5942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 dirty="0">
                          <a:effectLst/>
                        </a:rPr>
                        <a:t>Implication de la direction (confiance, intérêt pour le CVS et sa politique d'amélioration)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228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 dirty="0">
                          <a:effectLst/>
                        </a:rPr>
                        <a:t>Recommandations et mesures pour l'amélioration de la qualité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944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 dirty="0">
                          <a:effectLst/>
                        </a:rPr>
                        <a:t>Lieu de diffusion d'informations (fonctionnement,</a:t>
                      </a:r>
                      <a:r>
                        <a:rPr lang="fr-FR" sz="1100" u="none" strike="noStrike" baseline="0" dirty="0">
                          <a:effectLst/>
                        </a:rPr>
                        <a:t> </a:t>
                      </a:r>
                      <a:r>
                        <a:rPr lang="fr-FR" sz="1100" u="none" strike="noStrike" dirty="0">
                          <a:effectLst/>
                        </a:rPr>
                        <a:t>activités, animation…)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58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 dirty="0">
                          <a:effectLst/>
                        </a:rPr>
                        <a:t>Répond aux questions des membres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22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 dirty="0">
                          <a:effectLst/>
                        </a:rPr>
                        <a:t>Soulève les problèmes à régler, difficultés rencontrées</a:t>
                      </a:r>
                      <a:r>
                        <a:rPr lang="fr-FR" sz="1100" u="none" strike="noStrike" baseline="0" dirty="0">
                          <a:effectLst/>
                        </a:rPr>
                        <a:t> </a:t>
                      </a:r>
                      <a:r>
                        <a:rPr lang="fr-FR" sz="1100" u="none" strike="noStrike" dirty="0">
                          <a:effectLst/>
                        </a:rPr>
                        <a:t>et points d'amélioration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355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 dirty="0">
                          <a:effectLst/>
                        </a:rPr>
                        <a:t>Relais important entre les familles et l'établissement 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3075" name="Picture 3" descr="C:\Users\zkada\Desktop\téléchargement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022" y="4149080"/>
            <a:ext cx="302895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3749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304800" y="53752"/>
            <a:ext cx="8153400" cy="1647056"/>
          </a:xfrm>
        </p:spPr>
        <p:txBody>
          <a:bodyPr/>
          <a:lstStyle/>
          <a:p>
            <a:r>
              <a:rPr lang="fr-FR" dirty="0"/>
              <a:t>Des Présidents qui ont le sentiment d’être bien informés sur les évolutions réglementaires</a:t>
            </a:r>
            <a:br>
              <a:rPr lang="fr-FR" dirty="0"/>
            </a:b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7812360" y="188640"/>
            <a:ext cx="1107544" cy="66452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8100" tIns="38100" rIns="38100" bIns="3810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dirty="0"/>
              <a:t>Vus par les </a:t>
            </a:r>
            <a:r>
              <a:rPr lang="fr-FR" sz="1400" b="1" dirty="0"/>
              <a:t>directeurs</a:t>
            </a:r>
            <a:endParaRPr lang="fr-FR" sz="1400" kern="1200" dirty="0"/>
          </a:p>
        </p:txBody>
      </p:sp>
      <p:grpSp>
        <p:nvGrpSpPr>
          <p:cNvPr id="9" name="Group 44"/>
          <p:cNvGrpSpPr>
            <a:grpSpLocks/>
          </p:cNvGrpSpPr>
          <p:nvPr/>
        </p:nvGrpSpPr>
        <p:grpSpPr bwMode="auto">
          <a:xfrm>
            <a:off x="592727" y="2024498"/>
            <a:ext cx="411163" cy="225425"/>
            <a:chOff x="5396088" y="1444978"/>
            <a:chExt cx="781765" cy="428978"/>
          </a:xfrm>
        </p:grpSpPr>
        <p:sp>
          <p:nvSpPr>
            <p:cNvPr id="10" name="Oval 45"/>
            <p:cNvSpPr/>
            <p:nvPr/>
          </p:nvSpPr>
          <p:spPr>
            <a:xfrm>
              <a:off x="5749241" y="1444978"/>
              <a:ext cx="428612" cy="428978"/>
            </a:xfrm>
            <a:prstGeom prst="ellipse">
              <a:avLst/>
            </a:prstGeom>
            <a:solidFill>
              <a:srgbClr val="99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>
                <a:solidFill>
                  <a:srgbClr val="FFFFFF"/>
                </a:solidFill>
              </a:endParaRPr>
            </a:p>
          </p:txBody>
        </p:sp>
        <p:sp>
          <p:nvSpPr>
            <p:cNvPr id="11" name="Oval 46"/>
            <p:cNvSpPr/>
            <p:nvPr/>
          </p:nvSpPr>
          <p:spPr>
            <a:xfrm>
              <a:off x="5571155" y="1444978"/>
              <a:ext cx="428612" cy="42897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>
                <a:solidFill>
                  <a:srgbClr val="FFFFFF"/>
                </a:solidFill>
              </a:endParaRPr>
            </a:p>
          </p:txBody>
        </p:sp>
        <p:sp>
          <p:nvSpPr>
            <p:cNvPr id="12" name="Oval 47"/>
            <p:cNvSpPr/>
            <p:nvPr/>
          </p:nvSpPr>
          <p:spPr>
            <a:xfrm>
              <a:off x="5396088" y="1444978"/>
              <a:ext cx="428612" cy="428978"/>
            </a:xfrm>
            <a:prstGeom prst="ellipse">
              <a:avLst/>
            </a:prstGeom>
            <a:solidFill>
              <a:srgbClr val="0044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>
                <a:solidFill>
                  <a:srgbClr val="FFFFFF"/>
                </a:solidFill>
              </a:endParaRPr>
            </a:p>
          </p:txBody>
        </p:sp>
      </p:grpSp>
      <p:sp>
        <p:nvSpPr>
          <p:cNvPr id="13" name="ZoneTexte 12"/>
          <p:cNvSpPr txBox="1"/>
          <p:nvPr/>
        </p:nvSpPr>
        <p:spPr>
          <a:xfrm>
            <a:off x="1187624" y="1844824"/>
            <a:ext cx="65527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400"/>
              </a:spcBef>
            </a:pPr>
            <a:r>
              <a:rPr lang="fr-FR" sz="1600" dirty="0"/>
              <a:t>Avez-vous connaissance des évolutions réglementaires en matière de droits des usagers ?</a:t>
            </a:r>
            <a:r>
              <a:rPr lang="fr-FR" dirty="0"/>
              <a:t>	</a:t>
            </a:r>
          </a:p>
        </p:txBody>
      </p:sp>
      <p:graphicFrame>
        <p:nvGraphicFramePr>
          <p:cNvPr id="14" name="Graphique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4190838"/>
              </p:ext>
            </p:extLst>
          </p:nvPr>
        </p:nvGraphicFramePr>
        <p:xfrm>
          <a:off x="1907704" y="2492896"/>
          <a:ext cx="4392488" cy="1587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7780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Considérant l’ARS comme légitime pour :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1800" dirty="0"/>
              <a:t>Diffuser de l’information réglementaire sur les droits des usagers auprès des CVS</a:t>
            </a:r>
          </a:p>
          <a:p>
            <a:pPr marL="0" indent="0">
              <a:buNone/>
            </a:pPr>
            <a:endParaRPr lang="fr-FR" sz="1800" dirty="0"/>
          </a:p>
          <a:p>
            <a:pPr marL="0" indent="0">
              <a:buNone/>
            </a:pPr>
            <a:endParaRPr lang="fr-FR" sz="1800" dirty="0"/>
          </a:p>
          <a:p>
            <a:pPr marL="0" indent="0">
              <a:buNone/>
            </a:pPr>
            <a:endParaRPr lang="fr-FR" sz="1800" dirty="0"/>
          </a:p>
          <a:p>
            <a:r>
              <a:rPr lang="fr-FR" sz="1800" dirty="0"/>
              <a:t>Porter des expérimentations territoriales</a:t>
            </a:r>
          </a:p>
          <a:p>
            <a:pPr marL="0" indent="0">
              <a:buNone/>
            </a:pPr>
            <a:r>
              <a:rPr lang="fr-FR" sz="1800" dirty="0"/>
              <a:t> en établissement</a:t>
            </a:r>
          </a:p>
          <a:p>
            <a:endParaRPr lang="fr-FR" sz="1800" dirty="0"/>
          </a:p>
          <a:p>
            <a:pPr marL="0" indent="0">
              <a:buNone/>
            </a:pPr>
            <a:endParaRPr lang="fr-FR" sz="1600" dirty="0">
              <a:solidFill>
                <a:srgbClr val="FC9B30"/>
              </a:solidFill>
            </a:endParaRPr>
          </a:p>
          <a:p>
            <a:pPr marL="0" indent="0">
              <a:buNone/>
            </a:pPr>
            <a:endParaRPr lang="fr-FR" sz="1600" dirty="0">
              <a:solidFill>
                <a:srgbClr val="FC9B30"/>
              </a:solidFill>
            </a:endParaRPr>
          </a:p>
          <a:p>
            <a:r>
              <a:rPr lang="fr-FR" sz="1600" dirty="0">
                <a:solidFill>
                  <a:srgbClr val="FC9B30"/>
                </a:solidFill>
              </a:rPr>
              <a:t>Animer le partage de bonnes pratiques de fonctionnement des CVS </a:t>
            </a:r>
            <a:br>
              <a:rPr lang="fr-FR" dirty="0">
                <a:solidFill>
                  <a:srgbClr val="FC9B30"/>
                </a:solidFill>
              </a:rPr>
            </a:br>
            <a:br>
              <a:rPr lang="fr-FR" dirty="0"/>
            </a:br>
            <a:br>
              <a:rPr lang="fr-FR" dirty="0"/>
            </a:br>
            <a:r>
              <a:rPr lang="fr-FR" dirty="0"/>
              <a:t>	</a:t>
            </a:r>
            <a:br>
              <a:rPr lang="fr-FR" dirty="0"/>
            </a:br>
            <a:endParaRPr lang="fr-FR" dirty="0"/>
          </a:p>
        </p:txBody>
      </p:sp>
      <p:graphicFrame>
        <p:nvGraphicFramePr>
          <p:cNvPr id="4" name="Graphiqu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0172250"/>
              </p:ext>
            </p:extLst>
          </p:nvPr>
        </p:nvGraphicFramePr>
        <p:xfrm>
          <a:off x="35496" y="4149080"/>
          <a:ext cx="1728192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Graphiqu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761484"/>
              </p:ext>
            </p:extLst>
          </p:nvPr>
        </p:nvGraphicFramePr>
        <p:xfrm>
          <a:off x="6876256" y="2204864"/>
          <a:ext cx="1656184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2962274"/>
              </p:ext>
            </p:extLst>
          </p:nvPr>
        </p:nvGraphicFramePr>
        <p:xfrm>
          <a:off x="-180528" y="908720"/>
          <a:ext cx="2304256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4292239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304800" y="53752"/>
            <a:ext cx="8153400" cy="1287016"/>
          </a:xfrm>
        </p:spPr>
        <p:txBody>
          <a:bodyPr/>
          <a:lstStyle/>
          <a:p>
            <a:pPr marL="0" indent="0" algn="ctr">
              <a:buNone/>
            </a:pPr>
            <a:r>
              <a:rPr lang="fr-FR" dirty="0"/>
              <a:t>Les Présidents considèrent les missions des CVS trop confidentielles</a:t>
            </a:r>
          </a:p>
        </p:txBody>
      </p:sp>
      <p:grpSp>
        <p:nvGrpSpPr>
          <p:cNvPr id="19" name="Group 44"/>
          <p:cNvGrpSpPr>
            <a:grpSpLocks/>
          </p:cNvGrpSpPr>
          <p:nvPr/>
        </p:nvGrpSpPr>
        <p:grpSpPr bwMode="auto">
          <a:xfrm>
            <a:off x="685597" y="1577721"/>
            <a:ext cx="411163" cy="225425"/>
            <a:chOff x="5396088" y="1444978"/>
            <a:chExt cx="781765" cy="428978"/>
          </a:xfrm>
        </p:grpSpPr>
        <p:sp>
          <p:nvSpPr>
            <p:cNvPr id="21" name="Oval 45"/>
            <p:cNvSpPr/>
            <p:nvPr/>
          </p:nvSpPr>
          <p:spPr>
            <a:xfrm>
              <a:off x="5749241" y="1444978"/>
              <a:ext cx="428612" cy="428978"/>
            </a:xfrm>
            <a:prstGeom prst="ellipse">
              <a:avLst/>
            </a:prstGeom>
            <a:solidFill>
              <a:srgbClr val="99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>
                <a:solidFill>
                  <a:srgbClr val="FFFFFF"/>
                </a:solidFill>
              </a:endParaRPr>
            </a:p>
          </p:txBody>
        </p:sp>
        <p:sp>
          <p:nvSpPr>
            <p:cNvPr id="22" name="Oval 46"/>
            <p:cNvSpPr/>
            <p:nvPr/>
          </p:nvSpPr>
          <p:spPr>
            <a:xfrm>
              <a:off x="5571155" y="1444978"/>
              <a:ext cx="428612" cy="42897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>
                <a:solidFill>
                  <a:srgbClr val="FFFFFF"/>
                </a:solidFill>
              </a:endParaRPr>
            </a:p>
          </p:txBody>
        </p:sp>
        <p:sp>
          <p:nvSpPr>
            <p:cNvPr id="23" name="Oval 47"/>
            <p:cNvSpPr/>
            <p:nvPr/>
          </p:nvSpPr>
          <p:spPr>
            <a:xfrm>
              <a:off x="5396088" y="1444978"/>
              <a:ext cx="428612" cy="428978"/>
            </a:xfrm>
            <a:prstGeom prst="ellipse">
              <a:avLst/>
            </a:prstGeom>
            <a:solidFill>
              <a:srgbClr val="0044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>
                <a:solidFill>
                  <a:srgbClr val="FFFFFF"/>
                </a:solidFill>
              </a:endParaRPr>
            </a:p>
          </p:txBody>
        </p:sp>
      </p:grpSp>
      <p:sp>
        <p:nvSpPr>
          <p:cNvPr id="3" name="ZoneTexte 2"/>
          <p:cNvSpPr txBox="1"/>
          <p:nvPr/>
        </p:nvSpPr>
        <p:spPr>
          <a:xfrm>
            <a:off x="1187624" y="1503601"/>
            <a:ext cx="6840760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400"/>
              </a:spcBef>
            </a:pPr>
            <a:r>
              <a:rPr lang="fr-FR" sz="1600" kern="0" dirty="0"/>
              <a:t>Ils déclarent que leurs missions sont bien connues par la direction et les membres du CVS mais peu par les autres acteurs </a:t>
            </a:r>
          </a:p>
          <a:p>
            <a:pPr>
              <a:spcBef>
                <a:spcPts val="400"/>
              </a:spcBef>
            </a:pPr>
            <a:endParaRPr lang="fr-FR" sz="1600" dirty="0"/>
          </a:p>
          <a:p>
            <a:pPr>
              <a:spcBef>
                <a:spcPts val="400"/>
              </a:spcBef>
            </a:pPr>
            <a:endParaRPr lang="fr-FR" sz="1600" dirty="0"/>
          </a:p>
          <a:p>
            <a:pPr>
              <a:spcBef>
                <a:spcPts val="400"/>
              </a:spcBef>
            </a:pPr>
            <a:endParaRPr lang="fr-FR" sz="1600" dirty="0"/>
          </a:p>
          <a:p>
            <a:pPr>
              <a:spcBef>
                <a:spcPts val="400"/>
              </a:spcBef>
            </a:pPr>
            <a:endParaRPr lang="fr-FR" sz="1600" dirty="0"/>
          </a:p>
          <a:p>
            <a:pPr>
              <a:spcBef>
                <a:spcPts val="400"/>
              </a:spcBef>
            </a:pPr>
            <a:endParaRPr lang="fr-FR" sz="1600" dirty="0"/>
          </a:p>
          <a:p>
            <a:pPr>
              <a:spcBef>
                <a:spcPts val="400"/>
              </a:spcBef>
            </a:pPr>
            <a:endParaRPr lang="fr-FR" sz="1600" dirty="0"/>
          </a:p>
          <a:p>
            <a:pPr>
              <a:spcBef>
                <a:spcPts val="400"/>
              </a:spcBef>
            </a:pPr>
            <a:endParaRPr lang="fr-FR" sz="1600" dirty="0"/>
          </a:p>
          <a:p>
            <a:pPr>
              <a:spcBef>
                <a:spcPts val="400"/>
              </a:spcBef>
            </a:pPr>
            <a:endParaRPr lang="fr-FR" sz="1600" dirty="0"/>
          </a:p>
          <a:p>
            <a:pPr>
              <a:spcBef>
                <a:spcPts val="400"/>
              </a:spcBef>
            </a:pPr>
            <a:endParaRPr lang="fr-FR" sz="1600" dirty="0"/>
          </a:p>
          <a:p>
            <a:pPr>
              <a:spcBef>
                <a:spcPts val="400"/>
              </a:spcBef>
            </a:pPr>
            <a:endParaRPr lang="fr-FR" sz="1600" dirty="0"/>
          </a:p>
          <a:p>
            <a:pPr>
              <a:spcBef>
                <a:spcPts val="400"/>
              </a:spcBef>
            </a:pPr>
            <a:endParaRPr lang="fr-FR" sz="1600" dirty="0"/>
          </a:p>
          <a:p>
            <a:pPr>
              <a:spcBef>
                <a:spcPts val="400"/>
              </a:spcBef>
            </a:pPr>
            <a:endParaRPr lang="fr-FR" sz="1600" b="1" dirty="0"/>
          </a:p>
          <a:p>
            <a:r>
              <a:rPr lang="fr-FR" dirty="0"/>
              <a:t> </a:t>
            </a:r>
          </a:p>
          <a:p>
            <a:endParaRPr lang="fr-FR" dirty="0"/>
          </a:p>
          <a:p>
            <a:r>
              <a:rPr lang="fr-FR" dirty="0"/>
              <a:t>	</a:t>
            </a:r>
          </a:p>
        </p:txBody>
      </p:sp>
      <p:graphicFrame>
        <p:nvGraphicFramePr>
          <p:cNvPr id="33" name="Graphique 3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0414951"/>
              </p:ext>
            </p:extLst>
          </p:nvPr>
        </p:nvGraphicFramePr>
        <p:xfrm>
          <a:off x="539552" y="2708920"/>
          <a:ext cx="8011332" cy="1944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39984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304800" y="53752"/>
            <a:ext cx="8153400" cy="1143000"/>
          </a:xfrm>
        </p:spPr>
        <p:txBody>
          <a:bodyPr/>
          <a:lstStyle/>
          <a:p>
            <a:r>
              <a:rPr lang="fr-FR" dirty="0"/>
              <a:t>Les vœux des présidents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092436" y="873229"/>
            <a:ext cx="7848872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400"/>
              </a:spcBef>
            </a:pPr>
            <a:endParaRPr lang="fr-FR" sz="1600" dirty="0">
              <a:solidFill>
                <a:srgbClr val="FC9B30"/>
              </a:solidFill>
            </a:endParaRPr>
          </a:p>
          <a:p>
            <a:pPr>
              <a:spcBef>
                <a:spcPts val="400"/>
              </a:spcBef>
            </a:pPr>
            <a:r>
              <a:rPr lang="fr-FR" sz="1600" dirty="0">
                <a:solidFill>
                  <a:srgbClr val="FC9B30"/>
                </a:solidFill>
              </a:rPr>
              <a:t>+ de participation</a:t>
            </a:r>
          </a:p>
          <a:p>
            <a:pPr>
              <a:spcBef>
                <a:spcPts val="400"/>
              </a:spcBef>
            </a:pPr>
            <a:endParaRPr lang="fr-FR" sz="1600" dirty="0">
              <a:solidFill>
                <a:srgbClr val="FC9B30"/>
              </a:solidFill>
            </a:endParaRPr>
          </a:p>
          <a:p>
            <a:pPr>
              <a:spcBef>
                <a:spcPts val="400"/>
              </a:spcBef>
            </a:pPr>
            <a:r>
              <a:rPr lang="fr-FR" sz="1600" dirty="0">
                <a:solidFill>
                  <a:srgbClr val="FC9B30"/>
                </a:solidFill>
              </a:rPr>
              <a:t>	+ de contenu </a:t>
            </a:r>
          </a:p>
          <a:p>
            <a:pPr>
              <a:spcBef>
                <a:spcPts val="400"/>
              </a:spcBef>
            </a:pPr>
            <a:endParaRPr lang="fr-FR" sz="1600" dirty="0">
              <a:solidFill>
                <a:srgbClr val="FC9B30"/>
              </a:solidFill>
            </a:endParaRPr>
          </a:p>
          <a:p>
            <a:pPr>
              <a:spcBef>
                <a:spcPts val="400"/>
              </a:spcBef>
            </a:pPr>
            <a:r>
              <a:rPr lang="fr-FR" sz="1600" dirty="0">
                <a:solidFill>
                  <a:srgbClr val="FC9B30"/>
                </a:solidFill>
              </a:rPr>
              <a:t>		+ de moyens</a:t>
            </a:r>
          </a:p>
          <a:p>
            <a:pPr>
              <a:spcBef>
                <a:spcPts val="400"/>
              </a:spcBef>
            </a:pPr>
            <a:endParaRPr lang="fr-FR" sz="1600" dirty="0">
              <a:solidFill>
                <a:srgbClr val="FC9B30"/>
              </a:solidFill>
            </a:endParaRPr>
          </a:p>
          <a:p>
            <a:pPr>
              <a:spcBef>
                <a:spcPts val="400"/>
              </a:spcBef>
            </a:pPr>
            <a:r>
              <a:rPr lang="fr-FR" sz="1600" dirty="0">
                <a:solidFill>
                  <a:srgbClr val="FC9B30"/>
                </a:solidFill>
              </a:rPr>
              <a:t>			+ de reconnaissance                + de solidarité</a:t>
            </a:r>
          </a:p>
          <a:p>
            <a:pPr>
              <a:spcBef>
                <a:spcPts val="400"/>
              </a:spcBef>
            </a:pPr>
            <a:endParaRPr lang="fr-FR" sz="1600" dirty="0">
              <a:solidFill>
                <a:srgbClr val="FC9B30"/>
              </a:solidFill>
            </a:endParaRPr>
          </a:p>
          <a:p>
            <a:pPr>
              <a:spcBef>
                <a:spcPts val="400"/>
              </a:spcBef>
            </a:pPr>
            <a:r>
              <a:rPr lang="fr-FR" sz="1600" dirty="0">
                <a:solidFill>
                  <a:srgbClr val="FC9B30"/>
                </a:solidFill>
              </a:rPr>
              <a:t>						</a:t>
            </a:r>
            <a:endParaRPr lang="fr-FR" sz="1600" dirty="0"/>
          </a:p>
        </p:txBody>
      </p:sp>
      <p:sp>
        <p:nvSpPr>
          <p:cNvPr id="15" name="ZoneTexte 14"/>
          <p:cNvSpPr txBox="1"/>
          <p:nvPr/>
        </p:nvSpPr>
        <p:spPr>
          <a:xfrm>
            <a:off x="1259632" y="3356992"/>
            <a:ext cx="7466297" cy="2929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fr-FR" sz="1600" i="1" dirty="0">
                <a:solidFill>
                  <a:srgbClr val="FC9B30"/>
                </a:solidFill>
              </a:rPr>
              <a:t> </a:t>
            </a:r>
            <a:r>
              <a:rPr lang="fr-FR" sz="1100" i="1" dirty="0">
                <a:solidFill>
                  <a:schemeClr val="tx1"/>
                </a:solidFill>
              </a:rPr>
              <a:t>« avoir de façon plus continue (hors réunion du CVS) des informations sur la vie de l'établissement (le personnel, les finances, les faits marquants, les projets, ...) »</a:t>
            </a:r>
          </a:p>
          <a:p>
            <a:pPr>
              <a:spcBef>
                <a:spcPts val="400"/>
              </a:spcBef>
            </a:pPr>
            <a:r>
              <a:rPr lang="fr-FR" sz="1100" i="1" dirty="0">
                <a:solidFill>
                  <a:schemeClr val="tx1"/>
                </a:solidFill>
              </a:rPr>
              <a:t>« donner un caractère plus festif à ce CVS »</a:t>
            </a:r>
          </a:p>
          <a:p>
            <a:pPr>
              <a:spcBef>
                <a:spcPts val="400"/>
              </a:spcBef>
            </a:pPr>
            <a:r>
              <a:rPr lang="fr-FR" sz="1100" i="1" dirty="0">
                <a:solidFill>
                  <a:schemeClr val="tx1"/>
                </a:solidFill>
              </a:rPr>
              <a:t>«  un suivi plus rigoureux des actions décidées »</a:t>
            </a:r>
          </a:p>
          <a:p>
            <a:pPr>
              <a:spcBef>
                <a:spcPts val="400"/>
              </a:spcBef>
            </a:pPr>
            <a:r>
              <a:rPr lang="fr-FR" sz="1100" i="1" dirty="0">
                <a:solidFill>
                  <a:schemeClr val="tx1"/>
                </a:solidFill>
              </a:rPr>
              <a:t>« élargir le bureau […] à d'autres membres des familles ou aidants »</a:t>
            </a:r>
          </a:p>
          <a:p>
            <a:r>
              <a:rPr lang="fr-FR" sz="1100" i="1" dirty="0">
                <a:solidFill>
                  <a:schemeClr val="tx1"/>
                </a:solidFill>
              </a:rPr>
              <a:t>« recueillir de la part des familles plus de retours et propositions »</a:t>
            </a:r>
          </a:p>
          <a:p>
            <a:r>
              <a:rPr lang="fr-FR" sz="1100" i="1" dirty="0">
                <a:solidFill>
                  <a:schemeClr val="tx1"/>
                </a:solidFill>
              </a:rPr>
              <a:t>« parler plus des projets que des réclamations »</a:t>
            </a:r>
          </a:p>
          <a:p>
            <a:r>
              <a:rPr lang="fr-FR" sz="1100" i="1" dirty="0">
                <a:solidFill>
                  <a:schemeClr val="tx1"/>
                </a:solidFill>
              </a:rPr>
              <a:t>« progresser dans ma prise de paroles (timide) »</a:t>
            </a:r>
          </a:p>
          <a:p>
            <a:r>
              <a:rPr lang="fr-FR" sz="1100" i="1" dirty="0">
                <a:solidFill>
                  <a:schemeClr val="tx1"/>
                </a:solidFill>
              </a:rPr>
              <a:t>« que les représentants des familles aient le souci de représenter l'intérêt de l'ensemble des résidants avant celle de leur parent »</a:t>
            </a:r>
          </a:p>
          <a:p>
            <a:endParaRPr lang="fr-FR" sz="1200" i="1" dirty="0">
              <a:solidFill>
                <a:srgbClr val="FC9B30"/>
              </a:solidFill>
            </a:endParaRPr>
          </a:p>
          <a:p>
            <a:pPr>
              <a:spcBef>
                <a:spcPts val="400"/>
              </a:spcBef>
            </a:pPr>
            <a:endParaRPr lang="fr-FR" sz="1600" i="1" dirty="0">
              <a:solidFill>
                <a:srgbClr val="FC9B30"/>
              </a:solidFill>
            </a:endParaRPr>
          </a:p>
        </p:txBody>
      </p:sp>
      <p:pic>
        <p:nvPicPr>
          <p:cNvPr id="4098" name="Picture 2" descr="C:\Users\zkada\Desktop\images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6028" y="1052736"/>
            <a:ext cx="1584176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Ellipse 21"/>
          <p:cNvSpPr/>
          <p:nvPr/>
        </p:nvSpPr>
        <p:spPr bwMode="auto">
          <a:xfrm>
            <a:off x="4355976" y="1772816"/>
            <a:ext cx="648072" cy="216024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000" b="0" i="0" u="none" strike="noStrike" cap="none" normalizeH="0" baseline="0">
              <a:ln>
                <a:noFill/>
              </a:ln>
              <a:solidFill>
                <a:srgbClr val="002395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49735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Conclusion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19200" y="1547812"/>
            <a:ext cx="7239000" cy="4329459"/>
          </a:xfrm>
        </p:spPr>
        <p:txBody>
          <a:bodyPr/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sz="1600" kern="1200" dirty="0">
                <a:solidFill>
                  <a:srgbClr val="002395"/>
                </a:solidFill>
                <a:latin typeface="Arial" charset="0"/>
                <a:ea typeface="ＭＳ Ｐゴシック" charset="0"/>
                <a:cs typeface="ＭＳ Ｐゴシック" charset="0"/>
              </a:rPr>
              <a:t>S’il existe une réelle difficulté à trouver les acteurs, il n’en demeure pas moins que lorsqu’ils sont portés, les CVS sont une instance qui marche et qui est reconnue</a:t>
            </a:r>
          </a:p>
          <a:p>
            <a:pPr marL="0" indent="0">
              <a:buNone/>
            </a:pPr>
            <a:endParaRPr lang="fr-FR" sz="1600" kern="1200" dirty="0">
              <a:solidFill>
                <a:srgbClr val="002395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None/>
            </a:pPr>
            <a:r>
              <a:rPr lang="fr-FR" sz="1600" kern="1200" dirty="0">
                <a:solidFill>
                  <a:srgbClr val="002395"/>
                </a:solidFill>
                <a:latin typeface="Arial" charset="0"/>
                <a:ea typeface="ＭＳ Ｐゴシック" charset="0"/>
                <a:cs typeface="ＭＳ Ｐゴシック" charset="0"/>
              </a:rPr>
              <a:t>Un sentiment d’être plutôt bien informé en général sur les droits des usagers mais mal accompagné sur le rôle du CVS et de son Président</a:t>
            </a:r>
          </a:p>
          <a:p>
            <a:pPr marL="0" indent="0">
              <a:buNone/>
            </a:pPr>
            <a:endParaRPr lang="fr-FR" sz="1600" kern="1200" dirty="0">
              <a:solidFill>
                <a:srgbClr val="002395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None/>
            </a:pPr>
            <a:r>
              <a:rPr lang="fr-FR" sz="1600" kern="1200" dirty="0">
                <a:solidFill>
                  <a:srgbClr val="002395"/>
                </a:solidFill>
                <a:latin typeface="Arial" charset="0"/>
                <a:ea typeface="ＭＳ Ｐゴシック" charset="0"/>
                <a:cs typeface="ＭＳ Ｐゴシック" charset="0"/>
              </a:rPr>
              <a:t>Questions :</a:t>
            </a:r>
          </a:p>
          <a:p>
            <a:pPr>
              <a:buFontTx/>
              <a:buChar char="-"/>
            </a:pPr>
            <a:r>
              <a:rPr lang="fr-FR" sz="1600" kern="1200" dirty="0">
                <a:solidFill>
                  <a:srgbClr val="002395"/>
                </a:solidFill>
                <a:latin typeface="Arial" charset="0"/>
                <a:ea typeface="ＭＳ Ｐゴシック" charset="0"/>
                <a:cs typeface="ＭＳ Ｐゴシック" charset="0"/>
              </a:rPr>
              <a:t>Pourquoi de telles difficultés ?</a:t>
            </a:r>
          </a:p>
          <a:p>
            <a:pPr>
              <a:buFontTx/>
              <a:buChar char="-"/>
            </a:pPr>
            <a:r>
              <a:rPr lang="fr-FR" sz="1600" kern="1200" dirty="0">
                <a:solidFill>
                  <a:srgbClr val="002395"/>
                </a:solidFill>
                <a:latin typeface="Arial" charset="0"/>
                <a:ea typeface="ＭＳ Ｐゴシック" charset="0"/>
                <a:cs typeface="ＭＳ Ｐゴシック" charset="0"/>
              </a:rPr>
              <a:t>Au-delà du CVS, que peut-on faire pour prendre en compte la parole de l’usager ?</a:t>
            </a:r>
          </a:p>
          <a:p>
            <a:pPr>
              <a:buFontTx/>
              <a:buChar char="-"/>
            </a:pPr>
            <a:r>
              <a:rPr lang="fr-FR" sz="1600" kern="1200" dirty="0">
                <a:solidFill>
                  <a:srgbClr val="002395"/>
                </a:solidFill>
                <a:latin typeface="Arial" charset="0"/>
                <a:ea typeface="ＭＳ Ｐゴシック" charset="0"/>
                <a:cs typeface="ＭＳ Ｐゴシック" charset="0"/>
              </a:rPr>
              <a:t>Quels sont les facteurs de réussite d’un CVS ?</a:t>
            </a:r>
          </a:p>
          <a:p>
            <a:pPr marL="0" indent="0">
              <a:buNone/>
            </a:pPr>
            <a:r>
              <a:rPr lang="fr-FR" sz="1600" kern="1200" dirty="0">
                <a:solidFill>
                  <a:srgbClr val="002395"/>
                </a:solidFill>
                <a:latin typeface="Arial" charset="0"/>
                <a:ea typeface="ＭＳ Ｐゴシック" charset="0"/>
                <a:cs typeface="ＭＳ Ｐゴシック" charset="0"/>
              </a:rPr>
              <a:t>=) Contributions et expérimentations…</a:t>
            </a:r>
          </a:p>
        </p:txBody>
      </p:sp>
    </p:spTree>
    <p:extLst>
      <p:ext uri="{BB962C8B-B14F-4D97-AF65-F5344CB8AC3E}">
        <p14:creationId xmlns:p14="http://schemas.microsoft.com/office/powerpoint/2010/main" val="15839014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35696" y="220662"/>
            <a:ext cx="5256584" cy="3712393"/>
          </a:xfrm>
        </p:spPr>
        <p:txBody>
          <a:bodyPr/>
          <a:lstStyle/>
          <a:p>
            <a:pPr marL="0" indent="0">
              <a:buNone/>
            </a:pPr>
            <a:br>
              <a:rPr lang="fr-FR" dirty="0"/>
            </a:br>
            <a:r>
              <a:rPr lang="fr-FR" dirty="0"/>
              <a:t>Questions , </a:t>
            </a:r>
            <a:br>
              <a:rPr lang="fr-FR" dirty="0"/>
            </a:br>
            <a:br>
              <a:rPr lang="fr-FR" dirty="0"/>
            </a:br>
            <a:r>
              <a:rPr lang="fr-FR" dirty="0"/>
              <a:t>					réactions…</a:t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854801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800" y="220662"/>
            <a:ext cx="8153400" cy="4072434"/>
          </a:xfrm>
        </p:spPr>
        <p:txBody>
          <a:bodyPr/>
          <a:lstStyle/>
          <a:p>
            <a:r>
              <a:rPr lang="fr-FR" dirty="0"/>
              <a:t>PLACE AUX CONTRIBUTEURS</a:t>
            </a:r>
          </a:p>
        </p:txBody>
      </p:sp>
    </p:spTree>
    <p:extLst>
      <p:ext uri="{BB962C8B-B14F-4D97-AF65-F5344CB8AC3E}">
        <p14:creationId xmlns:p14="http://schemas.microsoft.com/office/powerpoint/2010/main" val="7724559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800" y="220662"/>
            <a:ext cx="8153400" cy="4072433"/>
          </a:xfrm>
        </p:spPr>
        <p:txBody>
          <a:bodyPr/>
          <a:lstStyle/>
          <a:p>
            <a:pPr marL="0" indent="0" algn="ctr">
              <a:buNone/>
            </a:pPr>
            <a:r>
              <a:rPr lang="fr-FR" dirty="0"/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3236577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Introduction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r>
              <a:rPr lang="fr-FR" dirty="0"/>
              <a:t>Une première évaluation en 2012 des outils de la loi 2002.2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Une évolution favorable avec un accompagnement fort mais les CVS reste l’axe de progrès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Un besoin plus large que la mise en place des CVS</a:t>
            </a:r>
          </a:p>
          <a:p>
            <a:pPr marL="1330325" lvl="1" indent="0">
              <a:buNone/>
            </a:pPr>
            <a:r>
              <a:rPr lang="fr-FR" dirty="0"/>
              <a:t>=) réfléchir à une meilleure prise en compte de la parole de l’usager 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Une évolution de la règlementation pour un renforcement de la prise en compte de la parole des usagers</a:t>
            </a:r>
          </a:p>
          <a:p>
            <a:r>
              <a:rPr lang="fr-FR" dirty="0"/>
              <a:t>Des matinales en Essonne plébiscitées depuis 2012 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38344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zkada\Desktop\téléchargemen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268760"/>
            <a:ext cx="3653036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6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1452" y="2492896"/>
            <a:ext cx="8064896" cy="3024336"/>
          </a:xfrm>
        </p:spPr>
        <p:txBody>
          <a:bodyPr/>
          <a:lstStyle/>
          <a:p>
            <a:pPr indent="0" algn="ctr">
              <a:spcBef>
                <a:spcPct val="50000"/>
              </a:spcBef>
              <a:buNone/>
            </a:pPr>
            <a:br>
              <a:rPr lang="fr-FR" sz="3200" kern="1200" dirty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fr-FR" sz="3200" b="0" kern="1200" dirty="0">
                <a:latin typeface="Arial" charset="0"/>
                <a:ea typeface="ＭＳ Ｐゴシック" charset="0"/>
                <a:cs typeface="ＭＳ Ｐゴシック" charset="0"/>
              </a:rPr>
              <a:t>Prise en compte de la parole de l’usager en établissements et services médico-sociaux</a:t>
            </a:r>
            <a:br>
              <a:rPr lang="fr-FR" sz="3200" b="0" kern="1200" dirty="0">
                <a:latin typeface="Arial" charset="0"/>
                <a:ea typeface="ＭＳ Ｐゴシック" charset="0"/>
                <a:cs typeface="ＭＳ Ｐゴシック" charset="0"/>
              </a:rPr>
            </a:br>
            <a:br>
              <a:rPr lang="en-US" sz="2400" b="0" kern="1200" dirty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fr-FR" sz="3200" kern="1200" dirty="0">
                <a:latin typeface="Arial" charset="0"/>
                <a:ea typeface="ＭＳ Ｐゴシック" charset="0"/>
                <a:cs typeface="ＭＳ Ｐゴシック" charset="0"/>
              </a:rPr>
              <a:t>Résultats de l’enquête CVS</a:t>
            </a:r>
            <a:br>
              <a:rPr lang="fr-FR" sz="3200" kern="1200" dirty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fr-FR" sz="3200" kern="1200" dirty="0">
                <a:latin typeface="Arial" charset="0"/>
                <a:ea typeface="ＭＳ Ｐゴシック" charset="0"/>
                <a:cs typeface="ＭＳ Ｐゴシック" charset="0"/>
              </a:rPr>
              <a:t>en Essonne</a:t>
            </a:r>
            <a:br>
              <a:rPr lang="fr-FR" sz="3200" kern="1200" dirty="0">
                <a:latin typeface="Arial" charset="0"/>
                <a:ea typeface="ＭＳ Ｐゴシック" charset="0"/>
                <a:cs typeface="ＭＳ Ｐゴシック" charset="0"/>
              </a:rPr>
            </a:br>
            <a:br>
              <a:rPr lang="fr-FR" sz="3200" kern="1200" dirty="0">
                <a:latin typeface="Arial" charset="0"/>
                <a:ea typeface="ＭＳ Ｐゴシック" charset="0"/>
                <a:cs typeface="ＭＳ Ｐゴシック" charset="0"/>
              </a:rPr>
            </a:br>
            <a:endParaRPr lang="en-US" sz="1600" b="0" kern="12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17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536" y="5771530"/>
            <a:ext cx="7993063" cy="836935"/>
          </a:xfrm>
        </p:spPr>
        <p:txBody>
          <a:bodyPr/>
          <a:lstStyle/>
          <a:p>
            <a:pPr indent="0" algn="r" eaLnBrk="1" hangingPunct="1">
              <a:buFontTx/>
              <a:buNone/>
            </a:pPr>
            <a:r>
              <a:rPr lang="fr-FR" sz="1600" b="1" dirty="0">
                <a:latin typeface="Arial" charset="0"/>
                <a:ea typeface="ＭＳ Ｐゴシック" charset="0"/>
                <a:cs typeface="ＭＳ Ｐゴシック" charset="0"/>
              </a:rPr>
              <a:t>Zahira KADA</a:t>
            </a:r>
            <a:r>
              <a:rPr lang="fr-FR" sz="1600" dirty="0">
                <a:latin typeface="Arial" charset="0"/>
                <a:ea typeface="ＭＳ Ｐゴシック" charset="0"/>
                <a:cs typeface="ＭＳ Ｐゴシック" charset="0"/>
              </a:rPr>
              <a:t>, Pilote du projet, ARS-DD 91 </a:t>
            </a:r>
          </a:p>
          <a:p>
            <a:pPr indent="0" algn="r" eaLnBrk="1" hangingPunct="1">
              <a:buFontTx/>
              <a:buNone/>
            </a:pPr>
            <a:r>
              <a:rPr lang="fr-FR" sz="1600" b="1" dirty="0">
                <a:latin typeface="Arial" charset="0"/>
                <a:ea typeface="ＭＳ Ｐゴシック" charset="0"/>
                <a:cs typeface="ＭＳ Ｐゴシック" charset="0"/>
              </a:rPr>
              <a:t>Julien GALLI</a:t>
            </a:r>
            <a:r>
              <a:rPr lang="fr-FR" sz="1600" dirty="0">
                <a:latin typeface="Arial" charset="0"/>
                <a:ea typeface="ＭＳ Ｐゴシック" charset="0"/>
                <a:cs typeface="ＭＳ Ｐゴシック" charset="0"/>
              </a:rPr>
              <a:t>, Délégué départemental-adjoint, ARS- DD91</a:t>
            </a:r>
            <a:endParaRPr lang="fr-FR" sz="1600" b="1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395536" y="6409035"/>
            <a:ext cx="3816424" cy="19943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000" b="0" i="0" u="none" strike="noStrike" cap="none" normalizeH="0" baseline="0">
              <a:ln>
                <a:noFill/>
              </a:ln>
              <a:solidFill>
                <a:srgbClr val="002395"/>
              </a:solidFill>
              <a:effectLst/>
              <a:latin typeface="Arial" charset="0"/>
            </a:endParaRPr>
          </a:p>
        </p:txBody>
      </p:sp>
      <p:sp>
        <p:nvSpPr>
          <p:cNvPr id="8" name="Ellipse 7"/>
          <p:cNvSpPr/>
          <p:nvPr/>
        </p:nvSpPr>
        <p:spPr bwMode="auto">
          <a:xfrm>
            <a:off x="3779912" y="1700808"/>
            <a:ext cx="3119704" cy="962963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1" i="0" u="none" strike="noStrike" cap="none" normalizeH="0" baseline="0" dirty="0">
                <a:ln>
                  <a:noFill/>
                </a:ln>
                <a:solidFill>
                  <a:srgbClr val="002395"/>
                </a:solidFill>
                <a:effectLst/>
                <a:latin typeface="Arial" charset="0"/>
              </a:rPr>
              <a:t>Matinales « Echanges</a:t>
            </a:r>
            <a:r>
              <a:rPr kumimoji="0" lang="fr-FR" sz="1100" b="1" i="0" u="none" strike="noStrike" cap="none" normalizeH="0" dirty="0">
                <a:ln>
                  <a:noFill/>
                </a:ln>
                <a:solidFill>
                  <a:srgbClr val="002395"/>
                </a:solidFill>
                <a:effectLst/>
                <a:latin typeface="Arial" charset="0"/>
              </a:rPr>
              <a:t> bonnes pratiques de l’Essonne »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100" b="1" baseline="0" dirty="0"/>
              <a:t>4</a:t>
            </a:r>
            <a:r>
              <a:rPr lang="fr-FR" sz="1100" b="1" baseline="30000" dirty="0"/>
              <a:t>ème</a:t>
            </a:r>
            <a:r>
              <a:rPr lang="fr-FR" sz="1100" b="1" baseline="0" dirty="0"/>
              <a:t> édition</a:t>
            </a:r>
            <a:endParaRPr kumimoji="0" lang="fr-FR" sz="1100" b="1" i="0" u="none" strike="noStrike" cap="none" normalizeH="0" baseline="0" dirty="0">
              <a:ln>
                <a:noFill/>
              </a:ln>
              <a:solidFill>
                <a:srgbClr val="002395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738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800" y="764703"/>
            <a:ext cx="5491336" cy="1152129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Nécessité d’un état des lieux préalable des avancées depuis 2012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19200" y="2492896"/>
            <a:ext cx="7239000" cy="3024336"/>
          </a:xfrm>
        </p:spPr>
        <p:txBody>
          <a:bodyPr/>
          <a:lstStyle/>
          <a:p>
            <a:r>
              <a:rPr lang="fr-FR" dirty="0"/>
              <a:t>Besoin d’évaluer l’actualité de la pertinence du thème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Recueillir la vision des Directeurs mais également la vision des usagers à travers les Présidents des CVS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Un questionnaire simple et court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Un questionnaire personnalisé aux Directeurs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Un autre destinés aux Présidents de CVS </a:t>
            </a:r>
          </a:p>
        </p:txBody>
      </p:sp>
      <p:sp>
        <p:nvSpPr>
          <p:cNvPr id="4" name="AutoShape 2" descr="Résultat de recherche d'images pour &quot;sondag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27" name="Picture 3" descr="C:\Users\zkada\Desktop\téléchargeme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9797" y="620688"/>
            <a:ext cx="254317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7770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304800" y="53752"/>
            <a:ext cx="8153400" cy="1143000"/>
          </a:xfrm>
        </p:spPr>
        <p:txBody>
          <a:bodyPr/>
          <a:lstStyle/>
          <a:p>
            <a:r>
              <a:rPr lang="fr-FR" dirty="0"/>
              <a:t>L’enquête CVS  </a:t>
            </a:r>
          </a:p>
        </p:txBody>
      </p:sp>
      <p:grpSp>
        <p:nvGrpSpPr>
          <p:cNvPr id="19" name="Group 44"/>
          <p:cNvGrpSpPr>
            <a:grpSpLocks/>
          </p:cNvGrpSpPr>
          <p:nvPr/>
        </p:nvGrpSpPr>
        <p:grpSpPr bwMode="auto">
          <a:xfrm>
            <a:off x="743539" y="1167844"/>
            <a:ext cx="411163" cy="225425"/>
            <a:chOff x="5396088" y="1444978"/>
            <a:chExt cx="781765" cy="428978"/>
          </a:xfrm>
        </p:grpSpPr>
        <p:sp>
          <p:nvSpPr>
            <p:cNvPr id="21" name="Oval 45"/>
            <p:cNvSpPr/>
            <p:nvPr/>
          </p:nvSpPr>
          <p:spPr>
            <a:xfrm>
              <a:off x="5749241" y="1444978"/>
              <a:ext cx="428612" cy="428978"/>
            </a:xfrm>
            <a:prstGeom prst="ellipse">
              <a:avLst/>
            </a:prstGeom>
            <a:solidFill>
              <a:srgbClr val="99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>
                <a:solidFill>
                  <a:srgbClr val="FFFFFF"/>
                </a:solidFill>
              </a:endParaRPr>
            </a:p>
          </p:txBody>
        </p:sp>
        <p:sp>
          <p:nvSpPr>
            <p:cNvPr id="22" name="Oval 46"/>
            <p:cNvSpPr/>
            <p:nvPr/>
          </p:nvSpPr>
          <p:spPr>
            <a:xfrm>
              <a:off x="5571155" y="1444978"/>
              <a:ext cx="428612" cy="42897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>
                <a:solidFill>
                  <a:srgbClr val="FFFFFF"/>
                </a:solidFill>
              </a:endParaRPr>
            </a:p>
          </p:txBody>
        </p:sp>
        <p:sp>
          <p:nvSpPr>
            <p:cNvPr id="23" name="Oval 47"/>
            <p:cNvSpPr/>
            <p:nvPr/>
          </p:nvSpPr>
          <p:spPr>
            <a:xfrm>
              <a:off x="5396088" y="1444978"/>
              <a:ext cx="428612" cy="428978"/>
            </a:xfrm>
            <a:prstGeom prst="ellipse">
              <a:avLst/>
            </a:prstGeom>
            <a:solidFill>
              <a:srgbClr val="0044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>
                <a:solidFill>
                  <a:srgbClr val="FFFFFF"/>
                </a:solidFill>
              </a:endParaRPr>
            </a:p>
          </p:txBody>
        </p:sp>
      </p:grpSp>
      <p:sp>
        <p:nvSpPr>
          <p:cNvPr id="3" name="ZoneTexte 2"/>
          <p:cNvSpPr txBox="1"/>
          <p:nvPr/>
        </p:nvSpPr>
        <p:spPr>
          <a:xfrm>
            <a:off x="1099193" y="980728"/>
            <a:ext cx="7848872" cy="6104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400"/>
              </a:spcBef>
            </a:pPr>
            <a:r>
              <a:rPr lang="fr-FR" sz="1600" b="1" dirty="0"/>
              <a:t>Cible : 224 établissements </a:t>
            </a:r>
          </a:p>
          <a:p>
            <a:pPr>
              <a:spcBef>
                <a:spcPts val="400"/>
              </a:spcBef>
            </a:pPr>
            <a:r>
              <a:rPr lang="fr-FR" sz="1600" dirty="0"/>
              <a:t>soit </a:t>
            </a:r>
            <a:r>
              <a:rPr lang="fr-FR" sz="1600" b="1" dirty="0"/>
              <a:t>448 questionnaires</a:t>
            </a:r>
            <a:r>
              <a:rPr lang="fr-FR" sz="1600" dirty="0"/>
              <a:t> envoyés </a:t>
            </a:r>
          </a:p>
          <a:p>
            <a:pPr>
              <a:spcBef>
                <a:spcPts val="400"/>
              </a:spcBef>
            </a:pPr>
            <a:endParaRPr lang="fr-FR" sz="1600" dirty="0"/>
          </a:p>
          <a:p>
            <a:pPr>
              <a:spcBef>
                <a:spcPts val="400"/>
              </a:spcBef>
            </a:pPr>
            <a:r>
              <a:rPr lang="fr-FR" sz="1600" dirty="0"/>
              <a:t>Répartition des réponses</a:t>
            </a:r>
          </a:p>
          <a:p>
            <a:pPr>
              <a:spcBef>
                <a:spcPts val="400"/>
              </a:spcBef>
            </a:pPr>
            <a:endParaRPr lang="fr-FR" sz="1600" dirty="0"/>
          </a:p>
          <a:p>
            <a:pPr>
              <a:spcBef>
                <a:spcPts val="400"/>
              </a:spcBef>
            </a:pPr>
            <a:endParaRPr lang="fr-FR" sz="1600" dirty="0"/>
          </a:p>
          <a:p>
            <a:pPr>
              <a:spcBef>
                <a:spcPts val="400"/>
              </a:spcBef>
            </a:pPr>
            <a:endParaRPr lang="fr-FR" sz="1600" dirty="0"/>
          </a:p>
          <a:p>
            <a:pPr>
              <a:spcBef>
                <a:spcPts val="400"/>
              </a:spcBef>
            </a:pPr>
            <a:endParaRPr lang="fr-FR" sz="1600" dirty="0"/>
          </a:p>
          <a:p>
            <a:pPr>
              <a:spcBef>
                <a:spcPts val="400"/>
              </a:spcBef>
            </a:pPr>
            <a:endParaRPr lang="fr-FR" sz="1600" dirty="0"/>
          </a:p>
          <a:p>
            <a:pPr>
              <a:spcBef>
                <a:spcPts val="400"/>
              </a:spcBef>
            </a:pPr>
            <a:endParaRPr lang="fr-FR" sz="1600" dirty="0"/>
          </a:p>
          <a:p>
            <a:pPr>
              <a:spcBef>
                <a:spcPts val="400"/>
              </a:spcBef>
            </a:pPr>
            <a:endParaRPr lang="fr-FR" sz="1600" dirty="0"/>
          </a:p>
          <a:p>
            <a:pPr>
              <a:spcBef>
                <a:spcPts val="400"/>
              </a:spcBef>
            </a:pPr>
            <a:endParaRPr lang="fr-FR" sz="1600" dirty="0"/>
          </a:p>
          <a:p>
            <a:pPr>
              <a:spcBef>
                <a:spcPts val="400"/>
              </a:spcBef>
            </a:pPr>
            <a:endParaRPr lang="fr-FR" sz="1600" dirty="0"/>
          </a:p>
          <a:p>
            <a:pPr>
              <a:spcBef>
                <a:spcPts val="400"/>
              </a:spcBef>
            </a:pPr>
            <a:r>
              <a:rPr lang="fr-FR" sz="1600" dirty="0"/>
              <a:t>Un fort taux de participation avec X% de participation représentant XX établissements</a:t>
            </a:r>
          </a:p>
          <a:p>
            <a:pPr>
              <a:spcBef>
                <a:spcPts val="400"/>
              </a:spcBef>
            </a:pPr>
            <a:endParaRPr lang="fr-FR" sz="1600" dirty="0"/>
          </a:p>
          <a:p>
            <a:pPr>
              <a:spcBef>
                <a:spcPts val="400"/>
              </a:spcBef>
            </a:pPr>
            <a:endParaRPr lang="fr-FR" sz="1600" dirty="0"/>
          </a:p>
          <a:p>
            <a:pPr>
              <a:spcBef>
                <a:spcPts val="400"/>
              </a:spcBef>
            </a:pPr>
            <a:endParaRPr lang="fr-FR" sz="1600" dirty="0"/>
          </a:p>
          <a:p>
            <a:pPr>
              <a:spcBef>
                <a:spcPts val="400"/>
              </a:spcBef>
            </a:pPr>
            <a:endParaRPr lang="fr-FR" sz="1600" b="1" dirty="0"/>
          </a:p>
          <a:p>
            <a:r>
              <a:rPr lang="fr-FR" dirty="0"/>
              <a:t> </a:t>
            </a:r>
          </a:p>
          <a:p>
            <a:r>
              <a:rPr lang="fr-FR" dirty="0"/>
              <a:t>	</a:t>
            </a:r>
          </a:p>
        </p:txBody>
      </p:sp>
      <p:graphicFrame>
        <p:nvGraphicFramePr>
          <p:cNvPr id="37" name="Graphique 3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4533085"/>
              </p:ext>
            </p:extLst>
          </p:nvPr>
        </p:nvGraphicFramePr>
        <p:xfrm>
          <a:off x="539552" y="2316460"/>
          <a:ext cx="4572000" cy="2552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25" name="Group 44"/>
          <p:cNvGrpSpPr>
            <a:grpSpLocks/>
          </p:cNvGrpSpPr>
          <p:nvPr/>
        </p:nvGrpSpPr>
        <p:grpSpPr bwMode="auto">
          <a:xfrm>
            <a:off x="723695" y="4869160"/>
            <a:ext cx="411163" cy="225425"/>
            <a:chOff x="5396088" y="1444978"/>
            <a:chExt cx="781765" cy="428978"/>
          </a:xfrm>
        </p:grpSpPr>
        <p:sp>
          <p:nvSpPr>
            <p:cNvPr id="26" name="Oval 45"/>
            <p:cNvSpPr/>
            <p:nvPr/>
          </p:nvSpPr>
          <p:spPr>
            <a:xfrm>
              <a:off x="5749241" y="1444978"/>
              <a:ext cx="428612" cy="428978"/>
            </a:xfrm>
            <a:prstGeom prst="ellipse">
              <a:avLst/>
            </a:prstGeom>
            <a:solidFill>
              <a:srgbClr val="99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>
                <a:solidFill>
                  <a:srgbClr val="FFFFFF"/>
                </a:solidFill>
              </a:endParaRPr>
            </a:p>
          </p:txBody>
        </p:sp>
        <p:sp>
          <p:nvSpPr>
            <p:cNvPr id="27" name="Oval 46"/>
            <p:cNvSpPr/>
            <p:nvPr/>
          </p:nvSpPr>
          <p:spPr>
            <a:xfrm>
              <a:off x="5571155" y="1444978"/>
              <a:ext cx="428612" cy="42897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>
                <a:solidFill>
                  <a:srgbClr val="FFFFFF"/>
                </a:solidFill>
              </a:endParaRPr>
            </a:p>
          </p:txBody>
        </p:sp>
        <p:sp>
          <p:nvSpPr>
            <p:cNvPr id="28" name="Oval 47"/>
            <p:cNvSpPr/>
            <p:nvPr/>
          </p:nvSpPr>
          <p:spPr>
            <a:xfrm>
              <a:off x="5396088" y="1444978"/>
              <a:ext cx="428612" cy="428978"/>
            </a:xfrm>
            <a:prstGeom prst="ellipse">
              <a:avLst/>
            </a:prstGeom>
            <a:solidFill>
              <a:srgbClr val="0044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>
                <a:solidFill>
                  <a:srgbClr val="FFFFFF"/>
                </a:solidFill>
              </a:endParaRPr>
            </a:p>
          </p:txBody>
        </p:sp>
      </p:grpSp>
      <p:grpSp>
        <p:nvGrpSpPr>
          <p:cNvPr id="41" name="Group 44"/>
          <p:cNvGrpSpPr>
            <a:grpSpLocks/>
          </p:cNvGrpSpPr>
          <p:nvPr/>
        </p:nvGrpSpPr>
        <p:grpSpPr bwMode="auto">
          <a:xfrm>
            <a:off x="707873" y="1909073"/>
            <a:ext cx="411163" cy="225425"/>
            <a:chOff x="5396088" y="1444978"/>
            <a:chExt cx="781765" cy="428978"/>
          </a:xfrm>
        </p:grpSpPr>
        <p:sp>
          <p:nvSpPr>
            <p:cNvPr id="42" name="Oval 45"/>
            <p:cNvSpPr/>
            <p:nvPr/>
          </p:nvSpPr>
          <p:spPr>
            <a:xfrm>
              <a:off x="5749241" y="1444978"/>
              <a:ext cx="428612" cy="428978"/>
            </a:xfrm>
            <a:prstGeom prst="ellipse">
              <a:avLst/>
            </a:prstGeom>
            <a:solidFill>
              <a:srgbClr val="99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>
                <a:solidFill>
                  <a:srgbClr val="FFFFFF"/>
                </a:solidFill>
              </a:endParaRPr>
            </a:p>
          </p:txBody>
        </p:sp>
        <p:sp>
          <p:nvSpPr>
            <p:cNvPr id="43" name="Oval 46"/>
            <p:cNvSpPr/>
            <p:nvPr/>
          </p:nvSpPr>
          <p:spPr>
            <a:xfrm>
              <a:off x="5571155" y="1444978"/>
              <a:ext cx="428612" cy="42897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>
                <a:solidFill>
                  <a:srgbClr val="FFFFFF"/>
                </a:solidFill>
              </a:endParaRPr>
            </a:p>
          </p:txBody>
        </p:sp>
        <p:sp>
          <p:nvSpPr>
            <p:cNvPr id="44" name="Oval 47"/>
            <p:cNvSpPr/>
            <p:nvPr/>
          </p:nvSpPr>
          <p:spPr>
            <a:xfrm>
              <a:off x="5396088" y="1444978"/>
              <a:ext cx="428612" cy="428978"/>
            </a:xfrm>
            <a:prstGeom prst="ellipse">
              <a:avLst/>
            </a:prstGeom>
            <a:solidFill>
              <a:srgbClr val="0044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>
                <a:solidFill>
                  <a:srgbClr val="FFFFFF"/>
                </a:solidFill>
              </a:endParaRPr>
            </a:p>
          </p:txBody>
        </p:sp>
      </p:grpSp>
      <p:pic>
        <p:nvPicPr>
          <p:cNvPr id="1026" name="Picture 2" descr="C:\Users\zkada\Desktop\images (1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556792"/>
            <a:ext cx="230505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7004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réalité des CVS</a:t>
            </a:r>
          </a:p>
        </p:txBody>
      </p:sp>
      <p:sp>
        <p:nvSpPr>
          <p:cNvPr id="12" name="Espace réservé du contenu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Seuls 46 % des répondants ont un CVS conforme, 54% n’ont pas de CVS ou ont un CVS non conforme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65 % des CVS conformes sont centrés sur le socle obligatoire</a:t>
            </a:r>
          </a:p>
        </p:txBody>
      </p:sp>
      <p:sp>
        <p:nvSpPr>
          <p:cNvPr id="10" name="Cylindre 9"/>
          <p:cNvSpPr/>
          <p:nvPr/>
        </p:nvSpPr>
        <p:spPr bwMode="auto">
          <a:xfrm>
            <a:off x="1619672" y="2204864"/>
            <a:ext cx="1368152" cy="1216152"/>
          </a:xfrm>
          <a:prstGeom prst="can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000" b="0" i="0" u="none" strike="noStrike" cap="none" normalizeH="0" baseline="0">
              <a:ln>
                <a:noFill/>
              </a:ln>
              <a:solidFill>
                <a:srgbClr val="002395"/>
              </a:solidFill>
              <a:effectLst/>
              <a:latin typeface="Arial" charset="0"/>
            </a:endParaRPr>
          </a:p>
        </p:txBody>
      </p:sp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5252999"/>
              </p:ext>
            </p:extLst>
          </p:nvPr>
        </p:nvGraphicFramePr>
        <p:xfrm>
          <a:off x="1259632" y="2996953"/>
          <a:ext cx="5976665" cy="24790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525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80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9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25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9643"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Socle légal</a:t>
                      </a: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Usagers</a:t>
                      </a:r>
                      <a:r>
                        <a:rPr lang="fr-FR" baseline="0" dirty="0">
                          <a:solidFill>
                            <a:srgbClr val="FF0000"/>
                          </a:solidFill>
                        </a:rPr>
                        <a:t> + Familles+ Direction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9643">
                <a:tc rowSpan="4">
                  <a:txBody>
                    <a:bodyPr/>
                    <a:lstStyle/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r>
                        <a:rPr lang="fr-FR" dirty="0"/>
                        <a:t>Zone d’ouverture</a:t>
                      </a: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fr-FR" dirty="0"/>
                        <a:t>+ Personnel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/>
                        <a:t>35%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9643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+ IRP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fr-FR" dirty="0"/>
                        <a:t>26 %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9643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+ Elus municipaux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fr-FR" dirty="0"/>
                        <a:t>26 %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9643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+ Associations et/ou bénévoles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FR" dirty="0"/>
                    </a:p>
                    <a:p>
                      <a:pPr algn="r"/>
                      <a:r>
                        <a:rPr lang="fr-FR" dirty="0"/>
                        <a:t>15 %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6" name="Group 44"/>
          <p:cNvGrpSpPr>
            <a:grpSpLocks/>
          </p:cNvGrpSpPr>
          <p:nvPr/>
        </p:nvGrpSpPr>
        <p:grpSpPr bwMode="auto">
          <a:xfrm>
            <a:off x="856251" y="1628800"/>
            <a:ext cx="411163" cy="225425"/>
            <a:chOff x="5396088" y="1444978"/>
            <a:chExt cx="781765" cy="428978"/>
          </a:xfrm>
        </p:grpSpPr>
        <p:sp>
          <p:nvSpPr>
            <p:cNvPr id="7" name="Oval 45"/>
            <p:cNvSpPr/>
            <p:nvPr/>
          </p:nvSpPr>
          <p:spPr>
            <a:xfrm>
              <a:off x="5749241" y="1444978"/>
              <a:ext cx="428612" cy="428978"/>
            </a:xfrm>
            <a:prstGeom prst="ellipse">
              <a:avLst/>
            </a:prstGeom>
            <a:solidFill>
              <a:srgbClr val="99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>
                <a:solidFill>
                  <a:srgbClr val="FFFFFF"/>
                </a:solidFill>
              </a:endParaRPr>
            </a:p>
          </p:txBody>
        </p:sp>
        <p:sp>
          <p:nvSpPr>
            <p:cNvPr id="8" name="Oval 46"/>
            <p:cNvSpPr/>
            <p:nvPr/>
          </p:nvSpPr>
          <p:spPr>
            <a:xfrm>
              <a:off x="5571155" y="1444978"/>
              <a:ext cx="428612" cy="42897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>
                <a:solidFill>
                  <a:srgbClr val="FFFFFF"/>
                </a:solidFill>
              </a:endParaRPr>
            </a:p>
          </p:txBody>
        </p:sp>
        <p:sp>
          <p:nvSpPr>
            <p:cNvPr id="9" name="Oval 47"/>
            <p:cNvSpPr/>
            <p:nvPr/>
          </p:nvSpPr>
          <p:spPr>
            <a:xfrm>
              <a:off x="5396088" y="1444978"/>
              <a:ext cx="428612" cy="428978"/>
            </a:xfrm>
            <a:prstGeom prst="ellipse">
              <a:avLst/>
            </a:prstGeom>
            <a:solidFill>
              <a:srgbClr val="0044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>
                <a:solidFill>
                  <a:srgbClr val="FFFFFF"/>
                </a:solidFill>
              </a:endParaRPr>
            </a:p>
          </p:txBody>
        </p:sp>
      </p:grpSp>
      <p:grpSp>
        <p:nvGrpSpPr>
          <p:cNvPr id="11" name="Group 44"/>
          <p:cNvGrpSpPr>
            <a:grpSpLocks/>
          </p:cNvGrpSpPr>
          <p:nvPr/>
        </p:nvGrpSpPr>
        <p:grpSpPr bwMode="auto">
          <a:xfrm>
            <a:off x="836407" y="2492896"/>
            <a:ext cx="411163" cy="225425"/>
            <a:chOff x="5396088" y="1444978"/>
            <a:chExt cx="781765" cy="428978"/>
          </a:xfrm>
        </p:grpSpPr>
        <p:sp>
          <p:nvSpPr>
            <p:cNvPr id="13" name="Oval 45"/>
            <p:cNvSpPr/>
            <p:nvPr/>
          </p:nvSpPr>
          <p:spPr>
            <a:xfrm>
              <a:off x="5749241" y="1444978"/>
              <a:ext cx="428612" cy="428978"/>
            </a:xfrm>
            <a:prstGeom prst="ellipse">
              <a:avLst/>
            </a:prstGeom>
            <a:solidFill>
              <a:srgbClr val="99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>
                <a:solidFill>
                  <a:srgbClr val="FFFFFF"/>
                </a:solidFill>
              </a:endParaRPr>
            </a:p>
          </p:txBody>
        </p:sp>
        <p:sp>
          <p:nvSpPr>
            <p:cNvPr id="14" name="Oval 46"/>
            <p:cNvSpPr/>
            <p:nvPr/>
          </p:nvSpPr>
          <p:spPr>
            <a:xfrm>
              <a:off x="5571155" y="1444978"/>
              <a:ext cx="428612" cy="42897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>
                <a:solidFill>
                  <a:srgbClr val="FFFFFF"/>
                </a:solidFill>
              </a:endParaRPr>
            </a:p>
          </p:txBody>
        </p:sp>
        <p:sp>
          <p:nvSpPr>
            <p:cNvPr id="16" name="Oval 47"/>
            <p:cNvSpPr/>
            <p:nvPr/>
          </p:nvSpPr>
          <p:spPr>
            <a:xfrm>
              <a:off x="5396088" y="1444978"/>
              <a:ext cx="428612" cy="428978"/>
            </a:xfrm>
            <a:prstGeom prst="ellipse">
              <a:avLst/>
            </a:prstGeom>
            <a:solidFill>
              <a:srgbClr val="0044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578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304800" y="53752"/>
            <a:ext cx="8153400" cy="1143000"/>
          </a:xfrm>
        </p:spPr>
        <p:txBody>
          <a:bodyPr/>
          <a:lstStyle/>
          <a:p>
            <a:r>
              <a:rPr lang="fr-FR" dirty="0"/>
              <a:t>Quels présidents ?</a:t>
            </a:r>
          </a:p>
        </p:txBody>
      </p:sp>
      <p:grpSp>
        <p:nvGrpSpPr>
          <p:cNvPr id="19" name="Group 44"/>
          <p:cNvGrpSpPr>
            <a:grpSpLocks/>
          </p:cNvGrpSpPr>
          <p:nvPr/>
        </p:nvGrpSpPr>
        <p:grpSpPr bwMode="auto">
          <a:xfrm>
            <a:off x="685597" y="1577721"/>
            <a:ext cx="411163" cy="225425"/>
            <a:chOff x="5396088" y="1444978"/>
            <a:chExt cx="781765" cy="428978"/>
          </a:xfrm>
        </p:grpSpPr>
        <p:sp>
          <p:nvSpPr>
            <p:cNvPr id="21" name="Oval 45"/>
            <p:cNvSpPr/>
            <p:nvPr/>
          </p:nvSpPr>
          <p:spPr>
            <a:xfrm>
              <a:off x="5749241" y="1444978"/>
              <a:ext cx="428612" cy="428978"/>
            </a:xfrm>
            <a:prstGeom prst="ellipse">
              <a:avLst/>
            </a:prstGeom>
            <a:solidFill>
              <a:srgbClr val="99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>
                <a:solidFill>
                  <a:srgbClr val="FFFFFF"/>
                </a:solidFill>
              </a:endParaRPr>
            </a:p>
          </p:txBody>
        </p:sp>
        <p:sp>
          <p:nvSpPr>
            <p:cNvPr id="22" name="Oval 46"/>
            <p:cNvSpPr/>
            <p:nvPr/>
          </p:nvSpPr>
          <p:spPr>
            <a:xfrm>
              <a:off x="5571155" y="1444978"/>
              <a:ext cx="428612" cy="42897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>
                <a:solidFill>
                  <a:srgbClr val="FFFFFF"/>
                </a:solidFill>
              </a:endParaRPr>
            </a:p>
          </p:txBody>
        </p:sp>
        <p:sp>
          <p:nvSpPr>
            <p:cNvPr id="23" name="Oval 47"/>
            <p:cNvSpPr/>
            <p:nvPr/>
          </p:nvSpPr>
          <p:spPr>
            <a:xfrm>
              <a:off x="5396088" y="1444978"/>
              <a:ext cx="428612" cy="428978"/>
            </a:xfrm>
            <a:prstGeom prst="ellipse">
              <a:avLst/>
            </a:prstGeom>
            <a:solidFill>
              <a:srgbClr val="0044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>
                <a:solidFill>
                  <a:srgbClr val="FFFFFF"/>
                </a:solidFill>
              </a:endParaRPr>
            </a:p>
          </p:txBody>
        </p:sp>
      </p:grpSp>
      <p:sp>
        <p:nvSpPr>
          <p:cNvPr id="3" name="ZoneTexte 2"/>
          <p:cNvSpPr txBox="1"/>
          <p:nvPr/>
        </p:nvSpPr>
        <p:spPr>
          <a:xfrm>
            <a:off x="1187624" y="1503601"/>
            <a:ext cx="7848872" cy="70634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400"/>
              </a:spcBef>
            </a:pPr>
            <a:r>
              <a:rPr lang="fr-FR" sz="1600" dirty="0">
                <a:solidFill>
                  <a:srgbClr val="FC9B30"/>
                </a:solidFill>
              </a:rPr>
              <a:t>Ils sont usager ou famille d’usager </a:t>
            </a:r>
          </a:p>
          <a:p>
            <a:pPr>
              <a:spcBef>
                <a:spcPts val="400"/>
              </a:spcBef>
            </a:pPr>
            <a:endParaRPr lang="fr-FR" sz="1600" dirty="0"/>
          </a:p>
          <a:p>
            <a:pPr>
              <a:spcBef>
                <a:spcPts val="400"/>
              </a:spcBef>
            </a:pPr>
            <a:endParaRPr lang="fr-FR" sz="1600" dirty="0"/>
          </a:p>
          <a:p>
            <a:pPr>
              <a:spcBef>
                <a:spcPts val="400"/>
              </a:spcBef>
            </a:pPr>
            <a:endParaRPr lang="fr-FR" sz="1600" dirty="0"/>
          </a:p>
          <a:p>
            <a:pPr>
              <a:spcBef>
                <a:spcPts val="400"/>
              </a:spcBef>
            </a:pPr>
            <a:endParaRPr lang="fr-FR" sz="1600" dirty="0"/>
          </a:p>
          <a:p>
            <a:pPr>
              <a:spcBef>
                <a:spcPts val="400"/>
              </a:spcBef>
            </a:pPr>
            <a:r>
              <a:rPr lang="fr-FR" sz="1600" dirty="0">
                <a:solidFill>
                  <a:srgbClr val="FC9B30"/>
                </a:solidFill>
              </a:rPr>
              <a:t>Choisis par les membres du CVS</a:t>
            </a:r>
            <a:endParaRPr lang="fr-FR" sz="1600" dirty="0"/>
          </a:p>
          <a:p>
            <a:pPr>
              <a:spcBef>
                <a:spcPts val="400"/>
              </a:spcBef>
            </a:pPr>
            <a:endParaRPr lang="fr-FR" sz="1600" dirty="0"/>
          </a:p>
          <a:p>
            <a:pPr>
              <a:spcBef>
                <a:spcPts val="400"/>
              </a:spcBef>
            </a:pPr>
            <a:endParaRPr lang="fr-FR" sz="1600" dirty="0"/>
          </a:p>
          <a:p>
            <a:pPr>
              <a:spcBef>
                <a:spcPts val="400"/>
              </a:spcBef>
            </a:pPr>
            <a:endParaRPr lang="fr-FR" sz="1600" dirty="0"/>
          </a:p>
          <a:p>
            <a:pPr>
              <a:spcBef>
                <a:spcPts val="400"/>
              </a:spcBef>
            </a:pPr>
            <a:endParaRPr lang="fr-FR" sz="1600" dirty="0">
              <a:solidFill>
                <a:srgbClr val="FC9B30"/>
              </a:solidFill>
            </a:endParaRPr>
          </a:p>
          <a:p>
            <a:pPr>
              <a:spcBef>
                <a:spcPts val="400"/>
              </a:spcBef>
            </a:pPr>
            <a:r>
              <a:rPr lang="fr-FR" sz="1600" dirty="0">
                <a:solidFill>
                  <a:srgbClr val="FC9B30"/>
                </a:solidFill>
              </a:rPr>
              <a:t>Et très majoritairement non formés à leur rôle de Président(e)</a:t>
            </a:r>
            <a:endParaRPr lang="fr-FR" sz="1600" b="1" dirty="0">
              <a:solidFill>
                <a:srgbClr val="FC9B30"/>
              </a:solidFill>
              <a:latin typeface="Calibri"/>
            </a:endParaRPr>
          </a:p>
          <a:p>
            <a:pPr>
              <a:spcBef>
                <a:spcPts val="400"/>
              </a:spcBef>
            </a:pPr>
            <a:endParaRPr lang="fr-FR" sz="1600" dirty="0"/>
          </a:p>
          <a:p>
            <a:pPr>
              <a:spcBef>
                <a:spcPts val="400"/>
              </a:spcBef>
            </a:pPr>
            <a:endParaRPr lang="fr-FR" sz="1600" dirty="0"/>
          </a:p>
          <a:p>
            <a:pPr>
              <a:spcBef>
                <a:spcPts val="400"/>
              </a:spcBef>
            </a:pPr>
            <a:endParaRPr lang="fr-FR" sz="1600" dirty="0"/>
          </a:p>
          <a:p>
            <a:pPr>
              <a:spcBef>
                <a:spcPts val="400"/>
              </a:spcBef>
            </a:pPr>
            <a:endParaRPr lang="fr-FR" sz="1600" dirty="0"/>
          </a:p>
          <a:p>
            <a:pPr>
              <a:spcBef>
                <a:spcPts val="400"/>
              </a:spcBef>
            </a:pPr>
            <a:endParaRPr lang="fr-FR" sz="1600" dirty="0"/>
          </a:p>
          <a:p>
            <a:pPr>
              <a:spcBef>
                <a:spcPts val="400"/>
              </a:spcBef>
            </a:pPr>
            <a:endParaRPr lang="fr-FR" sz="1600" dirty="0"/>
          </a:p>
          <a:p>
            <a:pPr>
              <a:spcBef>
                <a:spcPts val="400"/>
              </a:spcBef>
            </a:pPr>
            <a:endParaRPr lang="fr-FR" sz="1600" dirty="0"/>
          </a:p>
          <a:p>
            <a:pPr>
              <a:spcBef>
                <a:spcPts val="400"/>
              </a:spcBef>
            </a:pPr>
            <a:endParaRPr lang="fr-FR" sz="1600" dirty="0"/>
          </a:p>
          <a:p>
            <a:pPr>
              <a:spcBef>
                <a:spcPts val="400"/>
              </a:spcBef>
            </a:pPr>
            <a:endParaRPr lang="fr-FR" sz="1600" dirty="0"/>
          </a:p>
          <a:p>
            <a:pPr>
              <a:spcBef>
                <a:spcPts val="400"/>
              </a:spcBef>
            </a:pPr>
            <a:r>
              <a:rPr lang="fr-FR" sz="1600" dirty="0"/>
              <a:t>  </a:t>
            </a:r>
          </a:p>
          <a:p>
            <a:pPr>
              <a:spcBef>
                <a:spcPts val="400"/>
              </a:spcBef>
            </a:pPr>
            <a:endParaRPr lang="fr-FR" sz="1600" b="1" dirty="0"/>
          </a:p>
          <a:p>
            <a:r>
              <a:rPr lang="fr-FR" dirty="0"/>
              <a:t>	</a:t>
            </a:r>
          </a:p>
        </p:txBody>
      </p:sp>
      <p:graphicFrame>
        <p:nvGraphicFramePr>
          <p:cNvPr id="20" name="Tableau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4096190"/>
              </p:ext>
            </p:extLst>
          </p:nvPr>
        </p:nvGraphicFramePr>
        <p:xfrm>
          <a:off x="1259632" y="1916832"/>
          <a:ext cx="3060948" cy="76200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Un usager</a:t>
                      </a:r>
                      <a:endParaRPr lang="fr-FR" sz="11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35%</a:t>
                      </a:r>
                      <a:endParaRPr lang="fr-FR" sz="11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fr-FR" sz="11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Un parent d’usager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fr-FR" sz="11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35%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effectLst/>
                          <a:latin typeface="+mj-lt"/>
                        </a:rPr>
                        <a:t>Un représentant d’usager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  <a:latin typeface="+mj-lt"/>
                        </a:rPr>
                        <a:t>17%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Autre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u="none" strike="noStrike" dirty="0">
                          <a:effectLst/>
                          <a:latin typeface="+mj-lt"/>
                        </a:rPr>
                        <a:t>13%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534294"/>
              </p:ext>
            </p:extLst>
          </p:nvPr>
        </p:nvGraphicFramePr>
        <p:xfrm>
          <a:off x="1259632" y="3429000"/>
          <a:ext cx="4292600" cy="571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822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Les membres du CVS vous ont désigné ou élu</a:t>
                      </a:r>
                      <a:endParaRPr lang="fr-FR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78%</a:t>
                      </a:r>
                      <a:endParaRPr lang="fr-FR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effectLst/>
                        </a:rPr>
                        <a:t>Le/La Directeur-</a:t>
                      </a:r>
                      <a:r>
                        <a:rPr lang="fr-FR" sz="1100" u="none" strike="noStrike" dirty="0" err="1">
                          <a:effectLst/>
                        </a:rPr>
                        <a:t>trice</a:t>
                      </a:r>
                      <a:r>
                        <a:rPr lang="fr-FR" sz="1100" u="none" strike="noStrike" baseline="0" dirty="0">
                          <a:effectLst/>
                        </a:rPr>
                        <a:t> </a:t>
                      </a:r>
                      <a:r>
                        <a:rPr lang="fr-FR" sz="1100" u="none" strike="noStrike" dirty="0">
                          <a:effectLst/>
                        </a:rPr>
                        <a:t>de l'établissement vous l'a demandé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15%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effectLst/>
                        </a:rPr>
                        <a:t>Autre 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7%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25" name="Group 44"/>
          <p:cNvGrpSpPr>
            <a:grpSpLocks/>
          </p:cNvGrpSpPr>
          <p:nvPr/>
        </p:nvGrpSpPr>
        <p:grpSpPr bwMode="auto">
          <a:xfrm>
            <a:off x="742753" y="3062060"/>
            <a:ext cx="411163" cy="225425"/>
            <a:chOff x="5396088" y="1444978"/>
            <a:chExt cx="781765" cy="428978"/>
          </a:xfrm>
        </p:grpSpPr>
        <p:sp>
          <p:nvSpPr>
            <p:cNvPr id="26" name="Oval 45"/>
            <p:cNvSpPr/>
            <p:nvPr/>
          </p:nvSpPr>
          <p:spPr>
            <a:xfrm>
              <a:off x="5749241" y="1444978"/>
              <a:ext cx="428612" cy="428978"/>
            </a:xfrm>
            <a:prstGeom prst="ellipse">
              <a:avLst/>
            </a:prstGeom>
            <a:solidFill>
              <a:srgbClr val="99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>
                <a:solidFill>
                  <a:srgbClr val="FFFFFF"/>
                </a:solidFill>
              </a:endParaRPr>
            </a:p>
          </p:txBody>
        </p:sp>
        <p:sp>
          <p:nvSpPr>
            <p:cNvPr id="27" name="Oval 46"/>
            <p:cNvSpPr/>
            <p:nvPr/>
          </p:nvSpPr>
          <p:spPr>
            <a:xfrm>
              <a:off x="5571155" y="1444978"/>
              <a:ext cx="428612" cy="42897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>
                <a:solidFill>
                  <a:srgbClr val="FFFFFF"/>
                </a:solidFill>
              </a:endParaRPr>
            </a:p>
          </p:txBody>
        </p:sp>
        <p:sp>
          <p:nvSpPr>
            <p:cNvPr id="28" name="Oval 47"/>
            <p:cNvSpPr/>
            <p:nvPr/>
          </p:nvSpPr>
          <p:spPr>
            <a:xfrm>
              <a:off x="5396088" y="1444978"/>
              <a:ext cx="428612" cy="428978"/>
            </a:xfrm>
            <a:prstGeom prst="ellipse">
              <a:avLst/>
            </a:prstGeom>
            <a:solidFill>
              <a:srgbClr val="0044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>
                <a:solidFill>
                  <a:srgbClr val="FFFFFF"/>
                </a:solidFill>
              </a:endParaRPr>
            </a:p>
          </p:txBody>
        </p:sp>
      </p:grpSp>
      <p:grpSp>
        <p:nvGrpSpPr>
          <p:cNvPr id="36" name="Group 44"/>
          <p:cNvGrpSpPr>
            <a:grpSpLocks/>
          </p:cNvGrpSpPr>
          <p:nvPr/>
        </p:nvGrpSpPr>
        <p:grpSpPr bwMode="auto">
          <a:xfrm>
            <a:off x="742753" y="4549824"/>
            <a:ext cx="411163" cy="225425"/>
            <a:chOff x="5396088" y="1444978"/>
            <a:chExt cx="781765" cy="428978"/>
          </a:xfrm>
        </p:grpSpPr>
        <p:sp>
          <p:nvSpPr>
            <p:cNvPr id="37" name="Oval 45"/>
            <p:cNvSpPr/>
            <p:nvPr/>
          </p:nvSpPr>
          <p:spPr>
            <a:xfrm>
              <a:off x="5749241" y="1444978"/>
              <a:ext cx="428612" cy="428978"/>
            </a:xfrm>
            <a:prstGeom prst="ellipse">
              <a:avLst/>
            </a:prstGeom>
            <a:solidFill>
              <a:srgbClr val="99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>
                <a:solidFill>
                  <a:srgbClr val="FFFFFF"/>
                </a:solidFill>
              </a:endParaRPr>
            </a:p>
          </p:txBody>
        </p:sp>
        <p:sp>
          <p:nvSpPr>
            <p:cNvPr id="38" name="Oval 46"/>
            <p:cNvSpPr/>
            <p:nvPr/>
          </p:nvSpPr>
          <p:spPr>
            <a:xfrm>
              <a:off x="5571155" y="1444978"/>
              <a:ext cx="428612" cy="42897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>
                <a:solidFill>
                  <a:srgbClr val="FFFFFF"/>
                </a:solidFill>
              </a:endParaRPr>
            </a:p>
          </p:txBody>
        </p:sp>
        <p:sp>
          <p:nvSpPr>
            <p:cNvPr id="39" name="Oval 47"/>
            <p:cNvSpPr/>
            <p:nvPr/>
          </p:nvSpPr>
          <p:spPr>
            <a:xfrm>
              <a:off x="5396088" y="1444978"/>
              <a:ext cx="428612" cy="428978"/>
            </a:xfrm>
            <a:prstGeom prst="ellipse">
              <a:avLst/>
            </a:prstGeom>
            <a:solidFill>
              <a:srgbClr val="0044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>
                <a:solidFill>
                  <a:srgbClr val="FFFFFF"/>
                </a:solidFill>
              </a:endParaRPr>
            </a:p>
          </p:txBody>
        </p:sp>
      </p:grp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711436"/>
              </p:ext>
            </p:extLst>
          </p:nvPr>
        </p:nvGraphicFramePr>
        <p:xfrm>
          <a:off x="1259632" y="4941168"/>
          <a:ext cx="3024336" cy="8176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Non formés</a:t>
                      </a:r>
                      <a:endParaRPr lang="fr-FR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85%</a:t>
                      </a:r>
                      <a:endParaRPr lang="fr-FR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5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Formés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15%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5303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304800" y="53752"/>
            <a:ext cx="8153400" cy="1143000"/>
          </a:xfrm>
        </p:spPr>
        <p:txBody>
          <a:bodyPr/>
          <a:lstStyle/>
          <a:p>
            <a:r>
              <a:rPr lang="fr-FR" i="1" dirty="0"/>
              <a:t>Des réunions conformes en terme de fréquence et de contenu</a:t>
            </a:r>
          </a:p>
        </p:txBody>
      </p:sp>
      <p:grpSp>
        <p:nvGrpSpPr>
          <p:cNvPr id="19" name="Group 44"/>
          <p:cNvGrpSpPr>
            <a:grpSpLocks/>
          </p:cNvGrpSpPr>
          <p:nvPr/>
        </p:nvGrpSpPr>
        <p:grpSpPr bwMode="auto">
          <a:xfrm>
            <a:off x="685597" y="1577721"/>
            <a:ext cx="411163" cy="225425"/>
            <a:chOff x="5396088" y="1444978"/>
            <a:chExt cx="781765" cy="428978"/>
          </a:xfrm>
        </p:grpSpPr>
        <p:sp>
          <p:nvSpPr>
            <p:cNvPr id="21" name="Oval 45"/>
            <p:cNvSpPr/>
            <p:nvPr/>
          </p:nvSpPr>
          <p:spPr>
            <a:xfrm>
              <a:off x="5749241" y="1444978"/>
              <a:ext cx="428612" cy="428978"/>
            </a:xfrm>
            <a:prstGeom prst="ellipse">
              <a:avLst/>
            </a:prstGeom>
            <a:solidFill>
              <a:srgbClr val="99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>
                <a:solidFill>
                  <a:srgbClr val="FFFFFF"/>
                </a:solidFill>
              </a:endParaRPr>
            </a:p>
          </p:txBody>
        </p:sp>
        <p:sp>
          <p:nvSpPr>
            <p:cNvPr id="22" name="Oval 46"/>
            <p:cNvSpPr/>
            <p:nvPr/>
          </p:nvSpPr>
          <p:spPr>
            <a:xfrm>
              <a:off x="5571155" y="1444978"/>
              <a:ext cx="428612" cy="42897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>
                <a:solidFill>
                  <a:srgbClr val="FFFFFF"/>
                </a:solidFill>
              </a:endParaRPr>
            </a:p>
          </p:txBody>
        </p:sp>
        <p:sp>
          <p:nvSpPr>
            <p:cNvPr id="23" name="Oval 47"/>
            <p:cNvSpPr/>
            <p:nvPr/>
          </p:nvSpPr>
          <p:spPr>
            <a:xfrm>
              <a:off x="5396088" y="1444978"/>
              <a:ext cx="428612" cy="428978"/>
            </a:xfrm>
            <a:prstGeom prst="ellipse">
              <a:avLst/>
            </a:prstGeom>
            <a:solidFill>
              <a:srgbClr val="0044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>
                <a:solidFill>
                  <a:srgbClr val="FFFFFF"/>
                </a:solidFill>
              </a:endParaRPr>
            </a:p>
          </p:txBody>
        </p:sp>
      </p:grpSp>
      <p:sp>
        <p:nvSpPr>
          <p:cNvPr id="3" name="ZoneTexte 2"/>
          <p:cNvSpPr txBox="1"/>
          <p:nvPr/>
        </p:nvSpPr>
        <p:spPr>
          <a:xfrm>
            <a:off x="1187624" y="1503601"/>
            <a:ext cx="7848872" cy="3611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400"/>
              </a:spcBef>
            </a:pPr>
            <a:r>
              <a:rPr lang="fr-FR" sz="1600" dirty="0"/>
              <a:t>3 à 4 par an (XX%)</a:t>
            </a:r>
          </a:p>
          <a:p>
            <a:pPr>
              <a:spcBef>
                <a:spcPts val="400"/>
              </a:spcBef>
            </a:pPr>
            <a:endParaRPr lang="fr-FR" sz="1600" dirty="0"/>
          </a:p>
          <a:p>
            <a:pPr>
              <a:spcBef>
                <a:spcPts val="400"/>
              </a:spcBef>
            </a:pPr>
            <a:r>
              <a:rPr lang="fr-FR" sz="1600" dirty="0"/>
              <a:t>La majorité des réunions de CVS durent entre 2 et 3 heures (XX%) </a:t>
            </a:r>
          </a:p>
          <a:p>
            <a:pPr>
              <a:spcBef>
                <a:spcPts val="400"/>
              </a:spcBef>
            </a:pPr>
            <a:endParaRPr lang="fr-FR" sz="1600" dirty="0"/>
          </a:p>
          <a:p>
            <a:pPr>
              <a:spcBef>
                <a:spcPts val="400"/>
              </a:spcBef>
            </a:pPr>
            <a:r>
              <a:rPr lang="fr-FR" sz="1600" dirty="0"/>
              <a:t>Les thèmes abordés</a:t>
            </a:r>
          </a:p>
          <a:p>
            <a:pPr>
              <a:spcBef>
                <a:spcPts val="400"/>
              </a:spcBef>
            </a:pPr>
            <a:endParaRPr lang="fr-FR" sz="1600" dirty="0"/>
          </a:p>
          <a:p>
            <a:pPr>
              <a:spcBef>
                <a:spcPts val="400"/>
              </a:spcBef>
            </a:pPr>
            <a:endParaRPr lang="fr-FR" sz="1600" dirty="0"/>
          </a:p>
          <a:p>
            <a:pPr>
              <a:spcBef>
                <a:spcPts val="400"/>
              </a:spcBef>
            </a:pPr>
            <a:endParaRPr lang="fr-FR" sz="1600" dirty="0"/>
          </a:p>
          <a:p>
            <a:pPr>
              <a:spcBef>
                <a:spcPts val="400"/>
              </a:spcBef>
            </a:pPr>
            <a:endParaRPr lang="fr-FR" sz="1600" dirty="0"/>
          </a:p>
          <a:p>
            <a:pPr>
              <a:spcBef>
                <a:spcPts val="400"/>
              </a:spcBef>
            </a:pPr>
            <a:endParaRPr lang="fr-FR" sz="1600" dirty="0"/>
          </a:p>
          <a:p>
            <a:pPr>
              <a:spcBef>
                <a:spcPts val="400"/>
              </a:spcBef>
            </a:pPr>
            <a:endParaRPr lang="fr-FR" sz="1600" dirty="0"/>
          </a:p>
          <a:p>
            <a:pPr>
              <a:spcBef>
                <a:spcPts val="400"/>
              </a:spcBef>
            </a:pPr>
            <a:endParaRPr lang="fr-FR" sz="1600" dirty="0"/>
          </a:p>
        </p:txBody>
      </p:sp>
      <p:grpSp>
        <p:nvGrpSpPr>
          <p:cNvPr id="20" name="Group 44"/>
          <p:cNvGrpSpPr>
            <a:grpSpLocks/>
          </p:cNvGrpSpPr>
          <p:nvPr/>
        </p:nvGrpSpPr>
        <p:grpSpPr bwMode="auto">
          <a:xfrm>
            <a:off x="684802" y="2132856"/>
            <a:ext cx="411163" cy="225425"/>
            <a:chOff x="5396088" y="1444978"/>
            <a:chExt cx="781765" cy="428978"/>
          </a:xfrm>
        </p:grpSpPr>
        <p:sp>
          <p:nvSpPr>
            <p:cNvPr id="25" name="Oval 45"/>
            <p:cNvSpPr/>
            <p:nvPr/>
          </p:nvSpPr>
          <p:spPr>
            <a:xfrm>
              <a:off x="5749241" y="1444978"/>
              <a:ext cx="428612" cy="428978"/>
            </a:xfrm>
            <a:prstGeom prst="ellipse">
              <a:avLst/>
            </a:prstGeom>
            <a:solidFill>
              <a:srgbClr val="99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>
                <a:solidFill>
                  <a:srgbClr val="FFFFFF"/>
                </a:solidFill>
              </a:endParaRPr>
            </a:p>
          </p:txBody>
        </p:sp>
        <p:sp>
          <p:nvSpPr>
            <p:cNvPr id="26" name="Oval 46"/>
            <p:cNvSpPr/>
            <p:nvPr/>
          </p:nvSpPr>
          <p:spPr>
            <a:xfrm>
              <a:off x="5571155" y="1444978"/>
              <a:ext cx="428612" cy="42897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>
                <a:solidFill>
                  <a:srgbClr val="FFFFFF"/>
                </a:solidFill>
              </a:endParaRPr>
            </a:p>
          </p:txBody>
        </p:sp>
        <p:sp>
          <p:nvSpPr>
            <p:cNvPr id="27" name="Oval 47"/>
            <p:cNvSpPr/>
            <p:nvPr/>
          </p:nvSpPr>
          <p:spPr>
            <a:xfrm>
              <a:off x="5396088" y="1444978"/>
              <a:ext cx="428612" cy="428978"/>
            </a:xfrm>
            <a:prstGeom prst="ellipse">
              <a:avLst/>
            </a:prstGeom>
            <a:solidFill>
              <a:srgbClr val="0044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>
                <a:solidFill>
                  <a:srgbClr val="FFFFFF"/>
                </a:solidFill>
              </a:endParaRPr>
            </a:p>
          </p:txBody>
        </p:sp>
      </p:grpSp>
      <p:grpSp>
        <p:nvGrpSpPr>
          <p:cNvPr id="24" name="Group 44"/>
          <p:cNvGrpSpPr>
            <a:grpSpLocks/>
          </p:cNvGrpSpPr>
          <p:nvPr/>
        </p:nvGrpSpPr>
        <p:grpSpPr bwMode="auto">
          <a:xfrm>
            <a:off x="725497" y="2780928"/>
            <a:ext cx="411163" cy="225425"/>
            <a:chOff x="5396088" y="1444978"/>
            <a:chExt cx="781765" cy="428978"/>
          </a:xfrm>
        </p:grpSpPr>
        <p:sp>
          <p:nvSpPr>
            <p:cNvPr id="29" name="Oval 45"/>
            <p:cNvSpPr/>
            <p:nvPr/>
          </p:nvSpPr>
          <p:spPr>
            <a:xfrm>
              <a:off x="5749241" y="1444978"/>
              <a:ext cx="428612" cy="428978"/>
            </a:xfrm>
            <a:prstGeom prst="ellipse">
              <a:avLst/>
            </a:prstGeom>
            <a:solidFill>
              <a:srgbClr val="99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>
                <a:solidFill>
                  <a:srgbClr val="FFFFFF"/>
                </a:solidFill>
              </a:endParaRPr>
            </a:p>
          </p:txBody>
        </p:sp>
        <p:sp>
          <p:nvSpPr>
            <p:cNvPr id="30" name="Oval 46"/>
            <p:cNvSpPr/>
            <p:nvPr/>
          </p:nvSpPr>
          <p:spPr>
            <a:xfrm>
              <a:off x="5571155" y="1444978"/>
              <a:ext cx="428612" cy="42897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>
                <a:solidFill>
                  <a:srgbClr val="FFFFFF"/>
                </a:solidFill>
              </a:endParaRPr>
            </a:p>
          </p:txBody>
        </p:sp>
        <p:sp>
          <p:nvSpPr>
            <p:cNvPr id="31" name="Oval 47"/>
            <p:cNvSpPr/>
            <p:nvPr/>
          </p:nvSpPr>
          <p:spPr>
            <a:xfrm>
              <a:off x="5396088" y="1444978"/>
              <a:ext cx="428612" cy="428978"/>
            </a:xfrm>
            <a:prstGeom prst="ellipse">
              <a:avLst/>
            </a:prstGeom>
            <a:solidFill>
              <a:srgbClr val="0044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>
                <a:solidFill>
                  <a:srgbClr val="FFFFFF"/>
                </a:solidFill>
              </a:endParaRPr>
            </a:p>
          </p:txBody>
        </p:sp>
      </p:grpSp>
      <p:graphicFrame>
        <p:nvGraphicFramePr>
          <p:cNvPr id="32" name="Tableau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693934"/>
              </p:ext>
            </p:extLst>
          </p:nvPr>
        </p:nvGraphicFramePr>
        <p:xfrm>
          <a:off x="1331640" y="3140968"/>
          <a:ext cx="5400600" cy="209550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46665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40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fr-FR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Projet dans l'établissement</a:t>
                      </a:r>
                      <a:endParaRPr lang="fr-FR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96%</a:t>
                      </a:r>
                      <a:endParaRPr lang="fr-FR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fr-FR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Nouveautés</a:t>
                      </a:r>
                      <a:r>
                        <a:rPr lang="fr-FR" sz="1100" b="1" u="none" strike="noStrike" baseline="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fr-FR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dans l'établissement </a:t>
                      </a:r>
                      <a:endParaRPr lang="fr-FR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94%</a:t>
                      </a:r>
                      <a:endParaRPr lang="fr-FR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fr-FR" sz="1100" u="none" strike="noStrike" dirty="0">
                          <a:effectLst/>
                        </a:rPr>
                        <a:t>Travaux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100" u="none" strike="noStrike">
                          <a:effectLst/>
                        </a:rPr>
                        <a:t>87%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fr-FR" sz="1100" u="none" strike="noStrike" dirty="0">
                          <a:effectLst/>
                        </a:rPr>
                        <a:t>Réclamations remontées aux directeurs via le CVS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100" u="none" strike="noStrike" dirty="0">
                          <a:effectLst/>
                        </a:rPr>
                        <a:t>80%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fr-FR" sz="1100" u="none" strike="noStrike" dirty="0">
                          <a:effectLst/>
                        </a:rPr>
                        <a:t>Nouveautés règlementaires sur les droits des usagers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100" u="none" strike="noStrike" dirty="0">
                          <a:effectLst/>
                        </a:rPr>
                        <a:t>70%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fr-FR" sz="1100" u="none" strike="noStrike" dirty="0">
                          <a:effectLst/>
                        </a:rPr>
                        <a:t>Hygiène des locaux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100" u="none" strike="noStrike">
                          <a:effectLst/>
                        </a:rPr>
                        <a:t>70%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fr-FR" sz="1100" u="none" strike="noStrike" dirty="0">
                          <a:effectLst/>
                        </a:rPr>
                        <a:t>Incidents et leurs conséquences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100" u="none" strike="noStrike">
                          <a:effectLst/>
                        </a:rPr>
                        <a:t>65%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fr-FR" sz="1100" u="none" strike="noStrike" dirty="0">
                          <a:effectLst/>
                        </a:rPr>
                        <a:t>Mouvement du personnel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100" u="none" strike="noStrike" dirty="0">
                          <a:effectLst/>
                        </a:rPr>
                        <a:t>65%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fr-FR" sz="1100" u="none" strike="noStrike">
                          <a:effectLst/>
                        </a:rPr>
                        <a:t>Budgets, tarifs, finances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100" u="none" strike="noStrike" dirty="0">
                          <a:effectLst/>
                        </a:rPr>
                        <a:t>56%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fr-FR" sz="1100" u="none" strike="noStrike">
                          <a:effectLst/>
                        </a:rPr>
                        <a:t>Mouvement des usagers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100" u="none" strike="noStrike" dirty="0">
                          <a:effectLst/>
                        </a:rPr>
                        <a:t>46%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fr-FR" sz="1100" u="none" strike="noStrike" dirty="0">
                          <a:effectLst/>
                        </a:rPr>
                        <a:t>Autre dont animation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100" u="none" strike="noStrike" dirty="0">
                          <a:effectLst/>
                        </a:rPr>
                        <a:t>33%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5630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800" y="44624"/>
            <a:ext cx="8153400" cy="1143000"/>
          </a:xfrm>
        </p:spPr>
        <p:txBody>
          <a:bodyPr/>
          <a:lstStyle/>
          <a:p>
            <a:r>
              <a:rPr lang="fr-FR" dirty="0"/>
              <a:t>Les difficultés de mise en place</a:t>
            </a:r>
          </a:p>
        </p:txBody>
      </p:sp>
      <p:grpSp>
        <p:nvGrpSpPr>
          <p:cNvPr id="7" name="Groupe 6"/>
          <p:cNvGrpSpPr/>
          <p:nvPr/>
        </p:nvGrpSpPr>
        <p:grpSpPr>
          <a:xfrm>
            <a:off x="6970556" y="332656"/>
            <a:ext cx="1107544" cy="664526"/>
            <a:chOff x="4874076" y="187568"/>
            <a:chExt cx="1107544" cy="664526"/>
          </a:xfrm>
        </p:grpSpPr>
        <p:sp>
          <p:nvSpPr>
            <p:cNvPr id="8" name="Rectangle 7"/>
            <p:cNvSpPr/>
            <p:nvPr/>
          </p:nvSpPr>
          <p:spPr>
            <a:xfrm>
              <a:off x="4874076" y="187568"/>
              <a:ext cx="1107544" cy="664526"/>
            </a:xfrm>
            <a:prstGeom prst="rect">
              <a:avLst/>
            </a:prstGeom>
            <a:solidFill>
              <a:srgbClr val="FC9B3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>
            <a:xfrm>
              <a:off x="4874076" y="187568"/>
              <a:ext cx="1107544" cy="66452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dirty="0"/>
                <a:t>Vues par les </a:t>
              </a:r>
              <a:r>
                <a:rPr lang="fr-FR" sz="1400" b="1" dirty="0"/>
                <a:t>directeurs</a:t>
              </a:r>
              <a:endParaRPr lang="fr-FR" sz="1400" kern="1200" dirty="0"/>
            </a:p>
          </p:txBody>
        </p:sp>
      </p:grpSp>
      <p:graphicFrame>
        <p:nvGraphicFramePr>
          <p:cNvPr id="13" name="Graphique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1765678"/>
              </p:ext>
            </p:extLst>
          </p:nvPr>
        </p:nvGraphicFramePr>
        <p:xfrm>
          <a:off x="0" y="1412776"/>
          <a:ext cx="9058275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5352980"/>
      </p:ext>
    </p:extLst>
  </p:cSld>
  <p:clrMapOvr>
    <a:masterClrMapping/>
  </p:clrMapOvr>
</p:sld>
</file>

<file path=ppt/theme/theme1.xml><?xml version="1.0" encoding="utf-8"?>
<a:theme xmlns:a="http://schemas.openxmlformats.org/drawingml/2006/main" name="1_Modèle par défaut">
  <a:themeElements>
    <a:clrScheme name="Modèle par défaut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fr-FR" sz="1000" b="0" i="0" u="none" strike="noStrike" cap="none" normalizeH="0" baseline="0">
            <a:ln>
              <a:noFill/>
            </a:ln>
            <a:solidFill>
              <a:srgbClr val="002395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fr-FR" sz="1000" b="0" i="0" u="none" strike="noStrike" cap="none" normalizeH="0" baseline="0">
            <a:ln>
              <a:noFill/>
            </a:ln>
            <a:solidFill>
              <a:srgbClr val="002395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5470</TotalTime>
  <Words>1093</Words>
  <Application>Microsoft Office PowerPoint</Application>
  <PresentationFormat>Affichage à l'écran (4:3)</PresentationFormat>
  <Paragraphs>301</Paragraphs>
  <Slides>18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3" baseType="lpstr">
      <vt:lpstr>ＭＳ Ｐゴシック</vt:lpstr>
      <vt:lpstr>Arial</vt:lpstr>
      <vt:lpstr>Calibri</vt:lpstr>
      <vt:lpstr>Times New Roman</vt:lpstr>
      <vt:lpstr>1_Modèle par défaut</vt:lpstr>
      <vt:lpstr>AU PROGRAMME</vt:lpstr>
      <vt:lpstr>Introduction </vt:lpstr>
      <vt:lpstr> Prise en compte de la parole de l’usager en établissements et services médico-sociaux  Résultats de l’enquête CVS en Essonne  </vt:lpstr>
      <vt:lpstr>Nécessité d’un état des lieux préalable des avancées depuis 2012</vt:lpstr>
      <vt:lpstr>L’enquête CVS  </vt:lpstr>
      <vt:lpstr>La réalité des CVS</vt:lpstr>
      <vt:lpstr>Quels présidents ?</vt:lpstr>
      <vt:lpstr>Des réunions conformes en terme de fréquence et de contenu</vt:lpstr>
      <vt:lpstr>Les difficultés de mise en place</vt:lpstr>
      <vt:lpstr>La place du CVS </vt:lpstr>
      <vt:lpstr>Des Présidents qui ont le sentiment d’être bien informés sur les évolutions réglementaires </vt:lpstr>
      <vt:lpstr>Considérant l’ARS comme légitime pour : </vt:lpstr>
      <vt:lpstr>Les Présidents considèrent les missions des CVS trop confidentielles</vt:lpstr>
      <vt:lpstr>Les vœux des présidents</vt:lpstr>
      <vt:lpstr>Conclusion</vt:lpstr>
      <vt:lpstr> Questions ,        réactions… </vt:lpstr>
      <vt:lpstr>PLACE AUX CONTRIBUTEURS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Service Info</dc:creator>
  <cp:lastModifiedBy>Jacques</cp:lastModifiedBy>
  <cp:revision>696</cp:revision>
  <cp:lastPrinted>2017-06-15T12:42:43Z</cp:lastPrinted>
  <dcterms:created xsi:type="dcterms:W3CDTF">2010-01-06T10:10:18Z</dcterms:created>
  <dcterms:modified xsi:type="dcterms:W3CDTF">2017-11-23T17:17:39Z</dcterms:modified>
</cp:coreProperties>
</file>