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4" r:id="rId4"/>
    <p:sldId id="281" r:id="rId5"/>
    <p:sldId id="262" r:id="rId6"/>
    <p:sldId id="259" r:id="rId7"/>
    <p:sldId id="263" r:id="rId8"/>
    <p:sldId id="279" r:id="rId9"/>
    <p:sldId id="266" r:id="rId10"/>
    <p:sldId id="265" r:id="rId11"/>
    <p:sldId id="280" r:id="rId12"/>
    <p:sldId id="267" r:id="rId13"/>
    <p:sldId id="268" r:id="rId14"/>
    <p:sldId id="257" r:id="rId15"/>
    <p:sldId id="282" r:id="rId16"/>
    <p:sldId id="283" r:id="rId17"/>
    <p:sldId id="284" r:id="rId18"/>
    <p:sldId id="285" r:id="rId19"/>
    <p:sldId id="270" r:id="rId20"/>
    <p:sldId id="277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B5DD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7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1172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1172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5711485"/>
            <a:ext cx="1548597" cy="888923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1"/>
            <a:ext cx="9144000" cy="4293096"/>
          </a:xfrm>
          <a:prstGeom prst="rect">
            <a:avLst/>
          </a:prstGeom>
          <a:solidFill>
            <a:srgbClr val="B5D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13" descr="L:\COMMUNICATION\Com_institutionnelle\Charte graphique ARS Centre-Val de Loire\docs_charte_ars\scene_vie_50%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895" y="4704238"/>
            <a:ext cx="6372613" cy="401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56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0"/>
            <a:ext cx="899593" cy="6093296"/>
          </a:xfrm>
          <a:prstGeom prst="rect">
            <a:avLst/>
          </a:prstGeom>
          <a:solidFill>
            <a:srgbClr val="B5D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endParaRPr lang="fr-FR" sz="3200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endParaRPr lang="fr-FR" sz="3200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endParaRPr lang="fr-FR" sz="3200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endParaRPr lang="fr-FR" sz="3200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endParaRPr lang="fr-FR" sz="3200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endParaRPr lang="fr-FR" sz="3200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endParaRPr lang="fr-FR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309320"/>
            <a:ext cx="720080" cy="413339"/>
          </a:xfrm>
          <a:prstGeom prst="rect">
            <a:avLst/>
          </a:prstGeom>
        </p:spPr>
      </p:pic>
      <p:pic>
        <p:nvPicPr>
          <p:cNvPr id="4" name="Picture 3" descr="L:\COMMUNICATION\Com_institutionnelle\PRS 2\Visuels\Visuel_etablissements_couple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70"/>
          <a:stretch/>
        </p:blipFill>
        <p:spPr bwMode="auto">
          <a:xfrm>
            <a:off x="7319187" y="6033747"/>
            <a:ext cx="1801149" cy="8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56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carto%20qualit&#233;%20aep/carte_perchlorates_Loiret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carto%20qualit&#233;%20aep/carte%20SE%202017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ntre-val-de-loire.ars.sante.fr/eaux-potable-et-de-loisirs" TargetMode="External"/><Relationship Id="rId2" Type="http://schemas.openxmlformats.org/officeDocument/2006/relationships/hyperlink" Target="http://solidarites-sante.gouv.fr/sante-et-environnement/eaux/article/qualite-de-l-eau-potabl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des.eaufrance.fr/" TargetMode="External"/><Relationship Id="rId4" Type="http://schemas.openxmlformats.org/officeDocument/2006/relationships/hyperlink" Target="http://www.orleans-metropole.fr/148/eau-potable.htm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r&#233;glementation/lim_eb.pdf" TargetMode="External"/><Relationship Id="rId2" Type="http://schemas.openxmlformats.org/officeDocument/2006/relationships/hyperlink" Target="r&#233;glementation/lim1211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aep%20com/NO3%20SJDLR.pdf" TargetMode="External"/><Relationship Id="rId2" Type="http://schemas.openxmlformats.org/officeDocument/2006/relationships/hyperlink" Target="https://www.centre-val-de-loire.ars.sante.fr/qualite-de-leau-potable-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aep%20com/NO3%20saran.pdf" TargetMode="External"/><Relationship Id="rId4" Type="http://schemas.openxmlformats.org/officeDocument/2006/relationships/hyperlink" Target="aep%20com/NO3%20ingre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aep%20com/ADET%20ingre.pdf" TargetMode="External"/><Relationship Id="rId2" Type="http://schemas.openxmlformats.org/officeDocument/2006/relationships/hyperlink" Target="https://www.centre-val-de-loire.ars.sante.fr/qualite-de-leau-potable-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aep%20com/COV%20SHSM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07504" y="320457"/>
            <a:ext cx="878497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Eau Potable – Orléans Métropole</a:t>
            </a:r>
          </a:p>
          <a:p>
            <a:endParaRPr lang="fr-FR" sz="1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		Définition - réglementation</a:t>
            </a:r>
          </a:p>
          <a:p>
            <a:pPr lvl="1"/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		Etat des lieux</a:t>
            </a:r>
          </a:p>
          <a:p>
            <a:pPr lvl="1"/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		Qui fait quoi ?</a:t>
            </a:r>
          </a:p>
          <a:p>
            <a:pPr lvl="1"/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		Comment s’informer ?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89272" y="4437112"/>
            <a:ext cx="7765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Réunion publique – ICEO et Eau Secours Orléanais</a:t>
            </a:r>
          </a:p>
          <a:p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Olivet, le 03/04/2018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4E8F63C-84BC-48DD-8011-00675DC9884C}"/>
              </a:ext>
            </a:extLst>
          </p:cNvPr>
          <p:cNvSpPr txBox="1"/>
          <p:nvPr/>
        </p:nvSpPr>
        <p:spPr>
          <a:xfrm>
            <a:off x="2411760" y="2754190"/>
            <a:ext cx="499854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tx2">
                    <a:lumMod val="75000"/>
                  </a:schemeClr>
                </a:solidFill>
              </a:rPr>
              <a:t>Présentation de Vincent MICHEL</a:t>
            </a:r>
          </a:p>
          <a:p>
            <a:pPr algn="ctr"/>
            <a:r>
              <a:rPr lang="fr-FR" sz="2800" b="1" dirty="0">
                <a:solidFill>
                  <a:schemeClr val="tx2">
                    <a:lumMod val="75000"/>
                  </a:schemeClr>
                </a:solidFill>
              </a:rPr>
              <a:t>responsable cellule eau, </a:t>
            </a:r>
          </a:p>
          <a:p>
            <a:pPr algn="ctr"/>
            <a:r>
              <a:rPr lang="fr-FR" sz="2800" b="1" dirty="0">
                <a:solidFill>
                  <a:schemeClr val="tx2">
                    <a:lumMod val="75000"/>
                  </a:schemeClr>
                </a:solidFill>
              </a:rPr>
              <a:t>délégation ARS du Loiret</a:t>
            </a:r>
          </a:p>
        </p:txBody>
      </p:sp>
    </p:spTree>
    <p:extLst>
      <p:ext uri="{BB962C8B-B14F-4D97-AF65-F5344CB8AC3E}">
        <p14:creationId xmlns:p14="http://schemas.microsoft.com/office/powerpoint/2010/main" val="3852150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7931" y="3717032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Pas de problématique chlorure de vinyle dans la métropole</a:t>
            </a:r>
          </a:p>
          <a:p>
            <a:r>
              <a:rPr lang="fr-FR" dirty="0"/>
              <a:t>	</a:t>
            </a:r>
            <a:r>
              <a:rPr lang="fr-FR" sz="1600" dirty="0"/>
              <a:t>quelques tronçons PVC ancien</a:t>
            </a:r>
          </a:p>
          <a:p>
            <a:r>
              <a:rPr lang="fr-FR" sz="1600" dirty="0"/>
              <a:t>	mais temps de séjour faible dans ces réseaux urbains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115616" y="476672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Etat des lieux</a:t>
            </a:r>
          </a:p>
        </p:txBody>
      </p:sp>
      <p:sp>
        <p:nvSpPr>
          <p:cNvPr id="4" name="Rectangle 3"/>
          <p:cNvSpPr/>
          <p:nvPr/>
        </p:nvSpPr>
        <p:spPr>
          <a:xfrm>
            <a:off x="1115616" y="1196752"/>
            <a:ext cx="2448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u="sng" dirty="0">
                <a:solidFill>
                  <a:srgbClr val="0000FF"/>
                </a:solidFill>
              </a:rPr>
              <a:t>CHLORURE DE VINYLE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257931" y="1772816"/>
            <a:ext cx="7200800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/>
              <a:t>EFFETS SANITAIRES</a:t>
            </a:r>
          </a:p>
          <a:p>
            <a:r>
              <a:rPr lang="fr-FR" sz="1600" dirty="0"/>
              <a:t>Cancérogène (classe 1)</a:t>
            </a:r>
          </a:p>
          <a:p>
            <a:r>
              <a:rPr lang="fr-FR" sz="1600" dirty="0"/>
              <a:t>A l’origine de l'</a:t>
            </a:r>
            <a:r>
              <a:rPr lang="fr-FR" sz="1600" dirty="0" err="1"/>
              <a:t>angiosarcome</a:t>
            </a:r>
            <a:r>
              <a:rPr lang="fr-FR" sz="1600" dirty="0"/>
              <a:t> hépatique, forme rare de cancer du foie mais spécifique du chlorure de vinyle</a:t>
            </a:r>
          </a:p>
          <a:p>
            <a:r>
              <a:rPr lang="fr-FR" sz="1600" dirty="0"/>
              <a:t>Peut être à l’origine de carcinomes hépatocellulaires, forme la plus fréquente de cancer du foie, non spécifique du chlorure de vinyle</a:t>
            </a:r>
          </a:p>
        </p:txBody>
      </p:sp>
    </p:spTree>
    <p:extLst>
      <p:ext uri="{BB962C8B-B14F-4D97-AF65-F5344CB8AC3E}">
        <p14:creationId xmlns:p14="http://schemas.microsoft.com/office/powerpoint/2010/main" val="3039941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3496940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Pas de problématique de perchlorates dans la métropole</a:t>
            </a:r>
          </a:p>
        </p:txBody>
      </p:sp>
      <p:sp>
        <p:nvSpPr>
          <p:cNvPr id="3" name="Rectangle 2"/>
          <p:cNvSpPr/>
          <p:nvPr/>
        </p:nvSpPr>
        <p:spPr>
          <a:xfrm>
            <a:off x="1115616" y="1196752"/>
            <a:ext cx="2448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u="sng" dirty="0">
                <a:solidFill>
                  <a:srgbClr val="0000FF"/>
                </a:solidFill>
                <a:hlinkClick r:id="rId2" action="ppaction://hlinkfile"/>
              </a:rPr>
              <a:t>PERCHLORATES</a:t>
            </a:r>
            <a:endParaRPr lang="fr-FR" sz="2000" u="sng" dirty="0">
              <a:solidFill>
                <a:srgbClr val="0000FF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115616" y="476672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Etat des lieux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385189" y="1700808"/>
            <a:ext cx="7200800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/>
              <a:t>EFFETS SANITAIRES</a:t>
            </a:r>
          </a:p>
          <a:p>
            <a:r>
              <a:rPr lang="fr-FR" sz="1600" dirty="0"/>
              <a:t>Perturbateur endocrinien qui interfère avec le processus d’incorporation de l’iode par la thyroïde ; peut induire une diminution dans la synthèse des hormones thyroïdiennes. </a:t>
            </a:r>
          </a:p>
        </p:txBody>
      </p:sp>
    </p:spTree>
    <p:extLst>
      <p:ext uri="{BB962C8B-B14F-4D97-AF65-F5344CB8AC3E}">
        <p14:creationId xmlns:p14="http://schemas.microsoft.com/office/powerpoint/2010/main" val="4125567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15616" y="476672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Etat des lieux</a:t>
            </a:r>
          </a:p>
        </p:txBody>
      </p:sp>
      <p:sp>
        <p:nvSpPr>
          <p:cNvPr id="3" name="Rectangle 2"/>
          <p:cNvSpPr/>
          <p:nvPr/>
        </p:nvSpPr>
        <p:spPr>
          <a:xfrm>
            <a:off x="1233044" y="1340768"/>
            <a:ext cx="1512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u="sng" dirty="0">
                <a:solidFill>
                  <a:srgbClr val="0000FF"/>
                </a:solidFill>
                <a:hlinkClick r:id="rId2" action="ppaction://hlinkfile"/>
              </a:rPr>
              <a:t>SELENIUM</a:t>
            </a:r>
            <a:endParaRPr lang="fr-FR" sz="2000" u="sng" dirty="0">
              <a:solidFill>
                <a:srgbClr val="0000FF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33044" y="1836113"/>
            <a:ext cx="720080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/>
              <a:t>EFFETS SANITAIRES</a:t>
            </a:r>
          </a:p>
          <a:p>
            <a:r>
              <a:rPr lang="fr-FR" sz="1600" dirty="0" err="1"/>
              <a:t>Sélénose</a:t>
            </a:r>
            <a:r>
              <a:rPr lang="fr-FR" sz="1600" dirty="0"/>
              <a:t> (lésion des phanères et de la peau)</a:t>
            </a:r>
          </a:p>
          <a:p>
            <a:r>
              <a:rPr lang="fr-FR" sz="1600" dirty="0"/>
              <a:t>Mais aussi oligo-élément nécessaire pour notre organisme</a:t>
            </a:r>
          </a:p>
        </p:txBody>
      </p:sp>
      <p:sp>
        <p:nvSpPr>
          <p:cNvPr id="6" name="Rectangle 5"/>
          <p:cNvSpPr/>
          <p:nvPr/>
        </p:nvSpPr>
        <p:spPr>
          <a:xfrm>
            <a:off x="1115616" y="3496940"/>
            <a:ext cx="73182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Pas de problématique de sélénium dans la métropole mais des dépassements épisodiques à La Chapelle St Mesmin et un mélange à maîtriser à Saran et Orléans</a:t>
            </a:r>
          </a:p>
        </p:txBody>
      </p:sp>
    </p:spTree>
    <p:extLst>
      <p:ext uri="{BB962C8B-B14F-4D97-AF65-F5344CB8AC3E}">
        <p14:creationId xmlns:p14="http://schemas.microsoft.com/office/powerpoint/2010/main" val="985361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062997" y="260648"/>
            <a:ext cx="6509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 fait quoi ?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187624" y="1844824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L’ARS assure le contrôle pour l’Etat</a:t>
            </a:r>
          </a:p>
          <a:p>
            <a:endParaRPr lang="fr-FR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gestionnaire (maître d’ouvrage et exploitant) s’assure du respect des normes et du bon fonctionnement de ses installations</a:t>
            </a:r>
          </a:p>
        </p:txBody>
      </p:sp>
    </p:spTree>
    <p:extLst>
      <p:ext uri="{BB962C8B-B14F-4D97-AF65-F5344CB8AC3E}">
        <p14:creationId xmlns:p14="http://schemas.microsoft.com/office/powerpoint/2010/main" val="707704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062997" y="260648"/>
            <a:ext cx="6509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ARS</a:t>
            </a:r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 rot="10824023">
            <a:off x="3756992" y="2937686"/>
            <a:ext cx="1676400" cy="8382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eaLnBrk="0" hangingPunct="0">
              <a:defRPr sz="1000">
                <a:solidFill>
                  <a:srgbClr val="002395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rgbClr val="002395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rgbClr val="002395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rgbClr val="002395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rgbClr val="002395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fr-FR" altLang="fr-FR" sz="2800" b="1"/>
              <a:t>ARS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 rot="8700000">
            <a:off x="1085230" y="2207436"/>
            <a:ext cx="6827837" cy="2514600"/>
          </a:xfrm>
          <a:custGeom>
            <a:avLst/>
            <a:gdLst>
              <a:gd name="T0" fmla="*/ 1079151576 w 21600"/>
              <a:gd name="T1" fmla="*/ 0 h 21600"/>
              <a:gd name="T2" fmla="*/ 316051689 w 21600"/>
              <a:gd name="T3" fmla="*/ 42867643 h 21600"/>
              <a:gd name="T4" fmla="*/ 0 w 21600"/>
              <a:gd name="T5" fmla="*/ 146370680 h 21600"/>
              <a:gd name="T6" fmla="*/ 316051689 w 21600"/>
              <a:gd name="T7" fmla="*/ 249873733 h 21600"/>
              <a:gd name="T8" fmla="*/ 1079151576 w 21600"/>
              <a:gd name="T9" fmla="*/ 292741361 h 21600"/>
              <a:gd name="T10" fmla="*/ 1842251542 w 21600"/>
              <a:gd name="T11" fmla="*/ 249873733 h 21600"/>
              <a:gd name="T12" fmla="*/ 2147483647 w 21600"/>
              <a:gd name="T13" fmla="*/ 146370680 h 21600"/>
              <a:gd name="T14" fmla="*/ 1842251542 w 21600"/>
              <a:gd name="T15" fmla="*/ 4286764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688" y="10800"/>
                </a:moveTo>
                <a:cubicBezTo>
                  <a:pt x="2688" y="15280"/>
                  <a:pt x="6320" y="18912"/>
                  <a:pt x="10800" y="18912"/>
                </a:cubicBezTo>
                <a:cubicBezTo>
                  <a:pt x="15280" y="18912"/>
                  <a:pt x="18912" y="15280"/>
                  <a:pt x="18912" y="10800"/>
                </a:cubicBezTo>
                <a:cubicBezTo>
                  <a:pt x="18912" y="6320"/>
                  <a:pt x="15280" y="2688"/>
                  <a:pt x="10800" y="2688"/>
                </a:cubicBezTo>
                <a:cubicBezTo>
                  <a:pt x="6320" y="2688"/>
                  <a:pt x="2688" y="6320"/>
                  <a:pt x="2688" y="10800"/>
                </a:cubicBezTo>
                <a:close/>
              </a:path>
            </a:pathLst>
          </a:custGeom>
          <a:solidFill>
            <a:srgbClr val="7AB800"/>
          </a:solidFill>
          <a:ln w="9525">
            <a:solidFill>
              <a:srgbClr val="003399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fr-FR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3147392" y="1870886"/>
            <a:ext cx="2133600" cy="685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rgbClr val="002395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rgbClr val="002395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rgbClr val="002395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rgbClr val="002395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rgbClr val="002395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fr-FR" altLang="fr-FR" sz="1900" b="1" dirty="0">
                <a:solidFill>
                  <a:schemeClr val="tx1"/>
                </a:solidFill>
              </a:rPr>
              <a:t>Veille et sécurité </a:t>
            </a:r>
          </a:p>
          <a:p>
            <a:pPr algn="ctr" eaLnBrk="1" hangingPunct="1">
              <a:spcBef>
                <a:spcPct val="0"/>
              </a:spcBef>
            </a:pPr>
            <a:r>
              <a:rPr lang="fr-FR" altLang="fr-FR" sz="1900" b="1" dirty="0">
                <a:solidFill>
                  <a:schemeClr val="tx1"/>
                </a:solidFill>
              </a:rPr>
              <a:t>sanitaires</a:t>
            </a:r>
            <a:endParaRPr lang="fr-FR" altLang="fr-FR" sz="19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6271592" y="2099486"/>
            <a:ext cx="1752600" cy="990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rgbClr val="002395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rgbClr val="002395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rgbClr val="002395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rgbClr val="002395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rgbClr val="002395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fr-FR" altLang="fr-FR" sz="1900" b="1" dirty="0">
                <a:solidFill>
                  <a:schemeClr val="tx1"/>
                </a:solidFill>
              </a:rPr>
              <a:t>Prévention et </a:t>
            </a:r>
          </a:p>
          <a:p>
            <a:pPr algn="ctr" eaLnBrk="1" hangingPunct="1">
              <a:spcBef>
                <a:spcPct val="0"/>
              </a:spcBef>
            </a:pPr>
            <a:r>
              <a:rPr lang="fr-FR" altLang="fr-FR" sz="1900" b="1" dirty="0">
                <a:solidFill>
                  <a:schemeClr val="tx1"/>
                </a:solidFill>
              </a:rPr>
              <a:t>promotion </a:t>
            </a:r>
          </a:p>
          <a:p>
            <a:pPr algn="ctr" eaLnBrk="1" hangingPunct="1">
              <a:spcBef>
                <a:spcPct val="0"/>
              </a:spcBef>
            </a:pPr>
            <a:r>
              <a:rPr lang="fr-FR" altLang="fr-FR" sz="1900" b="1" dirty="0">
                <a:solidFill>
                  <a:schemeClr val="tx1"/>
                </a:solidFill>
              </a:rPr>
              <a:t>de la santé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5357192" y="3547286"/>
            <a:ext cx="274320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rgbClr val="002395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rgbClr val="002395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rgbClr val="002395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rgbClr val="002395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rgbClr val="002395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fr-FR" altLang="fr-FR" sz="1900" b="1">
                <a:solidFill>
                  <a:schemeClr val="tx1"/>
                </a:solidFill>
              </a:rPr>
              <a:t>Organisation des soins</a:t>
            </a: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785192" y="3394886"/>
            <a:ext cx="266700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rgbClr val="002395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rgbClr val="002395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rgbClr val="002395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rgbClr val="002395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rgbClr val="002395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fr-FR" altLang="fr-FR" sz="1900" b="1">
                <a:solidFill>
                  <a:schemeClr val="tx1"/>
                </a:solidFill>
              </a:rPr>
              <a:t>Sujets transverses :</a:t>
            </a:r>
          </a:p>
          <a:p>
            <a:pPr algn="ctr" eaLnBrk="1" hangingPunct="1">
              <a:spcBef>
                <a:spcPct val="0"/>
              </a:spcBef>
            </a:pPr>
            <a:r>
              <a:rPr lang="fr-FR" altLang="fr-FR" sz="1700" b="1">
                <a:solidFill>
                  <a:srgbClr val="4D4D4D"/>
                </a:solidFill>
              </a:rPr>
              <a:t> </a:t>
            </a:r>
            <a:r>
              <a:rPr lang="fr-FR" altLang="fr-FR" sz="1600" b="1">
                <a:solidFill>
                  <a:schemeClr val="tx1"/>
                </a:solidFill>
              </a:rPr>
              <a:t>permanence des soins…</a:t>
            </a:r>
            <a:endParaRPr lang="fr-FR" altLang="fr-FR" sz="1700" b="1">
              <a:solidFill>
                <a:srgbClr val="4D4D4D"/>
              </a:solidFill>
            </a:endParaRP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2385392" y="5147486"/>
            <a:ext cx="266700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rgbClr val="002395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rgbClr val="002395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rgbClr val="002395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rgbClr val="002395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rgbClr val="002395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fr-FR" altLang="fr-FR" sz="1900" b="1">
                <a:solidFill>
                  <a:schemeClr val="tx1"/>
                </a:solidFill>
              </a:rPr>
              <a:t>Médico-social</a:t>
            </a: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5661992" y="1108886"/>
            <a:ext cx="2363788" cy="3984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19050">
            <a:solidFill>
              <a:srgbClr val="FFCC00"/>
            </a:solidFill>
            <a:round/>
            <a:headEnd/>
            <a:tailEnd/>
          </a:ln>
        </p:spPr>
        <p:txBody>
          <a:bodyPr wrap="none" lIns="54000" rIns="54000" anchor="ctr">
            <a:spAutoFit/>
          </a:bodyPr>
          <a:lstStyle>
            <a:lvl1pPr eaLnBrk="0" hangingPunct="0">
              <a:defRPr sz="1000">
                <a:solidFill>
                  <a:srgbClr val="002395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rgbClr val="002395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rgbClr val="002395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rgbClr val="002395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rgbClr val="002395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fr-FR" altLang="fr-FR" sz="1700" b="1" dirty="0">
                <a:solidFill>
                  <a:schemeClr val="tx1"/>
                </a:solidFill>
              </a:rPr>
              <a:t>Santé environnement</a:t>
            </a:r>
            <a:endParaRPr lang="fr-FR" altLang="fr-FR" sz="17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cxnSp>
        <p:nvCxnSpPr>
          <p:cNvPr id="14" name="AutoShape 11"/>
          <p:cNvCxnSpPr>
            <a:cxnSpLocks noChangeShapeType="1"/>
            <a:stCxn id="8" idx="3"/>
            <a:endCxn id="13" idx="1"/>
          </p:cNvCxnSpPr>
          <p:nvPr/>
        </p:nvCxnSpPr>
        <p:spPr bwMode="auto">
          <a:xfrm flipV="1">
            <a:off x="5290517" y="1308911"/>
            <a:ext cx="361950" cy="904875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AutoShape 12"/>
          <p:cNvCxnSpPr>
            <a:cxnSpLocks noChangeShapeType="1"/>
            <a:stCxn id="9" idx="0"/>
            <a:endCxn id="13" idx="2"/>
          </p:cNvCxnSpPr>
          <p:nvPr/>
        </p:nvCxnSpPr>
        <p:spPr bwMode="auto">
          <a:xfrm rot="5400000" flipH="1">
            <a:off x="6709742" y="1651812"/>
            <a:ext cx="573087" cy="303212"/>
          </a:xfrm>
          <a:prstGeom prst="bentConnector3">
            <a:avLst>
              <a:gd name="adj1" fmla="val 4986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AutoShape 13"/>
          <p:cNvCxnSpPr>
            <a:cxnSpLocks noChangeShapeType="1"/>
            <a:stCxn id="9" idx="0"/>
            <a:endCxn id="13" idx="2"/>
          </p:cNvCxnSpPr>
          <p:nvPr/>
        </p:nvCxnSpPr>
        <p:spPr bwMode="auto">
          <a:xfrm rot="5400000" flipH="1">
            <a:off x="6709742" y="1651812"/>
            <a:ext cx="573087" cy="303212"/>
          </a:xfrm>
          <a:prstGeom prst="bentConnector3">
            <a:avLst>
              <a:gd name="adj1" fmla="val 49861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AutoShape 14"/>
          <p:cNvCxnSpPr>
            <a:cxnSpLocks noChangeShapeType="1"/>
            <a:stCxn id="8" idx="3"/>
            <a:endCxn id="13" idx="1"/>
          </p:cNvCxnSpPr>
          <p:nvPr/>
        </p:nvCxnSpPr>
        <p:spPr bwMode="auto">
          <a:xfrm flipV="1">
            <a:off x="5290517" y="1308911"/>
            <a:ext cx="361950" cy="90487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58068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062997" y="260648"/>
            <a:ext cx="78311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ARS – délégation du Loiret</a:t>
            </a:r>
          </a:p>
        </p:txBody>
      </p:sp>
      <p:cxnSp>
        <p:nvCxnSpPr>
          <p:cNvPr id="15" name="AutoShape 12"/>
          <p:cNvCxnSpPr>
            <a:cxnSpLocks noChangeShapeType="1"/>
          </p:cNvCxnSpPr>
          <p:nvPr/>
        </p:nvCxnSpPr>
        <p:spPr bwMode="auto">
          <a:xfrm rot="16200000" flipV="1">
            <a:off x="6702866" y="1644936"/>
            <a:ext cx="586046" cy="304006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AutoShap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73363" y="1121412"/>
            <a:ext cx="1874837" cy="390839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91440" rIns="36000" bIns="90000" anchor="ctr">
            <a:spAutoFit/>
          </a:bodyPr>
          <a:lstStyle>
            <a:lvl1pPr eaLnBrk="0" hangingPunct="0">
              <a:defRPr sz="1000">
                <a:solidFill>
                  <a:srgbClr val="002395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rgbClr val="002395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rgbClr val="002395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rgbClr val="002395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rgbClr val="002395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</a:pPr>
            <a:r>
              <a:rPr lang="fr-FR" altLang="fr-FR" sz="13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fr-FR" altLang="fr-FR" sz="1200" b="1" dirty="0">
                <a:solidFill>
                  <a:schemeClr val="bg1"/>
                </a:solidFill>
              </a:rPr>
              <a:t>Délégué départemental</a:t>
            </a:r>
          </a:p>
        </p:txBody>
      </p:sp>
      <p:sp>
        <p:nvSpPr>
          <p:cNvPr id="19" name="AutoShape 1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0" y="2286000"/>
            <a:ext cx="1863725" cy="508000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9525">
            <a:solidFill>
              <a:srgbClr val="002395"/>
            </a:solidFill>
            <a:round/>
            <a:headEnd/>
            <a:tailEnd/>
          </a:ln>
        </p:spPr>
        <p:txBody>
          <a:bodyPr lIns="90000" tIns="90000" rIns="90000" bIns="90000" anchor="ctr">
            <a:spAutoFit/>
          </a:bodyPr>
          <a:lstStyle>
            <a:lvl1pPr eaLnBrk="0" hangingPunct="0">
              <a:defRPr sz="1000">
                <a:solidFill>
                  <a:srgbClr val="002395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rgbClr val="002395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rgbClr val="002395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rgbClr val="002395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rgbClr val="002395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Clr>
                <a:schemeClr val="tx2"/>
              </a:buClr>
            </a:pPr>
            <a:r>
              <a:rPr lang="fr-FR" altLang="fr-FR" sz="1100" b="1" dirty="0">
                <a:solidFill>
                  <a:schemeClr val="bg1"/>
                </a:solidFill>
              </a:rPr>
              <a:t>Pôle santé publique et environnement</a:t>
            </a:r>
            <a:endParaRPr lang="fr-FR" altLang="fr-FR" dirty="0">
              <a:solidFill>
                <a:srgbClr val="0000CC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0" name="AutoShape 1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19200" y="2286000"/>
            <a:ext cx="1447800" cy="508000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9525">
            <a:solidFill>
              <a:srgbClr val="002395"/>
            </a:solidFill>
            <a:round/>
            <a:headEnd/>
            <a:tailEnd/>
          </a:ln>
        </p:spPr>
        <p:txBody>
          <a:bodyPr lIns="90000" tIns="90000" rIns="90000" bIns="90000" anchor="ctr">
            <a:spAutoFit/>
          </a:bodyPr>
          <a:lstStyle>
            <a:lvl1pPr eaLnBrk="0" hangingPunct="0">
              <a:defRPr sz="1000">
                <a:solidFill>
                  <a:srgbClr val="002395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rgbClr val="002395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rgbClr val="002395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rgbClr val="002395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rgbClr val="002395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Clr>
                <a:schemeClr val="tx2"/>
              </a:buClr>
            </a:pPr>
            <a:r>
              <a:rPr lang="fr-FR" altLang="fr-FR" sz="1100" dirty="0">
                <a:solidFill>
                  <a:schemeClr val="bg1"/>
                </a:solidFill>
              </a:rPr>
              <a:t>Pôle offre sanitaire et médico sociale</a:t>
            </a:r>
            <a:endParaRPr lang="fr-FR" altLang="fr-FR" dirty="0">
              <a:solidFill>
                <a:srgbClr val="0000CC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 rot="20104918">
            <a:off x="6350000" y="2895600"/>
            <a:ext cx="2108200" cy="2535238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22" name="AutoShape 1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89675" y="3449638"/>
            <a:ext cx="1863725" cy="508000"/>
          </a:xfrm>
          <a:prstGeom prst="roundRect">
            <a:avLst>
              <a:gd name="adj" fmla="val 16667"/>
            </a:avLst>
          </a:prstGeom>
          <a:solidFill>
            <a:srgbClr val="969696"/>
          </a:solidFill>
          <a:ln w="9525">
            <a:solidFill>
              <a:srgbClr val="002395"/>
            </a:solidFill>
            <a:round/>
            <a:headEnd/>
            <a:tailEnd/>
          </a:ln>
        </p:spPr>
        <p:txBody>
          <a:bodyPr lIns="90000" tIns="90000" rIns="90000" bIns="90000" anchor="ctr">
            <a:spAutoFit/>
          </a:bodyPr>
          <a:lstStyle>
            <a:lvl1pPr eaLnBrk="0" hangingPunct="0">
              <a:defRPr sz="1000">
                <a:solidFill>
                  <a:srgbClr val="002395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rgbClr val="002395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rgbClr val="002395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rgbClr val="002395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rgbClr val="002395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Clr>
                <a:schemeClr val="tx2"/>
              </a:buClr>
            </a:pPr>
            <a:r>
              <a:rPr lang="fr-FR" altLang="fr-FR" sz="1100" b="1" dirty="0">
                <a:solidFill>
                  <a:schemeClr val="bg1"/>
                </a:solidFill>
              </a:rPr>
              <a:t>Unité santé environnement</a:t>
            </a:r>
            <a:endParaRPr lang="fr-FR" altLang="fr-FR" b="1" dirty="0">
              <a:solidFill>
                <a:srgbClr val="0000CC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3" name="AutoShape 1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73300" y="3449638"/>
            <a:ext cx="2603500" cy="508000"/>
          </a:xfrm>
          <a:prstGeom prst="roundRect">
            <a:avLst>
              <a:gd name="adj" fmla="val 16667"/>
            </a:avLst>
          </a:prstGeom>
          <a:solidFill>
            <a:srgbClr val="969696"/>
          </a:solidFill>
          <a:ln w="9525">
            <a:solidFill>
              <a:srgbClr val="002395"/>
            </a:solidFill>
            <a:round/>
            <a:headEnd/>
            <a:tailEnd/>
          </a:ln>
        </p:spPr>
        <p:txBody>
          <a:bodyPr lIns="90000" tIns="90000" rIns="90000" bIns="90000" anchor="ctr">
            <a:spAutoFit/>
          </a:bodyPr>
          <a:lstStyle>
            <a:lvl1pPr eaLnBrk="0" hangingPunct="0">
              <a:defRPr sz="1000">
                <a:solidFill>
                  <a:srgbClr val="002395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rgbClr val="002395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rgbClr val="002395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rgbClr val="002395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rgbClr val="002395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Clr>
                <a:schemeClr val="tx2"/>
              </a:buClr>
            </a:pPr>
            <a:r>
              <a:rPr lang="fr-FR" altLang="fr-FR" sz="1100" dirty="0">
                <a:solidFill>
                  <a:schemeClr val="bg1"/>
                </a:solidFill>
              </a:rPr>
              <a:t>Unité veille et sécurité sanitaire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Clr>
                <a:schemeClr val="tx2"/>
              </a:buClr>
            </a:pPr>
            <a:r>
              <a:rPr lang="fr-FR" altLang="fr-FR" sz="1100" dirty="0">
                <a:solidFill>
                  <a:schemeClr val="bg1"/>
                </a:solidFill>
              </a:rPr>
              <a:t>Prévention et promotion de la santé </a:t>
            </a:r>
            <a:endParaRPr lang="fr-FR" altLang="fr-FR" dirty="0">
              <a:solidFill>
                <a:srgbClr val="0000CC"/>
              </a:solidFill>
              <a:latin typeface="Calibri" pitchFamily="34" charset="0"/>
              <a:cs typeface="Arial" charset="0"/>
            </a:endParaRPr>
          </a:p>
        </p:txBody>
      </p:sp>
      <p:cxnSp>
        <p:nvCxnSpPr>
          <p:cNvPr id="24" name="AutoShape 25"/>
          <p:cNvCxnSpPr>
            <a:cxnSpLocks noChangeShapeType="1"/>
            <a:stCxn id="18" idx="2"/>
            <a:endCxn id="19" idx="0"/>
          </p:cNvCxnSpPr>
          <p:nvPr/>
        </p:nvCxnSpPr>
        <p:spPr bwMode="auto">
          <a:xfrm rot="16200000" flipH="1">
            <a:off x="4220448" y="1002584"/>
            <a:ext cx="773749" cy="1793081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AutoShape 26"/>
          <p:cNvCxnSpPr>
            <a:cxnSpLocks noChangeShapeType="1"/>
            <a:stCxn id="18" idx="2"/>
            <a:endCxn id="20" idx="0"/>
          </p:cNvCxnSpPr>
          <p:nvPr/>
        </p:nvCxnSpPr>
        <p:spPr bwMode="auto">
          <a:xfrm rot="5400000">
            <a:off x="2440067" y="1015284"/>
            <a:ext cx="773749" cy="1767682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AutoShape 27"/>
          <p:cNvCxnSpPr>
            <a:cxnSpLocks noChangeShapeType="1"/>
            <a:stCxn id="19" idx="2"/>
            <a:endCxn id="22" idx="0"/>
          </p:cNvCxnSpPr>
          <p:nvPr/>
        </p:nvCxnSpPr>
        <p:spPr bwMode="auto">
          <a:xfrm rot="16200000" flipH="1">
            <a:off x="6034882" y="2262981"/>
            <a:ext cx="655638" cy="1717675"/>
          </a:xfrm>
          <a:prstGeom prst="bentConnector3">
            <a:avLst>
              <a:gd name="adj1" fmla="val 4988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AutoShape 28"/>
          <p:cNvCxnSpPr>
            <a:cxnSpLocks noChangeShapeType="1"/>
            <a:stCxn id="19" idx="2"/>
            <a:endCxn id="23" idx="0"/>
          </p:cNvCxnSpPr>
          <p:nvPr/>
        </p:nvCxnSpPr>
        <p:spPr bwMode="auto">
          <a:xfrm rot="5400000">
            <a:off x="4211638" y="2157412"/>
            <a:ext cx="655638" cy="1928813"/>
          </a:xfrm>
          <a:prstGeom prst="bentConnector3">
            <a:avLst>
              <a:gd name="adj1" fmla="val 4988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AutoShape 1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746875" y="4536099"/>
            <a:ext cx="1863725" cy="519479"/>
          </a:xfrm>
          <a:prstGeom prst="roundRect">
            <a:avLst>
              <a:gd name="adj" fmla="val 16667"/>
            </a:avLst>
          </a:prstGeom>
          <a:solidFill>
            <a:srgbClr val="969696"/>
          </a:solidFill>
          <a:ln w="9525">
            <a:solidFill>
              <a:srgbClr val="002395"/>
            </a:solidFill>
            <a:round/>
            <a:headEnd/>
            <a:tailEnd/>
          </a:ln>
        </p:spPr>
        <p:txBody>
          <a:bodyPr lIns="90000" tIns="90000" rIns="90000" bIns="90000" anchor="ctr">
            <a:spAutoFit/>
          </a:bodyPr>
          <a:lstStyle>
            <a:lvl1pPr eaLnBrk="0" hangingPunct="0">
              <a:defRPr sz="1000">
                <a:solidFill>
                  <a:srgbClr val="002395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rgbClr val="002395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rgbClr val="002395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rgbClr val="002395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rgbClr val="002395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Clr>
                <a:schemeClr val="tx2"/>
              </a:buClr>
            </a:pPr>
            <a:r>
              <a:rPr lang="fr-FR" altLang="fr-FR" sz="1100" b="1" dirty="0">
                <a:solidFill>
                  <a:schemeClr val="bg1"/>
                </a:solidFill>
              </a:rPr>
              <a:t>Cellule eau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Clr>
                <a:schemeClr val="tx2"/>
              </a:buClr>
            </a:pPr>
            <a:r>
              <a:rPr lang="fr-FR" altLang="fr-FR" sz="1100" b="1" dirty="0">
                <a:solidFill>
                  <a:schemeClr val="bg1"/>
                </a:solidFill>
              </a:rPr>
              <a:t>4 agents</a:t>
            </a:r>
            <a:endParaRPr lang="fr-FR" altLang="fr-FR" b="1" dirty="0">
              <a:solidFill>
                <a:srgbClr val="0000CC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9" name="AutoShape 1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86200" y="4548188"/>
            <a:ext cx="2133600" cy="349250"/>
          </a:xfrm>
          <a:prstGeom prst="roundRect">
            <a:avLst>
              <a:gd name="adj" fmla="val 16667"/>
            </a:avLst>
          </a:prstGeom>
          <a:solidFill>
            <a:srgbClr val="969696"/>
          </a:solidFill>
          <a:ln w="9525">
            <a:solidFill>
              <a:srgbClr val="002395"/>
            </a:solidFill>
            <a:round/>
            <a:headEnd/>
            <a:tailEnd/>
          </a:ln>
        </p:spPr>
        <p:txBody>
          <a:bodyPr lIns="90000" tIns="90000" rIns="90000" bIns="90000" anchor="ctr">
            <a:spAutoFit/>
          </a:bodyPr>
          <a:lstStyle>
            <a:lvl1pPr eaLnBrk="0" hangingPunct="0">
              <a:defRPr sz="1000">
                <a:solidFill>
                  <a:srgbClr val="002395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rgbClr val="002395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rgbClr val="002395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rgbClr val="002395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rgbClr val="002395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Clr>
                <a:schemeClr val="tx2"/>
              </a:buClr>
            </a:pPr>
            <a:r>
              <a:rPr lang="fr-FR" altLang="fr-FR" sz="1100">
                <a:solidFill>
                  <a:schemeClr val="bg1"/>
                </a:solidFill>
              </a:rPr>
              <a:t>Cellule habitat et cadre de vie</a:t>
            </a:r>
            <a:endParaRPr lang="fr-FR" altLang="fr-FR">
              <a:solidFill>
                <a:srgbClr val="0000CC"/>
              </a:solidFill>
              <a:latin typeface="Calibri" pitchFamily="34" charset="0"/>
              <a:cs typeface="Arial" charset="0"/>
            </a:endParaRPr>
          </a:p>
        </p:txBody>
      </p:sp>
      <p:cxnSp>
        <p:nvCxnSpPr>
          <p:cNvPr id="30" name="AutoShape 32"/>
          <p:cNvCxnSpPr>
            <a:cxnSpLocks noChangeShapeType="1"/>
            <a:stCxn id="22" idx="2"/>
            <a:endCxn id="28" idx="0"/>
          </p:cNvCxnSpPr>
          <p:nvPr/>
        </p:nvCxnSpPr>
        <p:spPr bwMode="auto">
          <a:xfrm rot="16200000" flipH="1">
            <a:off x="7160908" y="4018268"/>
            <a:ext cx="578461" cy="45720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AutoShape 33"/>
          <p:cNvCxnSpPr>
            <a:cxnSpLocks noChangeShapeType="1"/>
            <a:stCxn id="22" idx="2"/>
            <a:endCxn id="29" idx="0"/>
          </p:cNvCxnSpPr>
          <p:nvPr/>
        </p:nvCxnSpPr>
        <p:spPr bwMode="auto">
          <a:xfrm rot="5400000">
            <a:off x="5791994" y="3118644"/>
            <a:ext cx="590550" cy="2268538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63520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062997" y="260648"/>
            <a:ext cx="6509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ARS - missions eau</a:t>
            </a:r>
          </a:p>
        </p:txBody>
      </p:sp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1143000" y="1143000"/>
            <a:ext cx="723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Police administrative intervenant pour le préfet</a:t>
            </a:r>
          </a:p>
          <a:p>
            <a:r>
              <a:rPr lang="fr-FR" altLang="fr-FR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 administrative des autorisations</a:t>
            </a:r>
          </a:p>
          <a:p>
            <a:r>
              <a:rPr lang="fr-FR" altLang="fr-FR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Contrôle sanitaire, inspection</a:t>
            </a:r>
          </a:p>
          <a:p>
            <a:r>
              <a:rPr lang="fr-FR" altLang="fr-FR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 des situations à risque, préparation aux crises</a:t>
            </a:r>
          </a:p>
          <a:p>
            <a:r>
              <a:rPr lang="fr-FR" altLang="fr-FR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Conseiller sanitaire du préfet</a:t>
            </a:r>
          </a:p>
          <a:p>
            <a:r>
              <a:rPr lang="fr-FR" altLang="fr-FR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Informer</a:t>
            </a:r>
          </a:p>
        </p:txBody>
      </p:sp>
      <p:sp>
        <p:nvSpPr>
          <p:cNvPr id="34" name="Oval 4"/>
          <p:cNvSpPr>
            <a:spLocks noChangeArrowheads="1"/>
          </p:cNvSpPr>
          <p:nvPr/>
        </p:nvSpPr>
        <p:spPr bwMode="auto">
          <a:xfrm rot="10824023">
            <a:off x="3384079" y="3993270"/>
            <a:ext cx="2459037" cy="6096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>
            <a:spAutoFit/>
          </a:bodyPr>
          <a:lstStyle>
            <a:lvl1pPr eaLnBrk="0" hangingPunct="0">
              <a:defRPr sz="1000">
                <a:solidFill>
                  <a:srgbClr val="002395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rgbClr val="002395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rgbClr val="002395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rgbClr val="002395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rgbClr val="002395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fr-FR" altLang="fr-FR" sz="2400" b="1"/>
              <a:t>Cellule eau</a:t>
            </a:r>
          </a:p>
        </p:txBody>
      </p:sp>
      <p:sp>
        <p:nvSpPr>
          <p:cNvPr id="35" name="AutoShape 5"/>
          <p:cNvSpPr>
            <a:spLocks noChangeArrowheads="1"/>
          </p:cNvSpPr>
          <p:nvPr/>
        </p:nvSpPr>
        <p:spPr bwMode="auto">
          <a:xfrm rot="8700000">
            <a:off x="2482379" y="3348745"/>
            <a:ext cx="4348162" cy="1936750"/>
          </a:xfrm>
          <a:custGeom>
            <a:avLst/>
            <a:gdLst>
              <a:gd name="T0" fmla="*/ 687234606 w 21600"/>
              <a:gd name="T1" fmla="*/ 0 h 21600"/>
              <a:gd name="T2" fmla="*/ 201270760 w 21600"/>
              <a:gd name="T3" fmla="*/ 33016745 h 21600"/>
              <a:gd name="T4" fmla="*/ 0 w 21600"/>
              <a:gd name="T5" fmla="*/ 112734994 h 21600"/>
              <a:gd name="T6" fmla="*/ 201270760 w 21600"/>
              <a:gd name="T7" fmla="*/ 192453254 h 21600"/>
              <a:gd name="T8" fmla="*/ 687234606 w 21600"/>
              <a:gd name="T9" fmla="*/ 225469987 h 21600"/>
              <a:gd name="T10" fmla="*/ 1173198503 w 21600"/>
              <a:gd name="T11" fmla="*/ 192453254 h 21600"/>
              <a:gd name="T12" fmla="*/ 1374469213 w 21600"/>
              <a:gd name="T13" fmla="*/ 112734994 h 21600"/>
              <a:gd name="T14" fmla="*/ 1173198503 w 21600"/>
              <a:gd name="T15" fmla="*/ 3301674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688" y="10800"/>
                </a:moveTo>
                <a:cubicBezTo>
                  <a:pt x="2688" y="15280"/>
                  <a:pt x="6320" y="18912"/>
                  <a:pt x="10800" y="18912"/>
                </a:cubicBezTo>
                <a:cubicBezTo>
                  <a:pt x="15280" y="18912"/>
                  <a:pt x="18912" y="15280"/>
                  <a:pt x="18912" y="10800"/>
                </a:cubicBezTo>
                <a:cubicBezTo>
                  <a:pt x="18912" y="6320"/>
                  <a:pt x="15280" y="2688"/>
                  <a:pt x="10800" y="2688"/>
                </a:cubicBezTo>
                <a:cubicBezTo>
                  <a:pt x="6320" y="2688"/>
                  <a:pt x="2688" y="6320"/>
                  <a:pt x="2688" y="10800"/>
                </a:cubicBezTo>
                <a:close/>
              </a:path>
            </a:pathLst>
          </a:custGeom>
          <a:solidFill>
            <a:srgbClr val="7AB800"/>
          </a:solidFill>
          <a:ln w="9525">
            <a:solidFill>
              <a:srgbClr val="003399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fr-FR"/>
          </a:p>
        </p:txBody>
      </p:sp>
      <p:sp>
        <p:nvSpPr>
          <p:cNvPr id="36" name="AutoShape 6"/>
          <p:cNvSpPr>
            <a:spLocks noChangeArrowheads="1"/>
          </p:cNvSpPr>
          <p:nvPr/>
        </p:nvSpPr>
        <p:spPr bwMode="auto">
          <a:xfrm>
            <a:off x="3096741" y="3153483"/>
            <a:ext cx="1884363" cy="450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003399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1000">
                <a:solidFill>
                  <a:srgbClr val="002395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rgbClr val="002395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rgbClr val="002395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rgbClr val="002395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rgbClr val="002395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fr-FR" sz="2000" b="1">
                <a:solidFill>
                  <a:schemeClr val="tx1"/>
                </a:solidFill>
                <a:latin typeface="Times New Roman" pitchFamily="18" charset="0"/>
              </a:rPr>
              <a:t>Eau du robinet</a:t>
            </a:r>
            <a:endParaRPr lang="fr-FR" altLang="fr-FR" sz="2000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auto">
          <a:xfrm>
            <a:off x="1907704" y="4685420"/>
            <a:ext cx="1530350" cy="450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003399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1000">
                <a:solidFill>
                  <a:srgbClr val="002395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rgbClr val="002395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rgbClr val="002395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rgbClr val="002395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rgbClr val="002395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fr-FR" altLang="fr-FR" sz="2000" b="1">
                <a:solidFill>
                  <a:schemeClr val="tx1"/>
                </a:solidFill>
              </a:rPr>
              <a:t>Baignades</a:t>
            </a:r>
          </a:p>
        </p:txBody>
      </p:sp>
      <p:sp>
        <p:nvSpPr>
          <p:cNvPr id="38" name="AutoShape 8"/>
          <p:cNvSpPr>
            <a:spLocks noChangeArrowheads="1"/>
          </p:cNvSpPr>
          <p:nvPr/>
        </p:nvSpPr>
        <p:spPr bwMode="auto">
          <a:xfrm>
            <a:off x="5963766" y="3491620"/>
            <a:ext cx="1274763" cy="450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003399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1000">
                <a:solidFill>
                  <a:srgbClr val="002395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rgbClr val="002395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rgbClr val="002395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rgbClr val="002395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rgbClr val="002395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fr-FR" altLang="fr-FR" sz="2000" b="1">
                <a:solidFill>
                  <a:schemeClr val="tx1"/>
                </a:solidFill>
              </a:rPr>
              <a:t>Piscines</a:t>
            </a:r>
          </a:p>
        </p:txBody>
      </p:sp>
      <p:sp>
        <p:nvSpPr>
          <p:cNvPr id="39" name="AutoShape 9"/>
          <p:cNvSpPr>
            <a:spLocks noChangeArrowheads="1"/>
          </p:cNvSpPr>
          <p:nvPr/>
        </p:nvSpPr>
        <p:spPr bwMode="auto">
          <a:xfrm>
            <a:off x="4609629" y="4906083"/>
            <a:ext cx="2355850" cy="450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003399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1000">
                <a:solidFill>
                  <a:srgbClr val="002395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rgbClr val="002395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rgbClr val="002395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rgbClr val="002395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rgbClr val="002395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fr-FR" sz="2000" b="1">
                <a:solidFill>
                  <a:schemeClr val="tx1"/>
                </a:solidFill>
                <a:latin typeface="Times New Roman" pitchFamily="18" charset="0"/>
              </a:rPr>
              <a:t>Eaux conditionnées</a:t>
            </a:r>
            <a:endParaRPr lang="fr-FR" altLang="fr-FR" sz="2000" b="1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501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062997" y="260648"/>
            <a:ext cx="7901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gestionnaire</a:t>
            </a:r>
          </a:p>
        </p:txBody>
      </p:sp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1143000" y="1143000"/>
            <a:ext cx="76774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maître d’ouvrage = Orléans Métropole</a:t>
            </a:r>
          </a:p>
          <a:p>
            <a:endParaRPr lang="fr-FR" altLang="fr-FR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L’exploitant = le délégataire (Suez ou Véolia)</a:t>
            </a:r>
          </a:p>
          <a:p>
            <a:r>
              <a:rPr lang="fr-FR" altLang="fr-FR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ou le maître d’ouvrage pour les régies</a:t>
            </a:r>
          </a:p>
          <a:p>
            <a:endParaRPr lang="fr-FR" altLang="fr-FR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collectivité doit de surveiller en permanence la qualité de l’eau</a:t>
            </a:r>
          </a:p>
          <a:p>
            <a:r>
              <a:rPr lang="fr-FR" altLang="fr-FR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concerne les installations</a:t>
            </a:r>
          </a:p>
          <a:p>
            <a:r>
              <a:rPr lang="fr-FR" altLang="fr-FR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      captage, station de traitement, réseau de distribution</a:t>
            </a:r>
          </a:p>
          <a:p>
            <a:r>
              <a:rPr lang="fr-FR" altLang="fr-FR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concerne des tests analytiques internes</a:t>
            </a:r>
          </a:p>
        </p:txBody>
      </p:sp>
    </p:spTree>
    <p:extLst>
      <p:ext uri="{BB962C8B-B14F-4D97-AF65-F5344CB8AC3E}">
        <p14:creationId xmlns:p14="http://schemas.microsoft.com/office/powerpoint/2010/main" val="3581056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15616" y="476672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s’informer ?</a:t>
            </a:r>
          </a:p>
        </p:txBody>
      </p:sp>
      <p:sp>
        <p:nvSpPr>
          <p:cNvPr id="3" name="Rectangle 2"/>
          <p:cNvSpPr/>
          <p:nvPr/>
        </p:nvSpPr>
        <p:spPr>
          <a:xfrm>
            <a:off x="1115616" y="1124744"/>
            <a:ext cx="75608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dirty="0"/>
              <a:t>Sur le site du ministère de la santé</a:t>
            </a:r>
          </a:p>
          <a:p>
            <a:r>
              <a:rPr lang="fr-FR" altLang="fr-FR" sz="1400" dirty="0">
                <a:hlinkClick r:id="rId2"/>
              </a:rPr>
              <a:t>http://solidarites-sante.gouv.fr/sante-et-environnement/eaux/article/qualite-de-l-eau-potable</a:t>
            </a:r>
            <a:endParaRPr lang="fr-FR" altLang="fr-FR" sz="1200" dirty="0"/>
          </a:p>
          <a:p>
            <a:endParaRPr lang="fr-FR" altLang="fr-FR" dirty="0"/>
          </a:p>
          <a:p>
            <a:r>
              <a:rPr lang="fr-FR" altLang="fr-FR" dirty="0"/>
              <a:t>Sur le site de l’ARS Centre - Val de Loire</a:t>
            </a:r>
          </a:p>
          <a:p>
            <a:r>
              <a:rPr lang="fr-FR" altLang="fr-FR" sz="1400" dirty="0">
                <a:hlinkClick r:id="rId3"/>
              </a:rPr>
              <a:t>https://www.centre-val-de-loire.ars.sante.fr/eaux-potable-et-de-loisirs</a:t>
            </a:r>
            <a:endParaRPr lang="fr-FR" altLang="fr-FR" sz="1200" dirty="0"/>
          </a:p>
          <a:p>
            <a:endParaRPr lang="fr-FR" altLang="fr-FR" dirty="0"/>
          </a:p>
          <a:p>
            <a:r>
              <a:rPr lang="fr-FR" altLang="fr-FR" dirty="0"/>
              <a:t>Sur le site de la métropole</a:t>
            </a:r>
          </a:p>
          <a:p>
            <a:r>
              <a:rPr lang="fr-FR" altLang="fr-FR" sz="1400" dirty="0">
                <a:hlinkClick r:id="rId4"/>
              </a:rPr>
              <a:t>http://www.orleans-metropole.fr/148/eau-potable.htm</a:t>
            </a:r>
            <a:endParaRPr lang="fr-FR" altLang="fr-FR" sz="1200" dirty="0"/>
          </a:p>
          <a:p>
            <a:endParaRPr lang="fr-FR" altLang="fr-FR" dirty="0"/>
          </a:p>
          <a:p>
            <a:r>
              <a:rPr lang="fr-FR" altLang="fr-FR" dirty="0"/>
              <a:t>Sur le site </a:t>
            </a:r>
            <a:r>
              <a:rPr lang="fr-FR" altLang="fr-FR" dirty="0" err="1"/>
              <a:t>eaufrance</a:t>
            </a:r>
            <a:endParaRPr lang="fr-FR" altLang="fr-FR" dirty="0"/>
          </a:p>
          <a:p>
            <a:r>
              <a:rPr lang="fr-FR" altLang="fr-FR" sz="1400" dirty="0">
                <a:hlinkClick r:id="rId5"/>
              </a:rPr>
              <a:t>http://www.ades.eaufrance.fr/</a:t>
            </a:r>
            <a:endParaRPr lang="fr-FR" altLang="fr-FR" sz="1400" dirty="0"/>
          </a:p>
          <a:p>
            <a:endParaRPr lang="fr-FR" altLang="fr-FR" sz="1400" dirty="0"/>
          </a:p>
          <a:p>
            <a:r>
              <a:rPr lang="fr-FR" altLang="fr-FR" sz="1400" dirty="0"/>
              <a:t>…</a:t>
            </a:r>
          </a:p>
          <a:p>
            <a:endParaRPr lang="fr-FR" altLang="fr-FR" sz="1400" dirty="0"/>
          </a:p>
        </p:txBody>
      </p:sp>
    </p:spTree>
    <p:extLst>
      <p:ext uri="{BB962C8B-B14F-4D97-AF65-F5344CB8AC3E}">
        <p14:creationId xmlns:p14="http://schemas.microsoft.com/office/powerpoint/2010/main" val="2505030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8"/>
          <p:cNvSpPr txBox="1">
            <a:spLocks noChangeArrowheads="1"/>
          </p:cNvSpPr>
          <p:nvPr/>
        </p:nvSpPr>
        <p:spPr bwMode="auto">
          <a:xfrm>
            <a:off x="0" y="1270269"/>
            <a:ext cx="9144000" cy="26410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softEdge rad="63500"/>
          </a:effectLst>
        </p:spPr>
        <p:txBody>
          <a:bodyPr wrap="square" lIns="180000" tIns="180000" rIns="180000" bIns="180000" anchor="ctr" anchorCtr="1">
            <a:spAutoFit/>
          </a:bodyPr>
          <a:lstStyle>
            <a:lvl1pPr eaLnBrk="0" hangingPunct="0">
              <a:defRPr sz="1000">
                <a:solidFill>
                  <a:srgbClr val="002395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rgbClr val="002395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rgbClr val="002395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rgbClr val="002395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rgbClr val="002395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3200" dirty="0">
                <a:solidFill>
                  <a:schemeClr val="tx1"/>
                </a:solidFill>
              </a:rPr>
              <a:t>ARS Centre – Val de Loire</a:t>
            </a:r>
          </a:p>
          <a:p>
            <a:pPr eaLnBrk="1" hangingPunct="1"/>
            <a:r>
              <a:rPr lang="fr-FR" altLang="fr-FR" sz="3200" dirty="0">
                <a:solidFill>
                  <a:schemeClr val="tx1"/>
                </a:solidFill>
              </a:rPr>
              <a:t>	Délégation départementale du Loiret</a:t>
            </a:r>
          </a:p>
          <a:p>
            <a:pPr eaLnBrk="1" hangingPunct="1"/>
            <a:r>
              <a:rPr lang="fr-FR" altLang="fr-FR" sz="3200" dirty="0">
                <a:solidFill>
                  <a:schemeClr val="tx1"/>
                </a:solidFill>
              </a:rPr>
              <a:t>	Unité santé environnement</a:t>
            </a:r>
          </a:p>
          <a:p>
            <a:pPr eaLnBrk="1" hangingPunct="1"/>
            <a:r>
              <a:rPr lang="fr-FR" altLang="fr-FR" sz="3200" dirty="0">
                <a:solidFill>
                  <a:schemeClr val="tx1"/>
                </a:solidFill>
              </a:rPr>
              <a:t>	02 38 77 31 41</a:t>
            </a:r>
          </a:p>
          <a:p>
            <a:pPr eaLnBrk="1" hangingPunct="1"/>
            <a:r>
              <a:rPr lang="fr-FR" altLang="fr-FR" sz="2000" dirty="0">
                <a:solidFill>
                  <a:schemeClr val="tx1"/>
                </a:solidFill>
              </a:rPr>
              <a:t>ARS-CENTRE-DD45-UNITE-SANTE-ENVIRONNEMENT@ars.sante.fr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827584" y="4149080"/>
            <a:ext cx="7908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Vincent MICHEL, responsable cellule eau, délégation du Loiret</a:t>
            </a:r>
          </a:p>
        </p:txBody>
      </p:sp>
    </p:spTree>
    <p:extLst>
      <p:ext uri="{BB962C8B-B14F-4D97-AF65-F5344CB8AC3E}">
        <p14:creationId xmlns:p14="http://schemas.microsoft.com/office/powerpoint/2010/main" val="181550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71901" y="251541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Définitions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2468568" y="1024491"/>
            <a:ext cx="489654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Une eau qui respecte des normes</a:t>
            </a:r>
          </a:p>
          <a:p>
            <a:endParaRPr lang="fr-FR" sz="2000" dirty="0"/>
          </a:p>
          <a:p>
            <a:r>
              <a:rPr lang="fr-FR" sz="2000" dirty="0">
                <a:hlinkClick r:id="rId2" action="ppaction://hlinkfile"/>
              </a:rPr>
              <a:t>Pour les eaux distribuées</a:t>
            </a:r>
            <a:endParaRPr lang="fr-FR" sz="2000" dirty="0"/>
          </a:p>
          <a:p>
            <a:endParaRPr lang="fr-FR" sz="2000" dirty="0"/>
          </a:p>
          <a:p>
            <a:r>
              <a:rPr lang="fr-FR" sz="2000" dirty="0">
                <a:hlinkClick r:id="rId3" action="ppaction://hlinkfile"/>
              </a:rPr>
              <a:t>Pour les eaux prélevées dans le milieu</a:t>
            </a:r>
            <a:endParaRPr lang="fr-FR" sz="2000" dirty="0"/>
          </a:p>
        </p:txBody>
      </p:sp>
      <p:sp>
        <p:nvSpPr>
          <p:cNvPr id="8" name="ZoneTexte 7"/>
          <p:cNvSpPr txBox="1"/>
          <p:nvPr/>
        </p:nvSpPr>
        <p:spPr>
          <a:xfrm>
            <a:off x="251521" y="3028547"/>
            <a:ext cx="8784976" cy="26776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altLang="fr-FR" sz="2400" b="1" dirty="0"/>
              <a:t>Limite de qualité</a:t>
            </a:r>
          </a:p>
          <a:p>
            <a:r>
              <a:rPr lang="fr-FR" altLang="fr-FR" sz="2400" dirty="0"/>
              <a:t>paramètre susceptible de générer des effets immédiats ou à plus long terme sur la santé</a:t>
            </a:r>
          </a:p>
          <a:p>
            <a:r>
              <a:rPr lang="fr-FR" altLang="fr-FR" sz="2400" b="1" dirty="0"/>
              <a:t>Références de qualité</a:t>
            </a:r>
          </a:p>
          <a:p>
            <a:r>
              <a:rPr lang="fr-FR" altLang="fr-FR" sz="2400" dirty="0"/>
              <a:t>substance sans incidence directe sur la santé , mais qui peut mettre en évidence un dysfonctionnement ou être à l’origine d’inconfort ou de désagrément pour le consommateur</a:t>
            </a:r>
          </a:p>
        </p:txBody>
      </p:sp>
    </p:spTree>
    <p:extLst>
      <p:ext uri="{BB962C8B-B14F-4D97-AF65-F5344CB8AC3E}">
        <p14:creationId xmlns:p14="http://schemas.microsoft.com/office/powerpoint/2010/main" val="3986344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69" y="1268760"/>
            <a:ext cx="8071083" cy="453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115616" y="476672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Définition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506790" y="2780928"/>
            <a:ext cx="4241674" cy="1754326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Pour l’usager, c’est le plus souvent une eau</a:t>
            </a:r>
          </a:p>
          <a:p>
            <a:r>
              <a:rPr lang="fr-FR" dirty="0"/>
              <a:t>	transparente</a:t>
            </a:r>
          </a:p>
          <a:p>
            <a:r>
              <a:rPr lang="fr-FR" dirty="0"/>
              <a:t>	non colorée</a:t>
            </a:r>
          </a:p>
          <a:p>
            <a:r>
              <a:rPr lang="fr-FR" dirty="0"/>
              <a:t>	qui n’a pas mauvais goût</a:t>
            </a:r>
          </a:p>
          <a:p>
            <a:r>
              <a:rPr lang="fr-FR" dirty="0"/>
              <a:t>	qui n’a pas mauvaise odeur</a:t>
            </a:r>
          </a:p>
          <a:p>
            <a:r>
              <a:rPr lang="fr-FR" dirty="0"/>
              <a:t>	qui n’est pas trop calcaire…</a:t>
            </a:r>
          </a:p>
        </p:txBody>
      </p:sp>
    </p:spTree>
    <p:extLst>
      <p:ext uri="{BB962C8B-B14F-4D97-AF65-F5344CB8AC3E}">
        <p14:creationId xmlns:p14="http://schemas.microsoft.com/office/powerpoint/2010/main" val="1960636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00384" y="1182624"/>
            <a:ext cx="7239000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fr-FR" altLang="fr-FR" sz="2400" dirty="0"/>
              <a:t>Code de l’environnement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altLang="fr-FR" sz="1800" dirty="0"/>
              <a:t>L215-13 : déclaration d’utilité publique de la dérivation des eaux entreprise dans un but d’intérêt général par une collectivité publique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altLang="fr-FR" sz="1800" dirty="0"/>
              <a:t>L214-1 à 11 : autorisation préfectorale ou déclaration nécessaire en vue d’un prélèvement d ’eau :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fr-FR" altLang="fr-FR" dirty="0"/>
              <a:t>	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115616" y="476672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Réglementation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99593" y="3429760"/>
            <a:ext cx="8136904" cy="26776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altLang="fr-FR" sz="2400" b="1" dirty="0"/>
              <a:t>A : si prélèvement &gt; 200 000 m3/an</a:t>
            </a:r>
          </a:p>
          <a:p>
            <a:r>
              <a:rPr lang="fr-FR" altLang="fr-FR" sz="2400" b="1" dirty="0"/>
              <a:t>D : si prélèvement compris entre 10 000 et 200 000 m3/an</a:t>
            </a:r>
          </a:p>
          <a:p>
            <a:endParaRPr lang="fr-FR" altLang="fr-FR" sz="2400" b="1" dirty="0"/>
          </a:p>
          <a:p>
            <a:r>
              <a:rPr lang="fr-FR" altLang="fr-FR" sz="2400" b="1" dirty="0"/>
              <a:t>         En Zone de Répartition des Eaux</a:t>
            </a:r>
          </a:p>
          <a:p>
            <a:endParaRPr lang="fr-FR" altLang="fr-FR" sz="2400" b="1" dirty="0"/>
          </a:p>
          <a:p>
            <a:r>
              <a:rPr lang="fr-FR" altLang="fr-FR" sz="2400" b="1" dirty="0"/>
              <a:t>A : si prélèvement &gt; 8 m3/h</a:t>
            </a:r>
          </a:p>
          <a:p>
            <a:r>
              <a:rPr lang="fr-FR" altLang="fr-FR" sz="2400" b="1" dirty="0"/>
              <a:t>D : si prélèvement &lt; 8 m3/h et non domestique (1000 m3/an)</a:t>
            </a:r>
          </a:p>
        </p:txBody>
      </p:sp>
      <p:sp>
        <p:nvSpPr>
          <p:cNvPr id="2" name="Ellipse 1"/>
          <p:cNvSpPr/>
          <p:nvPr/>
        </p:nvSpPr>
        <p:spPr>
          <a:xfrm>
            <a:off x="1259632" y="4365104"/>
            <a:ext cx="4735848" cy="79208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689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3608" y="1196752"/>
            <a:ext cx="7776864" cy="2566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altLang="fr-FR" sz="2400" dirty="0"/>
              <a:t>Code de la santé publique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altLang="fr-FR" dirty="0"/>
              <a:t>L1321-7 : autorisation préfectorale nécessaire en vue de la consommation humaine pour :</a:t>
            </a:r>
          </a:p>
          <a:p>
            <a:pPr lvl="2"/>
            <a:r>
              <a:rPr lang="fr-FR" altLang="fr-FR" dirty="0"/>
              <a:t> </a:t>
            </a:r>
            <a:r>
              <a:rPr lang="fr-FR" altLang="fr-FR" b="1" dirty="0"/>
              <a:t>production</a:t>
            </a:r>
          </a:p>
          <a:p>
            <a:pPr lvl="2"/>
            <a:r>
              <a:rPr lang="fr-FR" altLang="fr-FR" b="1" dirty="0"/>
              <a:t> distribution par réseau public ou privé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altLang="fr-FR" dirty="0"/>
              <a:t>L1321-2 : déclaration d’utilité publique des travaux de prélèvements et détermination des périmètres de protection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altLang="fr-FR" dirty="0"/>
              <a:t>R1321-13 à 14 : périmètres de protection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115616" y="476672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Réglementation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43608" y="3861048"/>
            <a:ext cx="7848872" cy="20621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fr-FR" sz="1600" b="1" dirty="0"/>
              <a:t>PPI</a:t>
            </a:r>
            <a:r>
              <a:rPr lang="en-US" altLang="fr-FR" sz="1600" dirty="0"/>
              <a:t> : </a:t>
            </a:r>
            <a:r>
              <a:rPr lang="fr-FR" altLang="fr-FR" sz="1600" dirty="0"/>
              <a:t>tous les travaux, installations, activités, dépôts, ouvrages, aménagement ou occupation des sols y sont interdits, en dehors de ceux qui sont explicitement autorisés dans l'acte de DUP</a:t>
            </a:r>
          </a:p>
          <a:p>
            <a:r>
              <a:rPr lang="fr-FR" altLang="fr-FR" sz="1600" b="1" dirty="0"/>
              <a:t>PPR</a:t>
            </a:r>
            <a:r>
              <a:rPr lang="fr-FR" altLang="fr-FR" sz="1600" dirty="0"/>
              <a:t> : sont interdits les travaux, installations, activités, dépôts, ouvrages, aménagement ou occupation des sols susceptibles d'entraîner une pollution de nature à rendre l'eau impropre à la consommation humaine. Les autres travaux, installations, activités, dépôts, ouvrages, aménagement ou occupation des sols peuvent faire l'objet de prescriptions</a:t>
            </a:r>
          </a:p>
          <a:p>
            <a:r>
              <a:rPr lang="fr-FR" altLang="fr-FR" sz="1600" b="1" dirty="0"/>
              <a:t>PPE</a:t>
            </a:r>
            <a:r>
              <a:rPr lang="fr-FR" altLang="fr-FR" sz="1600" dirty="0"/>
              <a:t> : possibilité de réglementer, périmètre facultatif</a:t>
            </a:r>
          </a:p>
        </p:txBody>
      </p:sp>
    </p:spTree>
    <p:extLst>
      <p:ext uri="{BB962C8B-B14F-4D97-AF65-F5344CB8AC3E}">
        <p14:creationId xmlns:p14="http://schemas.microsoft.com/office/powerpoint/2010/main" val="4183728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7381" y="1484784"/>
            <a:ext cx="6784975" cy="4114800"/>
          </a:xfrm>
          <a:prstGeom prst="rect">
            <a:avLst/>
          </a:prstGeom>
        </p:spPr>
      </p:pic>
      <p:sp>
        <p:nvSpPr>
          <p:cNvPr id="3" name="AutoShape 6"/>
          <p:cNvSpPr>
            <a:spLocks/>
          </p:cNvSpPr>
          <p:nvPr/>
        </p:nvSpPr>
        <p:spPr bwMode="auto">
          <a:xfrm>
            <a:off x="8151168" y="4775671"/>
            <a:ext cx="914400" cy="190500"/>
          </a:xfrm>
          <a:prstGeom prst="borderCallout2">
            <a:avLst>
              <a:gd name="adj1" fmla="val 62069"/>
              <a:gd name="adj2" fmla="val -8333"/>
              <a:gd name="adj3" fmla="val 62069"/>
              <a:gd name="adj4" fmla="val -106426"/>
              <a:gd name="adj5" fmla="val -418102"/>
              <a:gd name="adj6" fmla="val -390454"/>
            </a:avLst>
          </a:prstGeom>
          <a:solidFill>
            <a:srgbClr val="C0C0C0"/>
          </a:solidFill>
          <a:ln w="15875">
            <a:solidFill>
              <a:schemeClr val="tx1"/>
            </a:solidFill>
            <a:miter lim="800000"/>
            <a:headEnd/>
            <a:tailEnd type="arrow" w="lg" len="med"/>
          </a:ln>
        </p:spPr>
        <p:txBody>
          <a:bodyPr lIns="54000" tIns="10800" rIns="54000" bIns="10800">
            <a:spAutoFit/>
          </a:bodyPr>
          <a:lstStyle>
            <a:lvl1pPr eaLnBrk="0" hangingPunct="0">
              <a:defRPr sz="1000">
                <a:solidFill>
                  <a:srgbClr val="002395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rgbClr val="002395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rgbClr val="002395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rgbClr val="002395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rgbClr val="002395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 b="1">
                <a:solidFill>
                  <a:schemeClr val="tx1"/>
                </a:solidFill>
              </a:rPr>
              <a:t>Forage</a:t>
            </a:r>
          </a:p>
        </p:txBody>
      </p:sp>
      <p:sp>
        <p:nvSpPr>
          <p:cNvPr id="4" name="AutoShape 7"/>
          <p:cNvSpPr>
            <a:spLocks/>
          </p:cNvSpPr>
          <p:nvPr/>
        </p:nvSpPr>
        <p:spPr bwMode="auto">
          <a:xfrm>
            <a:off x="683568" y="4969346"/>
            <a:ext cx="914400" cy="190500"/>
          </a:xfrm>
          <a:prstGeom prst="borderCallout2">
            <a:avLst>
              <a:gd name="adj1" fmla="val 60000"/>
              <a:gd name="adj2" fmla="val 108333"/>
              <a:gd name="adj3" fmla="val 60000"/>
              <a:gd name="adj4" fmla="val 184375"/>
              <a:gd name="adj5" fmla="val -636667"/>
              <a:gd name="adj6" fmla="val 404343"/>
            </a:avLst>
          </a:prstGeom>
          <a:solidFill>
            <a:srgbClr val="C0C0C0"/>
          </a:solidFill>
          <a:ln w="15875">
            <a:solidFill>
              <a:schemeClr val="tx1"/>
            </a:solidFill>
            <a:miter lim="800000"/>
            <a:headEnd/>
            <a:tailEnd type="arrow" w="lg" len="med"/>
          </a:ln>
        </p:spPr>
        <p:txBody>
          <a:bodyPr lIns="54000" tIns="10800" rIns="54000" bIns="10800">
            <a:spAutoFit/>
          </a:bodyPr>
          <a:lstStyle>
            <a:lvl1pPr eaLnBrk="0" hangingPunct="0">
              <a:defRPr sz="1000">
                <a:solidFill>
                  <a:srgbClr val="002395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rgbClr val="002395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rgbClr val="002395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rgbClr val="002395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rgbClr val="002395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 b="1">
                <a:solidFill>
                  <a:schemeClr val="tx1"/>
                </a:solidFill>
              </a:rPr>
              <a:t>PPI</a:t>
            </a:r>
          </a:p>
        </p:txBody>
      </p:sp>
      <p:sp>
        <p:nvSpPr>
          <p:cNvPr id="5" name="AutoShape 8"/>
          <p:cNvSpPr>
            <a:spLocks/>
          </p:cNvSpPr>
          <p:nvPr/>
        </p:nvSpPr>
        <p:spPr bwMode="auto">
          <a:xfrm>
            <a:off x="683568" y="4054946"/>
            <a:ext cx="914400" cy="190500"/>
          </a:xfrm>
          <a:prstGeom prst="borderCallout2">
            <a:avLst>
              <a:gd name="adj1" fmla="val 60000"/>
              <a:gd name="adj2" fmla="val 108333"/>
              <a:gd name="adj3" fmla="val 60000"/>
              <a:gd name="adj4" fmla="val 172051"/>
              <a:gd name="adj5" fmla="val -266667"/>
              <a:gd name="adj6" fmla="val 356426"/>
            </a:avLst>
          </a:prstGeom>
          <a:solidFill>
            <a:srgbClr val="C0C0C0"/>
          </a:solidFill>
          <a:ln w="15875">
            <a:solidFill>
              <a:schemeClr val="tx1"/>
            </a:solidFill>
            <a:miter lim="800000"/>
            <a:headEnd/>
            <a:tailEnd type="arrow" w="lg" len="med"/>
          </a:ln>
        </p:spPr>
        <p:txBody>
          <a:bodyPr lIns="54000" tIns="10800" rIns="54000" bIns="10800">
            <a:spAutoFit/>
          </a:bodyPr>
          <a:lstStyle>
            <a:lvl1pPr eaLnBrk="0" hangingPunct="0">
              <a:defRPr sz="1000">
                <a:solidFill>
                  <a:srgbClr val="002395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rgbClr val="002395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rgbClr val="002395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rgbClr val="002395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rgbClr val="002395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 b="1">
                <a:solidFill>
                  <a:schemeClr val="tx1"/>
                </a:solidFill>
              </a:rPr>
              <a:t>PPR</a:t>
            </a:r>
          </a:p>
        </p:txBody>
      </p:sp>
      <p:sp>
        <p:nvSpPr>
          <p:cNvPr id="6" name="AutoShape 9"/>
          <p:cNvSpPr>
            <a:spLocks/>
          </p:cNvSpPr>
          <p:nvPr/>
        </p:nvSpPr>
        <p:spPr bwMode="auto">
          <a:xfrm>
            <a:off x="835968" y="1689571"/>
            <a:ext cx="914400" cy="190500"/>
          </a:xfrm>
          <a:prstGeom prst="borderCallout2">
            <a:avLst>
              <a:gd name="adj1" fmla="val 60000"/>
              <a:gd name="adj2" fmla="val 108333"/>
              <a:gd name="adj3" fmla="val 60000"/>
              <a:gd name="adj4" fmla="val 172569"/>
              <a:gd name="adj5" fmla="val 645833"/>
              <a:gd name="adj6" fmla="val 358509"/>
            </a:avLst>
          </a:prstGeom>
          <a:solidFill>
            <a:srgbClr val="C0C0C0"/>
          </a:solidFill>
          <a:ln w="15875">
            <a:solidFill>
              <a:schemeClr val="tx1"/>
            </a:solidFill>
            <a:miter lim="800000"/>
            <a:headEnd/>
            <a:tailEnd type="arrow" w="lg" len="med"/>
          </a:ln>
        </p:spPr>
        <p:txBody>
          <a:bodyPr lIns="54000" tIns="10800" rIns="54000" bIns="10800">
            <a:spAutoFit/>
          </a:bodyPr>
          <a:lstStyle>
            <a:lvl1pPr eaLnBrk="0" hangingPunct="0">
              <a:defRPr sz="1000">
                <a:solidFill>
                  <a:srgbClr val="002395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rgbClr val="002395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rgbClr val="002395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rgbClr val="002395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rgbClr val="002395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 b="1">
                <a:solidFill>
                  <a:schemeClr val="tx1"/>
                </a:solidFill>
              </a:rPr>
              <a:t>PPE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115616" y="476672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Réglementation</a:t>
            </a:r>
          </a:p>
        </p:txBody>
      </p:sp>
    </p:spTree>
    <p:extLst>
      <p:ext uri="{BB962C8B-B14F-4D97-AF65-F5344CB8AC3E}">
        <p14:creationId xmlns:p14="http://schemas.microsoft.com/office/powerpoint/2010/main" val="2041582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15616" y="476672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Etat des lieux</a:t>
            </a:r>
          </a:p>
        </p:txBody>
      </p:sp>
      <p:sp>
        <p:nvSpPr>
          <p:cNvPr id="3" name="Rectangle 2"/>
          <p:cNvSpPr/>
          <p:nvPr/>
        </p:nvSpPr>
        <p:spPr>
          <a:xfrm>
            <a:off x="1115616" y="1444714"/>
            <a:ext cx="16009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hlinkClick r:id="rId2"/>
              </a:rPr>
              <a:t>NITRATES</a:t>
            </a:r>
            <a:endParaRPr lang="fr-FR" sz="2000" dirty="0"/>
          </a:p>
        </p:txBody>
      </p:sp>
      <p:sp>
        <p:nvSpPr>
          <p:cNvPr id="4" name="Rectangle 3"/>
          <p:cNvSpPr/>
          <p:nvPr/>
        </p:nvSpPr>
        <p:spPr>
          <a:xfrm>
            <a:off x="1259632" y="3284984"/>
            <a:ext cx="763284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Pas de problèmes de nitrates dans la métropole dans l’eau du robinet mais des ressources parfois contaminées</a:t>
            </a:r>
          </a:p>
          <a:p>
            <a:endParaRPr lang="fr-FR" dirty="0"/>
          </a:p>
          <a:p>
            <a:r>
              <a:rPr lang="fr-FR" sz="1600" dirty="0"/>
              <a:t>St Jean de la Ruelle : interconnexion avec Orléans depuis 2008 </a:t>
            </a:r>
            <a:r>
              <a:rPr lang="fr-FR" sz="1600" dirty="0">
                <a:sym typeface="Wingdings"/>
                <a:hlinkClick r:id="rId3" action="ppaction://hlinkfile"/>
              </a:rPr>
              <a:t></a:t>
            </a:r>
            <a:endParaRPr lang="fr-FR" sz="1600" dirty="0"/>
          </a:p>
          <a:p>
            <a:endParaRPr lang="fr-FR" sz="1600" dirty="0"/>
          </a:p>
          <a:p>
            <a:r>
              <a:rPr lang="fr-FR" sz="1600" dirty="0"/>
              <a:t>Ingré : stations de traitement depuis 2013 </a:t>
            </a:r>
            <a:r>
              <a:rPr lang="fr-FR" sz="1600" dirty="0">
                <a:sym typeface="Wingdings"/>
                <a:hlinkClick r:id="rId4" action="ppaction://hlinkfile"/>
              </a:rPr>
              <a:t></a:t>
            </a:r>
            <a:endParaRPr lang="fr-FR" sz="1600" dirty="0"/>
          </a:p>
          <a:p>
            <a:endParaRPr lang="fr-FR" sz="1600" dirty="0"/>
          </a:p>
          <a:p>
            <a:r>
              <a:rPr lang="fr-FR" sz="1600" dirty="0"/>
              <a:t>Saran : nouvelles ressources depuis 2016 </a:t>
            </a:r>
            <a:r>
              <a:rPr lang="fr-FR" sz="1600" dirty="0">
                <a:sym typeface="Wingdings"/>
                <a:hlinkClick r:id="rId5" action="ppaction://hlinkfile"/>
              </a:rPr>
              <a:t></a:t>
            </a:r>
            <a:endParaRPr lang="fr-FR" sz="1600" dirty="0"/>
          </a:p>
        </p:txBody>
      </p:sp>
      <p:sp>
        <p:nvSpPr>
          <p:cNvPr id="9" name="ZoneTexte 8"/>
          <p:cNvSpPr txBox="1"/>
          <p:nvPr/>
        </p:nvSpPr>
        <p:spPr>
          <a:xfrm>
            <a:off x="1331640" y="2021939"/>
            <a:ext cx="720080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/>
              <a:t>EFFETS SANITAIRES</a:t>
            </a:r>
          </a:p>
          <a:p>
            <a:r>
              <a:rPr lang="fr-FR" sz="1600" dirty="0"/>
              <a:t>cyanose, maladie des bébés bleus,</a:t>
            </a:r>
          </a:p>
          <a:p>
            <a:r>
              <a:rPr lang="fr-FR" sz="1600" dirty="0"/>
              <a:t>classé 2A par le CIRC dans les conditions de formation endogène de nitrosamines</a:t>
            </a:r>
          </a:p>
        </p:txBody>
      </p:sp>
    </p:spTree>
    <p:extLst>
      <p:ext uri="{BB962C8B-B14F-4D97-AF65-F5344CB8AC3E}">
        <p14:creationId xmlns:p14="http://schemas.microsoft.com/office/powerpoint/2010/main" val="3819504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15616" y="476672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Etat des lieux</a:t>
            </a:r>
          </a:p>
        </p:txBody>
      </p:sp>
      <p:sp>
        <p:nvSpPr>
          <p:cNvPr id="3" name="Rectangle 2"/>
          <p:cNvSpPr/>
          <p:nvPr/>
        </p:nvSpPr>
        <p:spPr>
          <a:xfrm>
            <a:off x="1233044" y="1340768"/>
            <a:ext cx="1512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hlinkClick r:id="rId2"/>
              </a:rPr>
              <a:t>PESTICIDES</a:t>
            </a:r>
            <a:endParaRPr lang="fr-FR" sz="2000" dirty="0"/>
          </a:p>
        </p:txBody>
      </p:sp>
      <p:sp>
        <p:nvSpPr>
          <p:cNvPr id="5" name="ZoneTexte 4"/>
          <p:cNvSpPr txBox="1"/>
          <p:nvPr/>
        </p:nvSpPr>
        <p:spPr>
          <a:xfrm>
            <a:off x="1403648" y="1844824"/>
            <a:ext cx="7200800" cy="123110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/>
              <a:t>EFFETS SANITAIRES : variable selon la molécule</a:t>
            </a:r>
          </a:p>
          <a:p>
            <a:r>
              <a:rPr lang="fr-FR" sz="1600" dirty="0"/>
              <a:t>	</a:t>
            </a:r>
            <a:r>
              <a:rPr lang="fr-FR" sz="1400" dirty="0"/>
              <a:t>Atrazine et </a:t>
            </a:r>
            <a:r>
              <a:rPr lang="fr-FR" sz="1400" dirty="0" err="1"/>
              <a:t>déséthylatrazine</a:t>
            </a:r>
            <a:r>
              <a:rPr lang="fr-FR" sz="1400" dirty="0"/>
              <a:t> (au-delà de 60 µg/L)</a:t>
            </a:r>
          </a:p>
          <a:p>
            <a:pPr lvl="2"/>
            <a:r>
              <a:rPr lang="fr-FR" sz="1400" dirty="0"/>
              <a:t>	perturbateur endocrinien</a:t>
            </a:r>
          </a:p>
          <a:p>
            <a:pPr lvl="2"/>
            <a:r>
              <a:rPr lang="fr-FR" sz="1400" dirty="0"/>
              <a:t>	baisse du poids corporel</a:t>
            </a:r>
          </a:p>
          <a:p>
            <a:pPr lvl="2"/>
            <a:r>
              <a:rPr lang="fr-FR" sz="1400" dirty="0"/>
              <a:t>	dilatation de l’oreillette droite</a:t>
            </a:r>
          </a:p>
        </p:txBody>
      </p:sp>
      <p:sp>
        <p:nvSpPr>
          <p:cNvPr id="6" name="Rectangle 5"/>
          <p:cNvSpPr/>
          <p:nvPr/>
        </p:nvSpPr>
        <p:spPr>
          <a:xfrm>
            <a:off x="1259632" y="3284984"/>
            <a:ext cx="763284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Peu de problèmes de pesticides dans la métropole dans l’eau du robinet mais des ressources parfois contaminées</a:t>
            </a:r>
          </a:p>
          <a:p>
            <a:endParaRPr lang="fr-FR" dirty="0"/>
          </a:p>
          <a:p>
            <a:r>
              <a:rPr lang="fr-FR" sz="1600" dirty="0"/>
              <a:t>Ingré : stations de traitement depuis 2013 </a:t>
            </a:r>
            <a:r>
              <a:rPr lang="fr-FR" sz="1600" dirty="0">
                <a:sym typeface="Wingdings"/>
                <a:hlinkClick r:id="rId3" action="ppaction://hlinkfile"/>
              </a:rPr>
              <a:t></a:t>
            </a:r>
            <a:endParaRPr lang="fr-FR" sz="1600" dirty="0"/>
          </a:p>
          <a:p>
            <a:endParaRPr lang="fr-FR" sz="1600" dirty="0"/>
          </a:p>
          <a:p>
            <a:r>
              <a:rPr lang="fr-FR" sz="1600" dirty="0"/>
              <a:t>Des problèmes à résoudre à Ormes et La Chapelle St Mesmin</a:t>
            </a:r>
          </a:p>
        </p:txBody>
      </p:sp>
    </p:spTree>
    <p:extLst>
      <p:ext uri="{BB962C8B-B14F-4D97-AF65-F5344CB8AC3E}">
        <p14:creationId xmlns:p14="http://schemas.microsoft.com/office/powerpoint/2010/main" val="3815996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7931" y="3717032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Traces de solvants à St Hilaire St Mesmin </a:t>
            </a:r>
            <a:r>
              <a:rPr lang="fr-FR" sz="2000" dirty="0">
                <a:sym typeface="Wingdings"/>
                <a:hlinkClick r:id="rId2" action="ppaction://hlinkfile"/>
              </a:rPr>
              <a:t></a:t>
            </a:r>
            <a:r>
              <a:rPr lang="fr-FR" sz="2000" dirty="0"/>
              <a:t>, à Olivet sur captage </a:t>
            </a:r>
            <a:r>
              <a:rPr lang="fr-FR" sz="2000" dirty="0" err="1"/>
              <a:t>Ardillère</a:t>
            </a:r>
            <a:r>
              <a:rPr lang="fr-FR" sz="2000" dirty="0"/>
              <a:t> seulement</a:t>
            </a:r>
            <a:endParaRPr lang="fr-FR" sz="1600" dirty="0"/>
          </a:p>
        </p:txBody>
      </p:sp>
      <p:sp>
        <p:nvSpPr>
          <p:cNvPr id="3" name="ZoneTexte 2"/>
          <p:cNvSpPr txBox="1"/>
          <p:nvPr/>
        </p:nvSpPr>
        <p:spPr>
          <a:xfrm>
            <a:off x="1115616" y="476672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Etat des lieux</a:t>
            </a:r>
          </a:p>
        </p:txBody>
      </p:sp>
      <p:sp>
        <p:nvSpPr>
          <p:cNvPr id="4" name="Rectangle 3"/>
          <p:cNvSpPr/>
          <p:nvPr/>
        </p:nvSpPr>
        <p:spPr>
          <a:xfrm>
            <a:off x="1115616" y="1196752"/>
            <a:ext cx="2448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u="sng" dirty="0">
                <a:solidFill>
                  <a:srgbClr val="0000FF"/>
                </a:solidFill>
              </a:rPr>
              <a:t>SOLVANTS CHLORES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257931" y="1772816"/>
            <a:ext cx="7200800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/>
              <a:t>EFFETS SANITAIRES</a:t>
            </a:r>
          </a:p>
          <a:p>
            <a:r>
              <a:rPr lang="fr-FR" sz="1600" dirty="0"/>
              <a:t>Cancérogène (classe 1 pour le trichloréthylène) cancérogène probable (classe 2A pour le </a:t>
            </a:r>
            <a:r>
              <a:rPr lang="fr-FR" sz="1600" dirty="0" err="1"/>
              <a:t>tétrachloréthylène</a:t>
            </a:r>
            <a:r>
              <a:rPr lang="fr-FR" sz="1600" dirty="0"/>
              <a:t>) </a:t>
            </a:r>
          </a:p>
          <a:p>
            <a:r>
              <a:rPr lang="fr-FR" sz="1600" dirty="0"/>
              <a:t>Atteinte du système nerveux central, du foie, du système immunitaire, du système respiratoire (surtout par inhalation)</a:t>
            </a:r>
          </a:p>
        </p:txBody>
      </p:sp>
    </p:spTree>
    <p:extLst>
      <p:ext uri="{BB962C8B-B14F-4D97-AF65-F5344CB8AC3E}">
        <p14:creationId xmlns:p14="http://schemas.microsoft.com/office/powerpoint/2010/main" val="8160001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XSqj4n.jUuAjMtdee4bk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.an5DKKUqiJ9ycCdHlA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.an5DKKUqiJ9ycCdHlA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.an5DKKUqiJ9ycCdHlA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.an5DKKUqiJ9ycCdHlA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.an5DKKUqiJ9ycCdHlA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.an5DKKUqiJ9ycCdHlAA"/>
</p:tagLst>
</file>

<file path=ppt/theme/theme1.xml><?xml version="1.0" encoding="utf-8"?>
<a:theme xmlns:a="http://schemas.openxmlformats.org/drawingml/2006/main" name="Masque_powerpoint_PRS2_model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que_powerpoint_PRS2_model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Masque_powerpoint_PRS2_modele1</Template>
  <TotalTime>560</TotalTime>
  <Words>943</Words>
  <Application>Microsoft Office PowerPoint</Application>
  <PresentationFormat>Affichage à l'écran (4:3)</PresentationFormat>
  <Paragraphs>175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19</vt:i4>
      </vt:variant>
    </vt:vector>
  </HeadingPairs>
  <TitlesOfParts>
    <vt:vector size="26" baseType="lpstr">
      <vt:lpstr>Arial</vt:lpstr>
      <vt:lpstr>Arial Narrow</vt:lpstr>
      <vt:lpstr>Calibri</vt:lpstr>
      <vt:lpstr>Times New Roman</vt:lpstr>
      <vt:lpstr>Wingdings</vt:lpstr>
      <vt:lpstr>Masque_powerpoint_PRS2_modele1</vt:lpstr>
      <vt:lpstr>Masque_powerpoint_PRS2_modele2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*</dc:creator>
  <cp:lastModifiedBy>andré bouchoule</cp:lastModifiedBy>
  <cp:revision>61</cp:revision>
  <dcterms:created xsi:type="dcterms:W3CDTF">2017-05-09T14:49:54Z</dcterms:created>
  <dcterms:modified xsi:type="dcterms:W3CDTF">2018-04-19T16:41:20Z</dcterms:modified>
</cp:coreProperties>
</file>