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8A1DB-E6C6-41EC-996C-F48A537C392D}" type="datetimeFigureOut">
              <a:rPr lang="fr-FR" smtClean="0"/>
              <a:t>31/05/2015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FDACA-898B-494A-8635-689DE940BA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03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fr-FR" dirty="0">
              <a:ea typeface="ＭＳ Ｐゴシック" charset="0"/>
              <a:cs typeface="+mn-cs"/>
            </a:endParaRPr>
          </a:p>
        </p:txBody>
      </p:sp>
      <p:sp>
        <p:nvSpPr>
          <p:cNvPr id="15363" name="Espace réservé du numéro de diapositive 3"/>
          <p:cNvSpPr txBox="1">
            <a:spLocks noGrp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65" tIns="47432" rIns="94865" bIns="47432" anchor="b"/>
          <a:lstStyle>
            <a:lvl1pPr defTabSz="949325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49325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49325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49325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49325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B4C1DD61-95AA-EC44-AB52-1A93248C8021}" type="slidenum">
              <a:rPr lang="fr-FR" sz="1200">
                <a:latin typeface="Times New Roman" charset="0"/>
              </a:rPr>
              <a:pPr algn="r" eaLnBrk="1" hangingPunct="1"/>
              <a:t>1</a:t>
            </a:fld>
            <a:endParaRPr lang="fr-FR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>
              <a:ea typeface="MS PGothic" charset="0"/>
            </a:endParaRP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EA670AF-0B4C-3946-8533-367979220EA8}" type="slidenum">
              <a:rPr lang="de-DE" sz="1200"/>
              <a:pPr eaLnBrk="1" hangingPunct="1"/>
              <a:t>3</a:t>
            </a:fld>
            <a:endParaRPr lang="de-DE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>
              <a:ea typeface="MS PGothic" charset="0"/>
            </a:endParaRP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EA670AF-0B4C-3946-8533-367979220EA8}" type="slidenum">
              <a:rPr lang="de-DE" sz="1200"/>
              <a:pPr eaLnBrk="1" hangingPunct="1"/>
              <a:t>4</a:t>
            </a:fld>
            <a:endParaRPr lang="de-DE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>
              <a:ea typeface="MS PGothic" charset="0"/>
            </a:endParaRP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EA670AF-0B4C-3946-8533-367979220EA8}" type="slidenum">
              <a:rPr lang="de-DE" sz="1200"/>
              <a:pPr eaLnBrk="1" hangingPunct="1"/>
              <a:t>5</a:t>
            </a:fld>
            <a:endParaRPr lang="de-DE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>
              <a:ea typeface="MS PGothic" charset="0"/>
            </a:endParaRP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EA670AF-0B4C-3946-8533-367979220EA8}" type="slidenum">
              <a:rPr lang="de-DE" sz="1200"/>
              <a:pPr eaLnBrk="1" hangingPunct="1"/>
              <a:t>6</a:t>
            </a:fld>
            <a:endParaRPr lang="de-DE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>
              <a:ea typeface="MS PGothic" charset="0"/>
            </a:endParaRP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EA670AF-0B4C-3946-8533-367979220EA8}" type="slidenum">
              <a:rPr lang="de-DE" sz="1200"/>
              <a:pPr eaLnBrk="1" hangingPunct="1"/>
              <a:t>7</a:t>
            </a:fld>
            <a:endParaRPr lang="de-DE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>
              <a:ea typeface="MS PGothic" charset="0"/>
            </a:endParaRPr>
          </a:p>
        </p:txBody>
      </p:sp>
      <p:sp>
        <p:nvSpPr>
          <p:cNvPr id="2150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0304F70-6FDE-5744-BB22-AFE0C314EED5}" type="slidenum">
              <a:rPr lang="de-DE" sz="1200"/>
              <a:pPr eaLnBrk="1" hangingPunct="1"/>
              <a:t>8</a:t>
            </a:fld>
            <a:endParaRPr lang="de-D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F91-913F-4A46-B575-5A60AE461A88}" type="datetimeFigureOut">
              <a:rPr lang="fr-FR" smtClean="0"/>
              <a:t>31/05/2015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3158-C603-4277-A0B1-DA76E899CD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53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F91-913F-4A46-B575-5A60AE461A88}" type="datetimeFigureOut">
              <a:rPr lang="fr-FR" smtClean="0"/>
              <a:t>31/05/2015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3158-C603-4277-A0B1-DA76E899CD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58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F91-913F-4A46-B575-5A60AE461A88}" type="datetimeFigureOut">
              <a:rPr lang="fr-FR" smtClean="0"/>
              <a:t>31/05/2015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3158-C603-4277-A0B1-DA76E899CD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38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F91-913F-4A46-B575-5A60AE461A88}" type="datetimeFigureOut">
              <a:rPr lang="fr-FR" smtClean="0"/>
              <a:t>31/05/2015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3158-C603-4277-A0B1-DA76E899CD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6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F91-913F-4A46-B575-5A60AE461A88}" type="datetimeFigureOut">
              <a:rPr lang="fr-FR" smtClean="0"/>
              <a:t>31/05/2015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3158-C603-4277-A0B1-DA76E899CD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3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F91-913F-4A46-B575-5A60AE461A88}" type="datetimeFigureOut">
              <a:rPr lang="fr-FR" smtClean="0"/>
              <a:t>31/05/2015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3158-C603-4277-A0B1-DA76E899CD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23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F91-913F-4A46-B575-5A60AE461A88}" type="datetimeFigureOut">
              <a:rPr lang="fr-FR" smtClean="0"/>
              <a:t>31/05/2015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3158-C603-4277-A0B1-DA76E899CD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07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F91-913F-4A46-B575-5A60AE461A88}" type="datetimeFigureOut">
              <a:rPr lang="fr-FR" smtClean="0"/>
              <a:t>31/05/2015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3158-C603-4277-A0B1-DA76E899CD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22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F91-913F-4A46-B575-5A60AE461A88}" type="datetimeFigureOut">
              <a:rPr lang="fr-FR" smtClean="0"/>
              <a:t>31/05/2015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3158-C603-4277-A0B1-DA76E899CD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23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F91-913F-4A46-B575-5A60AE461A88}" type="datetimeFigureOut">
              <a:rPr lang="fr-FR" smtClean="0"/>
              <a:t>31/05/2015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3158-C603-4277-A0B1-DA76E899CD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90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F91-913F-4A46-B575-5A60AE461A88}" type="datetimeFigureOut">
              <a:rPr lang="fr-FR" smtClean="0"/>
              <a:t>31/05/2015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3158-C603-4277-A0B1-DA76E899CD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59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35F91-913F-4A46-B575-5A60AE461A88}" type="datetimeFigureOut">
              <a:rPr lang="fr-FR" smtClean="0"/>
              <a:t>31/05/2015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D3158-C603-4277-A0B1-DA76E899CD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18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7"/>
          <p:cNvSpPr txBox="1">
            <a:spLocks noChangeArrowheads="1"/>
          </p:cNvSpPr>
          <p:nvPr/>
        </p:nvSpPr>
        <p:spPr bwMode="auto">
          <a:xfrm>
            <a:off x="1411288" y="2952750"/>
            <a:ext cx="7170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sz="1800">
              <a:latin typeface="Verdan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388" y="0"/>
            <a:ext cx="8856662" cy="170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3" name="Image 2" descr="PDG PPT CED.compressed (2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11409"/>
            <a:ext cx="9721080" cy="686940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139952" y="630932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i="1" dirty="0" smtClean="0">
                <a:solidFill>
                  <a:schemeClr val="bg2">
                    <a:lumMod val="75000"/>
                  </a:schemeClr>
                </a:solidFill>
              </a:rPr>
              <a:t>…20 ans d’expériences</a:t>
            </a:r>
            <a:endParaRPr lang="fr-FR" sz="2400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423"/>
      </p:ext>
    </p:extLst>
  </p:cSld>
  <p:clrMapOvr>
    <a:masterClrMapping/>
  </p:clrMapOvr>
  <p:transition spd="med" advTm="10000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773.JPG"/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083" y="-27384"/>
            <a:ext cx="3305875" cy="7029400"/>
          </a:xfrm>
          <a:prstGeom prst="rect">
            <a:avLst/>
          </a:prstGeom>
        </p:spPr>
      </p:pic>
      <p:sp>
        <p:nvSpPr>
          <p:cNvPr id="16385" name="ZoneTexte 1"/>
          <p:cNvSpPr txBox="1">
            <a:spLocks noChangeArrowheads="1"/>
          </p:cNvSpPr>
          <p:nvPr/>
        </p:nvSpPr>
        <p:spPr bwMode="auto">
          <a:xfrm>
            <a:off x="2771800" y="1916832"/>
            <a:ext cx="56166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800" b="1" dirty="0" smtClean="0">
                <a:latin typeface="Sans" charset="0"/>
                <a:ea typeface="Sans" charset="0"/>
                <a:cs typeface="Sans" charset="0"/>
              </a:rPr>
              <a:t>1 ) L’ÉROSION </a:t>
            </a:r>
            <a:r>
              <a:rPr lang="fr-FR" sz="1800" b="1" dirty="0">
                <a:latin typeface="Sans" charset="0"/>
                <a:ea typeface="Sans" charset="0"/>
                <a:cs typeface="Sans" charset="0"/>
              </a:rPr>
              <a:t>MARINE ET LA DEFENSE CONTRE LA MER</a:t>
            </a:r>
          </a:p>
        </p:txBody>
      </p:sp>
      <p:sp>
        <p:nvSpPr>
          <p:cNvPr id="16387" name="ZoneTexte 1"/>
          <p:cNvSpPr txBox="1">
            <a:spLocks noChangeArrowheads="1"/>
          </p:cNvSpPr>
          <p:nvPr/>
        </p:nvSpPr>
        <p:spPr bwMode="auto">
          <a:xfrm>
            <a:off x="2771801" y="3429000"/>
            <a:ext cx="56166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800" b="1" dirty="0" smtClean="0"/>
              <a:t>2) NOTRE DEMARCHE FACE AUX RISQUES D’EROSION ET DE SUBMERSION</a:t>
            </a:r>
            <a:endParaRPr lang="fr-FR" sz="1800" b="1" dirty="0"/>
          </a:p>
        </p:txBody>
      </p:sp>
      <p:sp>
        <p:nvSpPr>
          <p:cNvPr id="16388" name="ZoneTexte 1"/>
          <p:cNvSpPr txBox="1">
            <a:spLocks noChangeArrowheads="1"/>
          </p:cNvSpPr>
          <p:nvPr/>
        </p:nvSpPr>
        <p:spPr bwMode="auto">
          <a:xfrm>
            <a:off x="2843808" y="5013176"/>
            <a:ext cx="50397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800" b="1" dirty="0" smtClean="0"/>
              <a:t>3) NOTRE </a:t>
            </a:r>
            <a:r>
              <a:rPr lang="fr-FR" sz="1800" b="1" dirty="0"/>
              <a:t>EXPERIENCE FACE AUX RISQUES </a:t>
            </a:r>
            <a:r>
              <a:rPr lang="fr-FR" sz="1800" b="1" dirty="0" smtClean="0"/>
              <a:t>CÔTIERS </a:t>
            </a:r>
            <a:r>
              <a:rPr lang="fr-FR" sz="1800" b="1" dirty="0"/>
              <a:t>DANS LE MONDE</a:t>
            </a:r>
          </a:p>
        </p:txBody>
      </p:sp>
    </p:spTree>
    <p:extLst>
      <p:ext uri="{BB962C8B-B14F-4D97-AF65-F5344CB8AC3E}">
        <p14:creationId xmlns:p14="http://schemas.microsoft.com/office/powerpoint/2010/main" val="143763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 descr="Copie de Photos Sant Antoni 181005 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418711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7410" name="Group 15"/>
          <p:cNvGrpSpPr>
            <a:grpSpLocks/>
          </p:cNvGrpSpPr>
          <p:nvPr/>
        </p:nvGrpSpPr>
        <p:grpSpPr bwMode="auto">
          <a:xfrm>
            <a:off x="2483768" y="3789040"/>
            <a:ext cx="3097213" cy="2322512"/>
            <a:chOff x="3515" y="2115"/>
            <a:chExt cx="1575" cy="2205"/>
          </a:xfrm>
        </p:grpSpPr>
        <p:pic>
          <p:nvPicPr>
            <p:cNvPr id="14" name="Picture 16" descr="Filaos, racin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2115"/>
              <a:ext cx="1575" cy="22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7416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4286" y="4110"/>
              <a:ext cx="725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2800" i="1" kern="10"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FFFFFF"/>
                  </a:solidFill>
                  <a:effectLst>
                    <a:outerShdw blurRad="63500" dist="38099" dir="2700000" algn="ctr" rotWithShape="0">
                      <a:srgbClr val="000000">
                        <a:alpha val="79999"/>
                      </a:srgbClr>
                    </a:outerShdw>
                  </a:effectLst>
                  <a:latin typeface="Arial Black"/>
                  <a:ea typeface="Arial Black"/>
                  <a:cs typeface="Arial Black"/>
                </a:rPr>
                <a:t>La Réunion 2005</a:t>
              </a:r>
            </a:p>
          </p:txBody>
        </p:sp>
      </p:grpSp>
      <p:sp>
        <p:nvSpPr>
          <p:cNvPr id="17411" name="ZoneTexte 16"/>
          <p:cNvSpPr txBox="1">
            <a:spLocks noChangeArrowheads="1"/>
          </p:cNvSpPr>
          <p:nvPr/>
        </p:nvSpPr>
        <p:spPr bwMode="auto">
          <a:xfrm>
            <a:off x="287338" y="1116013"/>
            <a:ext cx="8856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800" b="1" dirty="0">
                <a:solidFill>
                  <a:srgbClr val="000090"/>
                </a:solidFill>
              </a:rPr>
              <a:t>L</a:t>
            </a:r>
            <a:r>
              <a:rPr lang="fr-FR" sz="1800" b="1" dirty="0" smtClean="0">
                <a:solidFill>
                  <a:srgbClr val="000090"/>
                </a:solidFill>
              </a:rPr>
              <a:t>’</a:t>
            </a:r>
            <a:r>
              <a:rPr lang="fr-FR" altLang="ja-JP" sz="1800" b="1" dirty="0" smtClean="0">
                <a:solidFill>
                  <a:srgbClr val="000090"/>
                </a:solidFill>
              </a:rPr>
              <a:t>érosion </a:t>
            </a:r>
            <a:r>
              <a:rPr lang="fr-FR" altLang="ja-JP" sz="1800" b="1" dirty="0">
                <a:solidFill>
                  <a:srgbClr val="000090"/>
                </a:solidFill>
              </a:rPr>
              <a:t>marine en quelques images</a:t>
            </a:r>
            <a:endParaRPr lang="fr-FR" sz="1800" b="1" dirty="0">
              <a:solidFill>
                <a:srgbClr val="000090"/>
              </a:solidFill>
            </a:endParaRPr>
          </a:p>
        </p:txBody>
      </p:sp>
      <p:pic>
        <p:nvPicPr>
          <p:cNvPr id="17" name="Image 16" descr="Middle_Beach_27-10-201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024336" cy="2269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0" name="Connecteur droit 19"/>
          <p:cNvCxnSpPr/>
          <p:nvPr/>
        </p:nvCxnSpPr>
        <p:spPr>
          <a:xfrm>
            <a:off x="250825" y="1484313"/>
            <a:ext cx="856932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IMG_011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28800"/>
            <a:ext cx="2987824" cy="2240868"/>
          </a:xfrm>
          <a:prstGeom prst="rect">
            <a:avLst/>
          </a:prstGeom>
        </p:spPr>
      </p:pic>
      <p:pic>
        <p:nvPicPr>
          <p:cNvPr id="3" name="Image 2" descr="RDC Mibale Est Mai Perenco MrT P5009011 110509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1"/>
            <a:ext cx="3072341" cy="2304256"/>
          </a:xfrm>
          <a:prstGeom prst="rect">
            <a:avLst/>
          </a:prstGeom>
        </p:spPr>
      </p:pic>
      <p:pic>
        <p:nvPicPr>
          <p:cNvPr id="19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4221998" cy="2324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179512" y="5877272"/>
            <a:ext cx="8964488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8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ZoneTexte 16"/>
          <p:cNvSpPr txBox="1">
            <a:spLocks noChangeArrowheads="1"/>
          </p:cNvSpPr>
          <p:nvPr/>
        </p:nvSpPr>
        <p:spPr bwMode="auto">
          <a:xfrm>
            <a:off x="287338" y="1116013"/>
            <a:ext cx="8856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800" b="1" dirty="0">
                <a:solidFill>
                  <a:srgbClr val="000090"/>
                </a:solidFill>
              </a:rPr>
              <a:t>L</a:t>
            </a:r>
            <a:r>
              <a:rPr lang="fr-FR" sz="1800" b="1" dirty="0" smtClean="0">
                <a:solidFill>
                  <a:srgbClr val="000090"/>
                </a:solidFill>
              </a:rPr>
              <a:t>’</a:t>
            </a:r>
            <a:r>
              <a:rPr lang="fr-FR" altLang="ja-JP" sz="1800" b="1" dirty="0" smtClean="0">
                <a:solidFill>
                  <a:srgbClr val="000090"/>
                </a:solidFill>
              </a:rPr>
              <a:t>érosion </a:t>
            </a:r>
            <a:r>
              <a:rPr lang="fr-FR" altLang="ja-JP" sz="1800" b="1" dirty="0">
                <a:solidFill>
                  <a:srgbClr val="000090"/>
                </a:solidFill>
              </a:rPr>
              <a:t>marine en quelques images</a:t>
            </a:r>
            <a:endParaRPr lang="fr-FR" sz="1800" b="1" dirty="0">
              <a:solidFill>
                <a:srgbClr val="000090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250825" y="1484313"/>
            <a:ext cx="856932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9512" y="5877272"/>
            <a:ext cx="8964488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schema surco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8742063" cy="432048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9512" y="155679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EROSION / SUBMERSION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51520" y="41490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EQUILIBRE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483768" y="3501008"/>
            <a:ext cx="2088232" cy="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4572000" y="3501008"/>
            <a:ext cx="4320480" cy="0"/>
          </a:xfrm>
          <a:prstGeom prst="straightConnector1">
            <a:avLst/>
          </a:prstGeom>
          <a:ln w="57150" cmpd="sng"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1547664" y="2204864"/>
            <a:ext cx="0" cy="432048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2843808" y="6237312"/>
            <a:ext cx="3960440" cy="0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6732240" y="6237312"/>
            <a:ext cx="2232248" cy="0"/>
          </a:xfrm>
          <a:prstGeom prst="straightConnector1">
            <a:avLst/>
          </a:prstGeom>
          <a:ln w="57150" cmpd="sng">
            <a:solidFill>
              <a:srgbClr val="25DBB8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1907704" y="4509120"/>
            <a:ext cx="0" cy="792088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93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ZoneTexte 16"/>
          <p:cNvSpPr txBox="1">
            <a:spLocks noChangeArrowheads="1"/>
          </p:cNvSpPr>
          <p:nvPr/>
        </p:nvSpPr>
        <p:spPr bwMode="auto">
          <a:xfrm>
            <a:off x="287338" y="1116013"/>
            <a:ext cx="8856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800" b="1" dirty="0">
                <a:solidFill>
                  <a:srgbClr val="000090"/>
                </a:solidFill>
              </a:rPr>
              <a:t>L</a:t>
            </a:r>
            <a:r>
              <a:rPr lang="fr-FR" sz="1800" b="1" dirty="0" smtClean="0">
                <a:solidFill>
                  <a:srgbClr val="000090"/>
                </a:solidFill>
              </a:rPr>
              <a:t>’</a:t>
            </a:r>
            <a:r>
              <a:rPr lang="fr-FR" altLang="ja-JP" sz="1800" b="1" dirty="0" smtClean="0">
                <a:solidFill>
                  <a:srgbClr val="000090"/>
                </a:solidFill>
              </a:rPr>
              <a:t>érosion </a:t>
            </a:r>
            <a:r>
              <a:rPr lang="fr-FR" altLang="ja-JP" sz="1800" b="1" dirty="0">
                <a:solidFill>
                  <a:srgbClr val="000090"/>
                </a:solidFill>
              </a:rPr>
              <a:t>marine en quelques images</a:t>
            </a:r>
            <a:endParaRPr lang="fr-FR" sz="1800" b="1" dirty="0">
              <a:solidFill>
                <a:srgbClr val="000090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250825" y="1484313"/>
            <a:ext cx="856932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9512" y="5877272"/>
            <a:ext cx="8964488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schema surco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8742063" cy="432048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9512" y="155679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EROSION / SUBMERSION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51520" y="41490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EQUILIBRE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483768" y="3501008"/>
            <a:ext cx="2088232" cy="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4572000" y="3501008"/>
            <a:ext cx="4320480" cy="0"/>
          </a:xfrm>
          <a:prstGeom prst="straightConnector1">
            <a:avLst/>
          </a:prstGeom>
          <a:ln w="57150" cmpd="sng"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1547664" y="2204864"/>
            <a:ext cx="0" cy="432048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2843808" y="6237312"/>
            <a:ext cx="3960440" cy="0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6732240" y="6237312"/>
            <a:ext cx="2232248" cy="0"/>
          </a:xfrm>
          <a:prstGeom prst="straightConnector1">
            <a:avLst/>
          </a:prstGeom>
          <a:ln w="57150" cmpd="sng">
            <a:solidFill>
              <a:srgbClr val="25DBB8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1907704" y="4509120"/>
            <a:ext cx="0" cy="792088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orme libre 27"/>
          <p:cNvSpPr/>
          <p:nvPr/>
        </p:nvSpPr>
        <p:spPr>
          <a:xfrm>
            <a:off x="6228184" y="908720"/>
            <a:ext cx="2727317" cy="1319038"/>
          </a:xfrm>
          <a:custGeom>
            <a:avLst/>
            <a:gdLst>
              <a:gd name="connsiteX0" fmla="*/ 2810933 w 3654706"/>
              <a:gd name="connsiteY0" fmla="*/ 964048 h 1498638"/>
              <a:gd name="connsiteX1" fmla="*/ 1998133 w 3654706"/>
              <a:gd name="connsiteY1" fmla="*/ 66581 h 1498638"/>
              <a:gd name="connsiteX2" fmla="*/ 711200 w 3654706"/>
              <a:gd name="connsiteY2" fmla="*/ 151248 h 1498638"/>
              <a:gd name="connsiteX3" fmla="*/ 389466 w 3654706"/>
              <a:gd name="connsiteY3" fmla="*/ 828581 h 1498638"/>
              <a:gd name="connsiteX4" fmla="*/ 778933 w 3654706"/>
              <a:gd name="connsiteY4" fmla="*/ 557648 h 1498638"/>
              <a:gd name="connsiteX5" fmla="*/ 1320800 w 3654706"/>
              <a:gd name="connsiteY5" fmla="*/ 489915 h 1498638"/>
              <a:gd name="connsiteX6" fmla="*/ 1591733 w 3654706"/>
              <a:gd name="connsiteY6" fmla="*/ 862448 h 1498638"/>
              <a:gd name="connsiteX7" fmla="*/ 1388533 w 3654706"/>
              <a:gd name="connsiteY7" fmla="*/ 1353515 h 1498638"/>
              <a:gd name="connsiteX8" fmla="*/ 406400 w 3654706"/>
              <a:gd name="connsiteY8" fmla="*/ 1472048 h 1498638"/>
              <a:gd name="connsiteX9" fmla="*/ 0 w 3654706"/>
              <a:gd name="connsiteY9" fmla="*/ 1472048 h 1498638"/>
              <a:gd name="connsiteX10" fmla="*/ 3386666 w 3654706"/>
              <a:gd name="connsiteY10" fmla="*/ 1488981 h 1498638"/>
              <a:gd name="connsiteX11" fmla="*/ 3369733 w 3654706"/>
              <a:gd name="connsiteY11" fmla="*/ 1302715 h 1498638"/>
              <a:gd name="connsiteX12" fmla="*/ 2810933 w 3654706"/>
              <a:gd name="connsiteY12" fmla="*/ 964048 h 149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54706" h="1498638">
                <a:moveTo>
                  <a:pt x="2810933" y="964048"/>
                </a:moveTo>
                <a:cubicBezTo>
                  <a:pt x="2582333" y="758026"/>
                  <a:pt x="2348088" y="202048"/>
                  <a:pt x="1998133" y="66581"/>
                </a:cubicBezTo>
                <a:cubicBezTo>
                  <a:pt x="1648178" y="-68886"/>
                  <a:pt x="979311" y="24248"/>
                  <a:pt x="711200" y="151248"/>
                </a:cubicBezTo>
                <a:cubicBezTo>
                  <a:pt x="443089" y="278248"/>
                  <a:pt x="378177" y="760848"/>
                  <a:pt x="389466" y="828581"/>
                </a:cubicBezTo>
                <a:cubicBezTo>
                  <a:pt x="400755" y="896314"/>
                  <a:pt x="623711" y="614092"/>
                  <a:pt x="778933" y="557648"/>
                </a:cubicBezTo>
                <a:cubicBezTo>
                  <a:pt x="934155" y="501204"/>
                  <a:pt x="1185333" y="439115"/>
                  <a:pt x="1320800" y="489915"/>
                </a:cubicBezTo>
                <a:cubicBezTo>
                  <a:pt x="1456267" y="540715"/>
                  <a:pt x="1580444" y="718515"/>
                  <a:pt x="1591733" y="862448"/>
                </a:cubicBezTo>
                <a:cubicBezTo>
                  <a:pt x="1603022" y="1006381"/>
                  <a:pt x="1586088" y="1251915"/>
                  <a:pt x="1388533" y="1353515"/>
                </a:cubicBezTo>
                <a:cubicBezTo>
                  <a:pt x="1190978" y="1455115"/>
                  <a:pt x="637822" y="1452293"/>
                  <a:pt x="406400" y="1472048"/>
                </a:cubicBezTo>
                <a:cubicBezTo>
                  <a:pt x="174978" y="1491803"/>
                  <a:pt x="0" y="1472048"/>
                  <a:pt x="0" y="1472048"/>
                </a:cubicBezTo>
                <a:cubicBezTo>
                  <a:pt x="496711" y="1474870"/>
                  <a:pt x="2825044" y="1517203"/>
                  <a:pt x="3386666" y="1488981"/>
                </a:cubicBezTo>
                <a:cubicBezTo>
                  <a:pt x="3948288" y="1460759"/>
                  <a:pt x="3468511" y="1387382"/>
                  <a:pt x="3369733" y="1302715"/>
                </a:cubicBezTo>
                <a:cubicBezTo>
                  <a:pt x="3270955" y="1218048"/>
                  <a:pt x="3039533" y="1170070"/>
                  <a:pt x="2810933" y="964048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rgbClr val="25DB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6660232" y="3933056"/>
            <a:ext cx="2295269" cy="958998"/>
          </a:xfrm>
          <a:custGeom>
            <a:avLst/>
            <a:gdLst>
              <a:gd name="connsiteX0" fmla="*/ 2810933 w 3654706"/>
              <a:gd name="connsiteY0" fmla="*/ 964048 h 1498638"/>
              <a:gd name="connsiteX1" fmla="*/ 1998133 w 3654706"/>
              <a:gd name="connsiteY1" fmla="*/ 66581 h 1498638"/>
              <a:gd name="connsiteX2" fmla="*/ 711200 w 3654706"/>
              <a:gd name="connsiteY2" fmla="*/ 151248 h 1498638"/>
              <a:gd name="connsiteX3" fmla="*/ 389466 w 3654706"/>
              <a:gd name="connsiteY3" fmla="*/ 828581 h 1498638"/>
              <a:gd name="connsiteX4" fmla="*/ 778933 w 3654706"/>
              <a:gd name="connsiteY4" fmla="*/ 557648 h 1498638"/>
              <a:gd name="connsiteX5" fmla="*/ 1320800 w 3654706"/>
              <a:gd name="connsiteY5" fmla="*/ 489915 h 1498638"/>
              <a:gd name="connsiteX6" fmla="*/ 1591733 w 3654706"/>
              <a:gd name="connsiteY6" fmla="*/ 862448 h 1498638"/>
              <a:gd name="connsiteX7" fmla="*/ 1388533 w 3654706"/>
              <a:gd name="connsiteY7" fmla="*/ 1353515 h 1498638"/>
              <a:gd name="connsiteX8" fmla="*/ 406400 w 3654706"/>
              <a:gd name="connsiteY8" fmla="*/ 1472048 h 1498638"/>
              <a:gd name="connsiteX9" fmla="*/ 0 w 3654706"/>
              <a:gd name="connsiteY9" fmla="*/ 1472048 h 1498638"/>
              <a:gd name="connsiteX10" fmla="*/ 3386666 w 3654706"/>
              <a:gd name="connsiteY10" fmla="*/ 1488981 h 1498638"/>
              <a:gd name="connsiteX11" fmla="*/ 3369733 w 3654706"/>
              <a:gd name="connsiteY11" fmla="*/ 1302715 h 1498638"/>
              <a:gd name="connsiteX12" fmla="*/ 2810933 w 3654706"/>
              <a:gd name="connsiteY12" fmla="*/ 964048 h 149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54706" h="1498638">
                <a:moveTo>
                  <a:pt x="2810933" y="964048"/>
                </a:moveTo>
                <a:cubicBezTo>
                  <a:pt x="2582333" y="758026"/>
                  <a:pt x="2348088" y="202048"/>
                  <a:pt x="1998133" y="66581"/>
                </a:cubicBezTo>
                <a:cubicBezTo>
                  <a:pt x="1648178" y="-68886"/>
                  <a:pt x="979311" y="24248"/>
                  <a:pt x="711200" y="151248"/>
                </a:cubicBezTo>
                <a:cubicBezTo>
                  <a:pt x="443089" y="278248"/>
                  <a:pt x="378177" y="760848"/>
                  <a:pt x="389466" y="828581"/>
                </a:cubicBezTo>
                <a:cubicBezTo>
                  <a:pt x="400755" y="896314"/>
                  <a:pt x="623711" y="614092"/>
                  <a:pt x="778933" y="557648"/>
                </a:cubicBezTo>
                <a:cubicBezTo>
                  <a:pt x="934155" y="501204"/>
                  <a:pt x="1185333" y="439115"/>
                  <a:pt x="1320800" y="489915"/>
                </a:cubicBezTo>
                <a:cubicBezTo>
                  <a:pt x="1456267" y="540715"/>
                  <a:pt x="1580444" y="718515"/>
                  <a:pt x="1591733" y="862448"/>
                </a:cubicBezTo>
                <a:cubicBezTo>
                  <a:pt x="1603022" y="1006381"/>
                  <a:pt x="1586088" y="1251915"/>
                  <a:pt x="1388533" y="1353515"/>
                </a:cubicBezTo>
                <a:cubicBezTo>
                  <a:pt x="1190978" y="1455115"/>
                  <a:pt x="637822" y="1452293"/>
                  <a:pt x="406400" y="1472048"/>
                </a:cubicBezTo>
                <a:cubicBezTo>
                  <a:pt x="174978" y="1491803"/>
                  <a:pt x="0" y="1472048"/>
                  <a:pt x="0" y="1472048"/>
                </a:cubicBezTo>
                <a:cubicBezTo>
                  <a:pt x="496711" y="1474870"/>
                  <a:pt x="2825044" y="1517203"/>
                  <a:pt x="3386666" y="1488981"/>
                </a:cubicBezTo>
                <a:cubicBezTo>
                  <a:pt x="3948288" y="1460759"/>
                  <a:pt x="3468511" y="1387382"/>
                  <a:pt x="3369733" y="1302715"/>
                </a:cubicBezTo>
                <a:cubicBezTo>
                  <a:pt x="3270955" y="1218048"/>
                  <a:pt x="3039533" y="1170070"/>
                  <a:pt x="2810933" y="964048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rgbClr val="25DB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1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ZoneTexte 16"/>
          <p:cNvSpPr txBox="1">
            <a:spLocks noChangeArrowheads="1"/>
          </p:cNvSpPr>
          <p:nvPr/>
        </p:nvSpPr>
        <p:spPr bwMode="auto">
          <a:xfrm>
            <a:off x="287338" y="1116013"/>
            <a:ext cx="8856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800" b="1" dirty="0">
                <a:solidFill>
                  <a:srgbClr val="000090"/>
                </a:solidFill>
              </a:rPr>
              <a:t>L</a:t>
            </a:r>
            <a:r>
              <a:rPr lang="fr-FR" sz="1800" b="1" dirty="0" smtClean="0">
                <a:solidFill>
                  <a:srgbClr val="000090"/>
                </a:solidFill>
              </a:rPr>
              <a:t>’</a:t>
            </a:r>
            <a:r>
              <a:rPr lang="fr-FR" altLang="ja-JP" sz="1800" b="1" dirty="0" smtClean="0">
                <a:solidFill>
                  <a:srgbClr val="000090"/>
                </a:solidFill>
              </a:rPr>
              <a:t>érosion </a:t>
            </a:r>
            <a:r>
              <a:rPr lang="fr-FR" altLang="ja-JP" sz="1800" b="1" dirty="0">
                <a:solidFill>
                  <a:srgbClr val="000090"/>
                </a:solidFill>
              </a:rPr>
              <a:t>marine en quelques images</a:t>
            </a:r>
            <a:endParaRPr lang="fr-FR" sz="1800" b="1" dirty="0">
              <a:solidFill>
                <a:srgbClr val="000090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250825" y="1484313"/>
            <a:ext cx="856932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9512" y="5877272"/>
            <a:ext cx="8964488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schema surco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8742063" cy="432048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9512" y="155679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EROSION / SUBMERSION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51520" y="41490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EQUILIBRE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483768" y="3501008"/>
            <a:ext cx="2088232" cy="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4572000" y="3501008"/>
            <a:ext cx="4320480" cy="0"/>
          </a:xfrm>
          <a:prstGeom prst="straightConnector1">
            <a:avLst/>
          </a:prstGeom>
          <a:ln w="57150" cmpd="sng"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1547664" y="2204864"/>
            <a:ext cx="0" cy="432048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2843808" y="6237312"/>
            <a:ext cx="3960440" cy="0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6732240" y="6237312"/>
            <a:ext cx="2232248" cy="0"/>
          </a:xfrm>
          <a:prstGeom prst="straightConnector1">
            <a:avLst/>
          </a:prstGeom>
          <a:ln w="57150" cmpd="sng">
            <a:solidFill>
              <a:srgbClr val="25DBB8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1907704" y="4509120"/>
            <a:ext cx="0" cy="792088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orme libre 27"/>
          <p:cNvSpPr/>
          <p:nvPr/>
        </p:nvSpPr>
        <p:spPr>
          <a:xfrm>
            <a:off x="6228184" y="908720"/>
            <a:ext cx="2727317" cy="1319038"/>
          </a:xfrm>
          <a:custGeom>
            <a:avLst/>
            <a:gdLst>
              <a:gd name="connsiteX0" fmla="*/ 2810933 w 3654706"/>
              <a:gd name="connsiteY0" fmla="*/ 964048 h 1498638"/>
              <a:gd name="connsiteX1" fmla="*/ 1998133 w 3654706"/>
              <a:gd name="connsiteY1" fmla="*/ 66581 h 1498638"/>
              <a:gd name="connsiteX2" fmla="*/ 711200 w 3654706"/>
              <a:gd name="connsiteY2" fmla="*/ 151248 h 1498638"/>
              <a:gd name="connsiteX3" fmla="*/ 389466 w 3654706"/>
              <a:gd name="connsiteY3" fmla="*/ 828581 h 1498638"/>
              <a:gd name="connsiteX4" fmla="*/ 778933 w 3654706"/>
              <a:gd name="connsiteY4" fmla="*/ 557648 h 1498638"/>
              <a:gd name="connsiteX5" fmla="*/ 1320800 w 3654706"/>
              <a:gd name="connsiteY5" fmla="*/ 489915 h 1498638"/>
              <a:gd name="connsiteX6" fmla="*/ 1591733 w 3654706"/>
              <a:gd name="connsiteY6" fmla="*/ 862448 h 1498638"/>
              <a:gd name="connsiteX7" fmla="*/ 1388533 w 3654706"/>
              <a:gd name="connsiteY7" fmla="*/ 1353515 h 1498638"/>
              <a:gd name="connsiteX8" fmla="*/ 406400 w 3654706"/>
              <a:gd name="connsiteY8" fmla="*/ 1472048 h 1498638"/>
              <a:gd name="connsiteX9" fmla="*/ 0 w 3654706"/>
              <a:gd name="connsiteY9" fmla="*/ 1472048 h 1498638"/>
              <a:gd name="connsiteX10" fmla="*/ 3386666 w 3654706"/>
              <a:gd name="connsiteY10" fmla="*/ 1488981 h 1498638"/>
              <a:gd name="connsiteX11" fmla="*/ 3369733 w 3654706"/>
              <a:gd name="connsiteY11" fmla="*/ 1302715 h 1498638"/>
              <a:gd name="connsiteX12" fmla="*/ 2810933 w 3654706"/>
              <a:gd name="connsiteY12" fmla="*/ 964048 h 149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54706" h="1498638">
                <a:moveTo>
                  <a:pt x="2810933" y="964048"/>
                </a:moveTo>
                <a:cubicBezTo>
                  <a:pt x="2582333" y="758026"/>
                  <a:pt x="2348088" y="202048"/>
                  <a:pt x="1998133" y="66581"/>
                </a:cubicBezTo>
                <a:cubicBezTo>
                  <a:pt x="1648178" y="-68886"/>
                  <a:pt x="979311" y="24248"/>
                  <a:pt x="711200" y="151248"/>
                </a:cubicBezTo>
                <a:cubicBezTo>
                  <a:pt x="443089" y="278248"/>
                  <a:pt x="378177" y="760848"/>
                  <a:pt x="389466" y="828581"/>
                </a:cubicBezTo>
                <a:cubicBezTo>
                  <a:pt x="400755" y="896314"/>
                  <a:pt x="623711" y="614092"/>
                  <a:pt x="778933" y="557648"/>
                </a:cubicBezTo>
                <a:cubicBezTo>
                  <a:pt x="934155" y="501204"/>
                  <a:pt x="1185333" y="439115"/>
                  <a:pt x="1320800" y="489915"/>
                </a:cubicBezTo>
                <a:cubicBezTo>
                  <a:pt x="1456267" y="540715"/>
                  <a:pt x="1580444" y="718515"/>
                  <a:pt x="1591733" y="862448"/>
                </a:cubicBezTo>
                <a:cubicBezTo>
                  <a:pt x="1603022" y="1006381"/>
                  <a:pt x="1586088" y="1251915"/>
                  <a:pt x="1388533" y="1353515"/>
                </a:cubicBezTo>
                <a:cubicBezTo>
                  <a:pt x="1190978" y="1455115"/>
                  <a:pt x="637822" y="1452293"/>
                  <a:pt x="406400" y="1472048"/>
                </a:cubicBezTo>
                <a:cubicBezTo>
                  <a:pt x="174978" y="1491803"/>
                  <a:pt x="0" y="1472048"/>
                  <a:pt x="0" y="1472048"/>
                </a:cubicBezTo>
                <a:cubicBezTo>
                  <a:pt x="496711" y="1474870"/>
                  <a:pt x="2825044" y="1517203"/>
                  <a:pt x="3386666" y="1488981"/>
                </a:cubicBezTo>
                <a:cubicBezTo>
                  <a:pt x="3948288" y="1460759"/>
                  <a:pt x="3468511" y="1387382"/>
                  <a:pt x="3369733" y="1302715"/>
                </a:cubicBezTo>
                <a:cubicBezTo>
                  <a:pt x="3270955" y="1218048"/>
                  <a:pt x="3039533" y="1170070"/>
                  <a:pt x="2810933" y="964048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rgbClr val="25DB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 32"/>
          <p:cNvSpPr/>
          <p:nvPr/>
        </p:nvSpPr>
        <p:spPr>
          <a:xfrm>
            <a:off x="2915816" y="1340768"/>
            <a:ext cx="2223261" cy="886990"/>
          </a:xfrm>
          <a:custGeom>
            <a:avLst/>
            <a:gdLst>
              <a:gd name="connsiteX0" fmla="*/ 2810933 w 3654706"/>
              <a:gd name="connsiteY0" fmla="*/ 964048 h 1498638"/>
              <a:gd name="connsiteX1" fmla="*/ 1998133 w 3654706"/>
              <a:gd name="connsiteY1" fmla="*/ 66581 h 1498638"/>
              <a:gd name="connsiteX2" fmla="*/ 711200 w 3654706"/>
              <a:gd name="connsiteY2" fmla="*/ 151248 h 1498638"/>
              <a:gd name="connsiteX3" fmla="*/ 389466 w 3654706"/>
              <a:gd name="connsiteY3" fmla="*/ 828581 h 1498638"/>
              <a:gd name="connsiteX4" fmla="*/ 778933 w 3654706"/>
              <a:gd name="connsiteY4" fmla="*/ 557648 h 1498638"/>
              <a:gd name="connsiteX5" fmla="*/ 1320800 w 3654706"/>
              <a:gd name="connsiteY5" fmla="*/ 489915 h 1498638"/>
              <a:gd name="connsiteX6" fmla="*/ 1591733 w 3654706"/>
              <a:gd name="connsiteY6" fmla="*/ 862448 h 1498638"/>
              <a:gd name="connsiteX7" fmla="*/ 1388533 w 3654706"/>
              <a:gd name="connsiteY7" fmla="*/ 1353515 h 1498638"/>
              <a:gd name="connsiteX8" fmla="*/ 406400 w 3654706"/>
              <a:gd name="connsiteY8" fmla="*/ 1472048 h 1498638"/>
              <a:gd name="connsiteX9" fmla="*/ 0 w 3654706"/>
              <a:gd name="connsiteY9" fmla="*/ 1472048 h 1498638"/>
              <a:gd name="connsiteX10" fmla="*/ 3386666 w 3654706"/>
              <a:gd name="connsiteY10" fmla="*/ 1488981 h 1498638"/>
              <a:gd name="connsiteX11" fmla="*/ 3369733 w 3654706"/>
              <a:gd name="connsiteY11" fmla="*/ 1302715 h 1498638"/>
              <a:gd name="connsiteX12" fmla="*/ 2810933 w 3654706"/>
              <a:gd name="connsiteY12" fmla="*/ 964048 h 149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54706" h="1498638">
                <a:moveTo>
                  <a:pt x="2810933" y="964048"/>
                </a:moveTo>
                <a:cubicBezTo>
                  <a:pt x="2582333" y="758026"/>
                  <a:pt x="2348088" y="202048"/>
                  <a:pt x="1998133" y="66581"/>
                </a:cubicBezTo>
                <a:cubicBezTo>
                  <a:pt x="1648178" y="-68886"/>
                  <a:pt x="979311" y="24248"/>
                  <a:pt x="711200" y="151248"/>
                </a:cubicBezTo>
                <a:cubicBezTo>
                  <a:pt x="443089" y="278248"/>
                  <a:pt x="378177" y="760848"/>
                  <a:pt x="389466" y="828581"/>
                </a:cubicBezTo>
                <a:cubicBezTo>
                  <a:pt x="400755" y="896314"/>
                  <a:pt x="623711" y="614092"/>
                  <a:pt x="778933" y="557648"/>
                </a:cubicBezTo>
                <a:cubicBezTo>
                  <a:pt x="934155" y="501204"/>
                  <a:pt x="1185333" y="439115"/>
                  <a:pt x="1320800" y="489915"/>
                </a:cubicBezTo>
                <a:cubicBezTo>
                  <a:pt x="1456267" y="540715"/>
                  <a:pt x="1580444" y="718515"/>
                  <a:pt x="1591733" y="862448"/>
                </a:cubicBezTo>
                <a:cubicBezTo>
                  <a:pt x="1603022" y="1006381"/>
                  <a:pt x="1586088" y="1251915"/>
                  <a:pt x="1388533" y="1353515"/>
                </a:cubicBezTo>
                <a:cubicBezTo>
                  <a:pt x="1190978" y="1455115"/>
                  <a:pt x="637822" y="1452293"/>
                  <a:pt x="406400" y="1472048"/>
                </a:cubicBezTo>
                <a:cubicBezTo>
                  <a:pt x="174978" y="1491803"/>
                  <a:pt x="0" y="1472048"/>
                  <a:pt x="0" y="1472048"/>
                </a:cubicBezTo>
                <a:cubicBezTo>
                  <a:pt x="496711" y="1474870"/>
                  <a:pt x="2825044" y="1517203"/>
                  <a:pt x="3386666" y="1488981"/>
                </a:cubicBezTo>
                <a:cubicBezTo>
                  <a:pt x="3948288" y="1460759"/>
                  <a:pt x="3468511" y="1387382"/>
                  <a:pt x="3369733" y="1302715"/>
                </a:cubicBezTo>
                <a:cubicBezTo>
                  <a:pt x="3270955" y="1218048"/>
                  <a:pt x="3039533" y="1170070"/>
                  <a:pt x="2810933" y="964048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rgbClr val="25DB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6660232" y="3933056"/>
            <a:ext cx="2295269" cy="958998"/>
          </a:xfrm>
          <a:custGeom>
            <a:avLst/>
            <a:gdLst>
              <a:gd name="connsiteX0" fmla="*/ 2810933 w 3654706"/>
              <a:gd name="connsiteY0" fmla="*/ 964048 h 1498638"/>
              <a:gd name="connsiteX1" fmla="*/ 1998133 w 3654706"/>
              <a:gd name="connsiteY1" fmla="*/ 66581 h 1498638"/>
              <a:gd name="connsiteX2" fmla="*/ 711200 w 3654706"/>
              <a:gd name="connsiteY2" fmla="*/ 151248 h 1498638"/>
              <a:gd name="connsiteX3" fmla="*/ 389466 w 3654706"/>
              <a:gd name="connsiteY3" fmla="*/ 828581 h 1498638"/>
              <a:gd name="connsiteX4" fmla="*/ 778933 w 3654706"/>
              <a:gd name="connsiteY4" fmla="*/ 557648 h 1498638"/>
              <a:gd name="connsiteX5" fmla="*/ 1320800 w 3654706"/>
              <a:gd name="connsiteY5" fmla="*/ 489915 h 1498638"/>
              <a:gd name="connsiteX6" fmla="*/ 1591733 w 3654706"/>
              <a:gd name="connsiteY6" fmla="*/ 862448 h 1498638"/>
              <a:gd name="connsiteX7" fmla="*/ 1388533 w 3654706"/>
              <a:gd name="connsiteY7" fmla="*/ 1353515 h 1498638"/>
              <a:gd name="connsiteX8" fmla="*/ 406400 w 3654706"/>
              <a:gd name="connsiteY8" fmla="*/ 1472048 h 1498638"/>
              <a:gd name="connsiteX9" fmla="*/ 0 w 3654706"/>
              <a:gd name="connsiteY9" fmla="*/ 1472048 h 1498638"/>
              <a:gd name="connsiteX10" fmla="*/ 3386666 w 3654706"/>
              <a:gd name="connsiteY10" fmla="*/ 1488981 h 1498638"/>
              <a:gd name="connsiteX11" fmla="*/ 3369733 w 3654706"/>
              <a:gd name="connsiteY11" fmla="*/ 1302715 h 1498638"/>
              <a:gd name="connsiteX12" fmla="*/ 2810933 w 3654706"/>
              <a:gd name="connsiteY12" fmla="*/ 964048 h 149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54706" h="1498638">
                <a:moveTo>
                  <a:pt x="2810933" y="964048"/>
                </a:moveTo>
                <a:cubicBezTo>
                  <a:pt x="2582333" y="758026"/>
                  <a:pt x="2348088" y="202048"/>
                  <a:pt x="1998133" y="66581"/>
                </a:cubicBezTo>
                <a:cubicBezTo>
                  <a:pt x="1648178" y="-68886"/>
                  <a:pt x="979311" y="24248"/>
                  <a:pt x="711200" y="151248"/>
                </a:cubicBezTo>
                <a:cubicBezTo>
                  <a:pt x="443089" y="278248"/>
                  <a:pt x="378177" y="760848"/>
                  <a:pt x="389466" y="828581"/>
                </a:cubicBezTo>
                <a:cubicBezTo>
                  <a:pt x="400755" y="896314"/>
                  <a:pt x="623711" y="614092"/>
                  <a:pt x="778933" y="557648"/>
                </a:cubicBezTo>
                <a:cubicBezTo>
                  <a:pt x="934155" y="501204"/>
                  <a:pt x="1185333" y="439115"/>
                  <a:pt x="1320800" y="489915"/>
                </a:cubicBezTo>
                <a:cubicBezTo>
                  <a:pt x="1456267" y="540715"/>
                  <a:pt x="1580444" y="718515"/>
                  <a:pt x="1591733" y="862448"/>
                </a:cubicBezTo>
                <a:cubicBezTo>
                  <a:pt x="1603022" y="1006381"/>
                  <a:pt x="1586088" y="1251915"/>
                  <a:pt x="1388533" y="1353515"/>
                </a:cubicBezTo>
                <a:cubicBezTo>
                  <a:pt x="1190978" y="1455115"/>
                  <a:pt x="637822" y="1452293"/>
                  <a:pt x="406400" y="1472048"/>
                </a:cubicBezTo>
                <a:cubicBezTo>
                  <a:pt x="174978" y="1491803"/>
                  <a:pt x="0" y="1472048"/>
                  <a:pt x="0" y="1472048"/>
                </a:cubicBezTo>
                <a:cubicBezTo>
                  <a:pt x="496711" y="1474870"/>
                  <a:pt x="2825044" y="1517203"/>
                  <a:pt x="3386666" y="1488981"/>
                </a:cubicBezTo>
                <a:cubicBezTo>
                  <a:pt x="3948288" y="1460759"/>
                  <a:pt x="3468511" y="1387382"/>
                  <a:pt x="3369733" y="1302715"/>
                </a:cubicBezTo>
                <a:cubicBezTo>
                  <a:pt x="3270955" y="1218048"/>
                  <a:pt x="3039533" y="1170070"/>
                  <a:pt x="2810933" y="964048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rgbClr val="25DB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4355976" y="4293096"/>
            <a:ext cx="1863221" cy="598958"/>
          </a:xfrm>
          <a:custGeom>
            <a:avLst/>
            <a:gdLst>
              <a:gd name="connsiteX0" fmla="*/ 2810933 w 3654706"/>
              <a:gd name="connsiteY0" fmla="*/ 964048 h 1498638"/>
              <a:gd name="connsiteX1" fmla="*/ 1998133 w 3654706"/>
              <a:gd name="connsiteY1" fmla="*/ 66581 h 1498638"/>
              <a:gd name="connsiteX2" fmla="*/ 711200 w 3654706"/>
              <a:gd name="connsiteY2" fmla="*/ 151248 h 1498638"/>
              <a:gd name="connsiteX3" fmla="*/ 389466 w 3654706"/>
              <a:gd name="connsiteY3" fmla="*/ 828581 h 1498638"/>
              <a:gd name="connsiteX4" fmla="*/ 778933 w 3654706"/>
              <a:gd name="connsiteY4" fmla="*/ 557648 h 1498638"/>
              <a:gd name="connsiteX5" fmla="*/ 1320800 w 3654706"/>
              <a:gd name="connsiteY5" fmla="*/ 489915 h 1498638"/>
              <a:gd name="connsiteX6" fmla="*/ 1591733 w 3654706"/>
              <a:gd name="connsiteY6" fmla="*/ 862448 h 1498638"/>
              <a:gd name="connsiteX7" fmla="*/ 1388533 w 3654706"/>
              <a:gd name="connsiteY7" fmla="*/ 1353515 h 1498638"/>
              <a:gd name="connsiteX8" fmla="*/ 406400 w 3654706"/>
              <a:gd name="connsiteY8" fmla="*/ 1472048 h 1498638"/>
              <a:gd name="connsiteX9" fmla="*/ 0 w 3654706"/>
              <a:gd name="connsiteY9" fmla="*/ 1472048 h 1498638"/>
              <a:gd name="connsiteX10" fmla="*/ 3386666 w 3654706"/>
              <a:gd name="connsiteY10" fmla="*/ 1488981 h 1498638"/>
              <a:gd name="connsiteX11" fmla="*/ 3369733 w 3654706"/>
              <a:gd name="connsiteY11" fmla="*/ 1302715 h 1498638"/>
              <a:gd name="connsiteX12" fmla="*/ 2810933 w 3654706"/>
              <a:gd name="connsiteY12" fmla="*/ 964048 h 149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54706" h="1498638">
                <a:moveTo>
                  <a:pt x="2810933" y="964048"/>
                </a:moveTo>
                <a:cubicBezTo>
                  <a:pt x="2582333" y="758026"/>
                  <a:pt x="2348088" y="202048"/>
                  <a:pt x="1998133" y="66581"/>
                </a:cubicBezTo>
                <a:cubicBezTo>
                  <a:pt x="1648178" y="-68886"/>
                  <a:pt x="979311" y="24248"/>
                  <a:pt x="711200" y="151248"/>
                </a:cubicBezTo>
                <a:cubicBezTo>
                  <a:pt x="443089" y="278248"/>
                  <a:pt x="378177" y="760848"/>
                  <a:pt x="389466" y="828581"/>
                </a:cubicBezTo>
                <a:cubicBezTo>
                  <a:pt x="400755" y="896314"/>
                  <a:pt x="623711" y="614092"/>
                  <a:pt x="778933" y="557648"/>
                </a:cubicBezTo>
                <a:cubicBezTo>
                  <a:pt x="934155" y="501204"/>
                  <a:pt x="1185333" y="439115"/>
                  <a:pt x="1320800" y="489915"/>
                </a:cubicBezTo>
                <a:cubicBezTo>
                  <a:pt x="1456267" y="540715"/>
                  <a:pt x="1580444" y="718515"/>
                  <a:pt x="1591733" y="862448"/>
                </a:cubicBezTo>
                <a:cubicBezTo>
                  <a:pt x="1603022" y="1006381"/>
                  <a:pt x="1586088" y="1251915"/>
                  <a:pt x="1388533" y="1353515"/>
                </a:cubicBezTo>
                <a:cubicBezTo>
                  <a:pt x="1190978" y="1455115"/>
                  <a:pt x="637822" y="1452293"/>
                  <a:pt x="406400" y="1472048"/>
                </a:cubicBezTo>
                <a:cubicBezTo>
                  <a:pt x="174978" y="1491803"/>
                  <a:pt x="0" y="1472048"/>
                  <a:pt x="0" y="1472048"/>
                </a:cubicBezTo>
                <a:cubicBezTo>
                  <a:pt x="496711" y="1474870"/>
                  <a:pt x="2825044" y="1517203"/>
                  <a:pt x="3386666" y="1488981"/>
                </a:cubicBezTo>
                <a:cubicBezTo>
                  <a:pt x="3948288" y="1460759"/>
                  <a:pt x="3468511" y="1387382"/>
                  <a:pt x="3369733" y="1302715"/>
                </a:cubicBezTo>
                <a:cubicBezTo>
                  <a:pt x="3270955" y="1218048"/>
                  <a:pt x="3039533" y="1170070"/>
                  <a:pt x="2810933" y="964048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rgbClr val="25DB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7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ZoneTexte 16"/>
          <p:cNvSpPr txBox="1">
            <a:spLocks noChangeArrowheads="1"/>
          </p:cNvSpPr>
          <p:nvPr/>
        </p:nvSpPr>
        <p:spPr bwMode="auto">
          <a:xfrm>
            <a:off x="287338" y="1116013"/>
            <a:ext cx="8856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800" b="1" dirty="0">
                <a:solidFill>
                  <a:srgbClr val="000090"/>
                </a:solidFill>
              </a:rPr>
              <a:t>L</a:t>
            </a:r>
            <a:r>
              <a:rPr lang="fr-FR" sz="1800" b="1" dirty="0" smtClean="0">
                <a:solidFill>
                  <a:srgbClr val="000090"/>
                </a:solidFill>
              </a:rPr>
              <a:t>’</a:t>
            </a:r>
            <a:r>
              <a:rPr lang="fr-FR" altLang="ja-JP" sz="1800" b="1" dirty="0" smtClean="0">
                <a:solidFill>
                  <a:srgbClr val="000090"/>
                </a:solidFill>
              </a:rPr>
              <a:t>érosion </a:t>
            </a:r>
            <a:r>
              <a:rPr lang="fr-FR" altLang="ja-JP" sz="1800" b="1" dirty="0">
                <a:solidFill>
                  <a:srgbClr val="000090"/>
                </a:solidFill>
              </a:rPr>
              <a:t>marine en quelques images</a:t>
            </a:r>
            <a:endParaRPr lang="fr-FR" sz="1800" b="1" dirty="0">
              <a:solidFill>
                <a:srgbClr val="000090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250825" y="1484313"/>
            <a:ext cx="856932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9512" y="5877272"/>
            <a:ext cx="8964488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schema surco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8742063" cy="432048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9512" y="155679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EROSION / SUBMERSION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51520" y="41490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EQUILIBRE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483768" y="3501008"/>
            <a:ext cx="2088232" cy="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4572000" y="3501008"/>
            <a:ext cx="4320480" cy="0"/>
          </a:xfrm>
          <a:prstGeom prst="straightConnector1">
            <a:avLst/>
          </a:prstGeom>
          <a:ln w="57150" cmpd="sng"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1547664" y="2204864"/>
            <a:ext cx="0" cy="432048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2843808" y="6237312"/>
            <a:ext cx="3960440" cy="0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6732240" y="6237312"/>
            <a:ext cx="2232248" cy="0"/>
          </a:xfrm>
          <a:prstGeom prst="straightConnector1">
            <a:avLst/>
          </a:prstGeom>
          <a:ln w="57150" cmpd="sng">
            <a:solidFill>
              <a:srgbClr val="25DBB8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1907704" y="4509120"/>
            <a:ext cx="0" cy="792088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orme libre 27"/>
          <p:cNvSpPr/>
          <p:nvPr/>
        </p:nvSpPr>
        <p:spPr>
          <a:xfrm>
            <a:off x="6228184" y="908720"/>
            <a:ext cx="2727317" cy="1319038"/>
          </a:xfrm>
          <a:custGeom>
            <a:avLst/>
            <a:gdLst>
              <a:gd name="connsiteX0" fmla="*/ 2810933 w 3654706"/>
              <a:gd name="connsiteY0" fmla="*/ 964048 h 1498638"/>
              <a:gd name="connsiteX1" fmla="*/ 1998133 w 3654706"/>
              <a:gd name="connsiteY1" fmla="*/ 66581 h 1498638"/>
              <a:gd name="connsiteX2" fmla="*/ 711200 w 3654706"/>
              <a:gd name="connsiteY2" fmla="*/ 151248 h 1498638"/>
              <a:gd name="connsiteX3" fmla="*/ 389466 w 3654706"/>
              <a:gd name="connsiteY3" fmla="*/ 828581 h 1498638"/>
              <a:gd name="connsiteX4" fmla="*/ 778933 w 3654706"/>
              <a:gd name="connsiteY4" fmla="*/ 557648 h 1498638"/>
              <a:gd name="connsiteX5" fmla="*/ 1320800 w 3654706"/>
              <a:gd name="connsiteY5" fmla="*/ 489915 h 1498638"/>
              <a:gd name="connsiteX6" fmla="*/ 1591733 w 3654706"/>
              <a:gd name="connsiteY6" fmla="*/ 862448 h 1498638"/>
              <a:gd name="connsiteX7" fmla="*/ 1388533 w 3654706"/>
              <a:gd name="connsiteY7" fmla="*/ 1353515 h 1498638"/>
              <a:gd name="connsiteX8" fmla="*/ 406400 w 3654706"/>
              <a:gd name="connsiteY8" fmla="*/ 1472048 h 1498638"/>
              <a:gd name="connsiteX9" fmla="*/ 0 w 3654706"/>
              <a:gd name="connsiteY9" fmla="*/ 1472048 h 1498638"/>
              <a:gd name="connsiteX10" fmla="*/ 3386666 w 3654706"/>
              <a:gd name="connsiteY10" fmla="*/ 1488981 h 1498638"/>
              <a:gd name="connsiteX11" fmla="*/ 3369733 w 3654706"/>
              <a:gd name="connsiteY11" fmla="*/ 1302715 h 1498638"/>
              <a:gd name="connsiteX12" fmla="*/ 2810933 w 3654706"/>
              <a:gd name="connsiteY12" fmla="*/ 964048 h 149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54706" h="1498638">
                <a:moveTo>
                  <a:pt x="2810933" y="964048"/>
                </a:moveTo>
                <a:cubicBezTo>
                  <a:pt x="2582333" y="758026"/>
                  <a:pt x="2348088" y="202048"/>
                  <a:pt x="1998133" y="66581"/>
                </a:cubicBezTo>
                <a:cubicBezTo>
                  <a:pt x="1648178" y="-68886"/>
                  <a:pt x="979311" y="24248"/>
                  <a:pt x="711200" y="151248"/>
                </a:cubicBezTo>
                <a:cubicBezTo>
                  <a:pt x="443089" y="278248"/>
                  <a:pt x="378177" y="760848"/>
                  <a:pt x="389466" y="828581"/>
                </a:cubicBezTo>
                <a:cubicBezTo>
                  <a:pt x="400755" y="896314"/>
                  <a:pt x="623711" y="614092"/>
                  <a:pt x="778933" y="557648"/>
                </a:cubicBezTo>
                <a:cubicBezTo>
                  <a:pt x="934155" y="501204"/>
                  <a:pt x="1185333" y="439115"/>
                  <a:pt x="1320800" y="489915"/>
                </a:cubicBezTo>
                <a:cubicBezTo>
                  <a:pt x="1456267" y="540715"/>
                  <a:pt x="1580444" y="718515"/>
                  <a:pt x="1591733" y="862448"/>
                </a:cubicBezTo>
                <a:cubicBezTo>
                  <a:pt x="1603022" y="1006381"/>
                  <a:pt x="1586088" y="1251915"/>
                  <a:pt x="1388533" y="1353515"/>
                </a:cubicBezTo>
                <a:cubicBezTo>
                  <a:pt x="1190978" y="1455115"/>
                  <a:pt x="637822" y="1452293"/>
                  <a:pt x="406400" y="1472048"/>
                </a:cubicBezTo>
                <a:cubicBezTo>
                  <a:pt x="174978" y="1491803"/>
                  <a:pt x="0" y="1472048"/>
                  <a:pt x="0" y="1472048"/>
                </a:cubicBezTo>
                <a:cubicBezTo>
                  <a:pt x="496711" y="1474870"/>
                  <a:pt x="2825044" y="1517203"/>
                  <a:pt x="3386666" y="1488981"/>
                </a:cubicBezTo>
                <a:cubicBezTo>
                  <a:pt x="3948288" y="1460759"/>
                  <a:pt x="3468511" y="1387382"/>
                  <a:pt x="3369733" y="1302715"/>
                </a:cubicBezTo>
                <a:cubicBezTo>
                  <a:pt x="3270955" y="1218048"/>
                  <a:pt x="3039533" y="1170070"/>
                  <a:pt x="2810933" y="964048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rgbClr val="25DB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 32"/>
          <p:cNvSpPr/>
          <p:nvPr/>
        </p:nvSpPr>
        <p:spPr>
          <a:xfrm>
            <a:off x="2915816" y="1340768"/>
            <a:ext cx="2223261" cy="886990"/>
          </a:xfrm>
          <a:custGeom>
            <a:avLst/>
            <a:gdLst>
              <a:gd name="connsiteX0" fmla="*/ 2810933 w 3654706"/>
              <a:gd name="connsiteY0" fmla="*/ 964048 h 1498638"/>
              <a:gd name="connsiteX1" fmla="*/ 1998133 w 3654706"/>
              <a:gd name="connsiteY1" fmla="*/ 66581 h 1498638"/>
              <a:gd name="connsiteX2" fmla="*/ 711200 w 3654706"/>
              <a:gd name="connsiteY2" fmla="*/ 151248 h 1498638"/>
              <a:gd name="connsiteX3" fmla="*/ 389466 w 3654706"/>
              <a:gd name="connsiteY3" fmla="*/ 828581 h 1498638"/>
              <a:gd name="connsiteX4" fmla="*/ 778933 w 3654706"/>
              <a:gd name="connsiteY4" fmla="*/ 557648 h 1498638"/>
              <a:gd name="connsiteX5" fmla="*/ 1320800 w 3654706"/>
              <a:gd name="connsiteY5" fmla="*/ 489915 h 1498638"/>
              <a:gd name="connsiteX6" fmla="*/ 1591733 w 3654706"/>
              <a:gd name="connsiteY6" fmla="*/ 862448 h 1498638"/>
              <a:gd name="connsiteX7" fmla="*/ 1388533 w 3654706"/>
              <a:gd name="connsiteY7" fmla="*/ 1353515 h 1498638"/>
              <a:gd name="connsiteX8" fmla="*/ 406400 w 3654706"/>
              <a:gd name="connsiteY8" fmla="*/ 1472048 h 1498638"/>
              <a:gd name="connsiteX9" fmla="*/ 0 w 3654706"/>
              <a:gd name="connsiteY9" fmla="*/ 1472048 h 1498638"/>
              <a:gd name="connsiteX10" fmla="*/ 3386666 w 3654706"/>
              <a:gd name="connsiteY10" fmla="*/ 1488981 h 1498638"/>
              <a:gd name="connsiteX11" fmla="*/ 3369733 w 3654706"/>
              <a:gd name="connsiteY11" fmla="*/ 1302715 h 1498638"/>
              <a:gd name="connsiteX12" fmla="*/ 2810933 w 3654706"/>
              <a:gd name="connsiteY12" fmla="*/ 964048 h 149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54706" h="1498638">
                <a:moveTo>
                  <a:pt x="2810933" y="964048"/>
                </a:moveTo>
                <a:cubicBezTo>
                  <a:pt x="2582333" y="758026"/>
                  <a:pt x="2348088" y="202048"/>
                  <a:pt x="1998133" y="66581"/>
                </a:cubicBezTo>
                <a:cubicBezTo>
                  <a:pt x="1648178" y="-68886"/>
                  <a:pt x="979311" y="24248"/>
                  <a:pt x="711200" y="151248"/>
                </a:cubicBezTo>
                <a:cubicBezTo>
                  <a:pt x="443089" y="278248"/>
                  <a:pt x="378177" y="760848"/>
                  <a:pt x="389466" y="828581"/>
                </a:cubicBezTo>
                <a:cubicBezTo>
                  <a:pt x="400755" y="896314"/>
                  <a:pt x="623711" y="614092"/>
                  <a:pt x="778933" y="557648"/>
                </a:cubicBezTo>
                <a:cubicBezTo>
                  <a:pt x="934155" y="501204"/>
                  <a:pt x="1185333" y="439115"/>
                  <a:pt x="1320800" y="489915"/>
                </a:cubicBezTo>
                <a:cubicBezTo>
                  <a:pt x="1456267" y="540715"/>
                  <a:pt x="1580444" y="718515"/>
                  <a:pt x="1591733" y="862448"/>
                </a:cubicBezTo>
                <a:cubicBezTo>
                  <a:pt x="1603022" y="1006381"/>
                  <a:pt x="1586088" y="1251915"/>
                  <a:pt x="1388533" y="1353515"/>
                </a:cubicBezTo>
                <a:cubicBezTo>
                  <a:pt x="1190978" y="1455115"/>
                  <a:pt x="637822" y="1452293"/>
                  <a:pt x="406400" y="1472048"/>
                </a:cubicBezTo>
                <a:cubicBezTo>
                  <a:pt x="174978" y="1491803"/>
                  <a:pt x="0" y="1472048"/>
                  <a:pt x="0" y="1472048"/>
                </a:cubicBezTo>
                <a:cubicBezTo>
                  <a:pt x="496711" y="1474870"/>
                  <a:pt x="2825044" y="1517203"/>
                  <a:pt x="3386666" y="1488981"/>
                </a:cubicBezTo>
                <a:cubicBezTo>
                  <a:pt x="3948288" y="1460759"/>
                  <a:pt x="3468511" y="1387382"/>
                  <a:pt x="3369733" y="1302715"/>
                </a:cubicBezTo>
                <a:cubicBezTo>
                  <a:pt x="3270955" y="1218048"/>
                  <a:pt x="3039533" y="1170070"/>
                  <a:pt x="2810933" y="964048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rgbClr val="25DB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 33"/>
          <p:cNvSpPr/>
          <p:nvPr/>
        </p:nvSpPr>
        <p:spPr>
          <a:xfrm>
            <a:off x="251520" y="1700808"/>
            <a:ext cx="1647197" cy="526950"/>
          </a:xfrm>
          <a:custGeom>
            <a:avLst/>
            <a:gdLst>
              <a:gd name="connsiteX0" fmla="*/ 2810933 w 3654706"/>
              <a:gd name="connsiteY0" fmla="*/ 964048 h 1498638"/>
              <a:gd name="connsiteX1" fmla="*/ 1998133 w 3654706"/>
              <a:gd name="connsiteY1" fmla="*/ 66581 h 1498638"/>
              <a:gd name="connsiteX2" fmla="*/ 711200 w 3654706"/>
              <a:gd name="connsiteY2" fmla="*/ 151248 h 1498638"/>
              <a:gd name="connsiteX3" fmla="*/ 389466 w 3654706"/>
              <a:gd name="connsiteY3" fmla="*/ 828581 h 1498638"/>
              <a:gd name="connsiteX4" fmla="*/ 778933 w 3654706"/>
              <a:gd name="connsiteY4" fmla="*/ 557648 h 1498638"/>
              <a:gd name="connsiteX5" fmla="*/ 1320800 w 3654706"/>
              <a:gd name="connsiteY5" fmla="*/ 489915 h 1498638"/>
              <a:gd name="connsiteX6" fmla="*/ 1591733 w 3654706"/>
              <a:gd name="connsiteY6" fmla="*/ 862448 h 1498638"/>
              <a:gd name="connsiteX7" fmla="*/ 1388533 w 3654706"/>
              <a:gd name="connsiteY7" fmla="*/ 1353515 h 1498638"/>
              <a:gd name="connsiteX8" fmla="*/ 406400 w 3654706"/>
              <a:gd name="connsiteY8" fmla="*/ 1472048 h 1498638"/>
              <a:gd name="connsiteX9" fmla="*/ 0 w 3654706"/>
              <a:gd name="connsiteY9" fmla="*/ 1472048 h 1498638"/>
              <a:gd name="connsiteX10" fmla="*/ 3386666 w 3654706"/>
              <a:gd name="connsiteY10" fmla="*/ 1488981 h 1498638"/>
              <a:gd name="connsiteX11" fmla="*/ 3369733 w 3654706"/>
              <a:gd name="connsiteY11" fmla="*/ 1302715 h 1498638"/>
              <a:gd name="connsiteX12" fmla="*/ 2810933 w 3654706"/>
              <a:gd name="connsiteY12" fmla="*/ 964048 h 149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54706" h="1498638">
                <a:moveTo>
                  <a:pt x="2810933" y="964048"/>
                </a:moveTo>
                <a:cubicBezTo>
                  <a:pt x="2582333" y="758026"/>
                  <a:pt x="2348088" y="202048"/>
                  <a:pt x="1998133" y="66581"/>
                </a:cubicBezTo>
                <a:cubicBezTo>
                  <a:pt x="1648178" y="-68886"/>
                  <a:pt x="979311" y="24248"/>
                  <a:pt x="711200" y="151248"/>
                </a:cubicBezTo>
                <a:cubicBezTo>
                  <a:pt x="443089" y="278248"/>
                  <a:pt x="378177" y="760848"/>
                  <a:pt x="389466" y="828581"/>
                </a:cubicBezTo>
                <a:cubicBezTo>
                  <a:pt x="400755" y="896314"/>
                  <a:pt x="623711" y="614092"/>
                  <a:pt x="778933" y="557648"/>
                </a:cubicBezTo>
                <a:cubicBezTo>
                  <a:pt x="934155" y="501204"/>
                  <a:pt x="1185333" y="439115"/>
                  <a:pt x="1320800" y="489915"/>
                </a:cubicBezTo>
                <a:cubicBezTo>
                  <a:pt x="1456267" y="540715"/>
                  <a:pt x="1580444" y="718515"/>
                  <a:pt x="1591733" y="862448"/>
                </a:cubicBezTo>
                <a:cubicBezTo>
                  <a:pt x="1603022" y="1006381"/>
                  <a:pt x="1586088" y="1251915"/>
                  <a:pt x="1388533" y="1353515"/>
                </a:cubicBezTo>
                <a:cubicBezTo>
                  <a:pt x="1190978" y="1455115"/>
                  <a:pt x="637822" y="1452293"/>
                  <a:pt x="406400" y="1472048"/>
                </a:cubicBezTo>
                <a:cubicBezTo>
                  <a:pt x="174978" y="1491803"/>
                  <a:pt x="0" y="1472048"/>
                  <a:pt x="0" y="1472048"/>
                </a:cubicBezTo>
                <a:cubicBezTo>
                  <a:pt x="496711" y="1474870"/>
                  <a:pt x="2825044" y="1517203"/>
                  <a:pt x="3386666" y="1488981"/>
                </a:cubicBezTo>
                <a:cubicBezTo>
                  <a:pt x="3948288" y="1460759"/>
                  <a:pt x="3468511" y="1387382"/>
                  <a:pt x="3369733" y="1302715"/>
                </a:cubicBezTo>
                <a:cubicBezTo>
                  <a:pt x="3270955" y="1218048"/>
                  <a:pt x="3039533" y="1170070"/>
                  <a:pt x="2810933" y="964048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rgbClr val="25DB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6660232" y="3933056"/>
            <a:ext cx="2295269" cy="958998"/>
          </a:xfrm>
          <a:custGeom>
            <a:avLst/>
            <a:gdLst>
              <a:gd name="connsiteX0" fmla="*/ 2810933 w 3654706"/>
              <a:gd name="connsiteY0" fmla="*/ 964048 h 1498638"/>
              <a:gd name="connsiteX1" fmla="*/ 1998133 w 3654706"/>
              <a:gd name="connsiteY1" fmla="*/ 66581 h 1498638"/>
              <a:gd name="connsiteX2" fmla="*/ 711200 w 3654706"/>
              <a:gd name="connsiteY2" fmla="*/ 151248 h 1498638"/>
              <a:gd name="connsiteX3" fmla="*/ 389466 w 3654706"/>
              <a:gd name="connsiteY3" fmla="*/ 828581 h 1498638"/>
              <a:gd name="connsiteX4" fmla="*/ 778933 w 3654706"/>
              <a:gd name="connsiteY4" fmla="*/ 557648 h 1498638"/>
              <a:gd name="connsiteX5" fmla="*/ 1320800 w 3654706"/>
              <a:gd name="connsiteY5" fmla="*/ 489915 h 1498638"/>
              <a:gd name="connsiteX6" fmla="*/ 1591733 w 3654706"/>
              <a:gd name="connsiteY6" fmla="*/ 862448 h 1498638"/>
              <a:gd name="connsiteX7" fmla="*/ 1388533 w 3654706"/>
              <a:gd name="connsiteY7" fmla="*/ 1353515 h 1498638"/>
              <a:gd name="connsiteX8" fmla="*/ 406400 w 3654706"/>
              <a:gd name="connsiteY8" fmla="*/ 1472048 h 1498638"/>
              <a:gd name="connsiteX9" fmla="*/ 0 w 3654706"/>
              <a:gd name="connsiteY9" fmla="*/ 1472048 h 1498638"/>
              <a:gd name="connsiteX10" fmla="*/ 3386666 w 3654706"/>
              <a:gd name="connsiteY10" fmla="*/ 1488981 h 1498638"/>
              <a:gd name="connsiteX11" fmla="*/ 3369733 w 3654706"/>
              <a:gd name="connsiteY11" fmla="*/ 1302715 h 1498638"/>
              <a:gd name="connsiteX12" fmla="*/ 2810933 w 3654706"/>
              <a:gd name="connsiteY12" fmla="*/ 964048 h 149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54706" h="1498638">
                <a:moveTo>
                  <a:pt x="2810933" y="964048"/>
                </a:moveTo>
                <a:cubicBezTo>
                  <a:pt x="2582333" y="758026"/>
                  <a:pt x="2348088" y="202048"/>
                  <a:pt x="1998133" y="66581"/>
                </a:cubicBezTo>
                <a:cubicBezTo>
                  <a:pt x="1648178" y="-68886"/>
                  <a:pt x="979311" y="24248"/>
                  <a:pt x="711200" y="151248"/>
                </a:cubicBezTo>
                <a:cubicBezTo>
                  <a:pt x="443089" y="278248"/>
                  <a:pt x="378177" y="760848"/>
                  <a:pt x="389466" y="828581"/>
                </a:cubicBezTo>
                <a:cubicBezTo>
                  <a:pt x="400755" y="896314"/>
                  <a:pt x="623711" y="614092"/>
                  <a:pt x="778933" y="557648"/>
                </a:cubicBezTo>
                <a:cubicBezTo>
                  <a:pt x="934155" y="501204"/>
                  <a:pt x="1185333" y="439115"/>
                  <a:pt x="1320800" y="489915"/>
                </a:cubicBezTo>
                <a:cubicBezTo>
                  <a:pt x="1456267" y="540715"/>
                  <a:pt x="1580444" y="718515"/>
                  <a:pt x="1591733" y="862448"/>
                </a:cubicBezTo>
                <a:cubicBezTo>
                  <a:pt x="1603022" y="1006381"/>
                  <a:pt x="1586088" y="1251915"/>
                  <a:pt x="1388533" y="1353515"/>
                </a:cubicBezTo>
                <a:cubicBezTo>
                  <a:pt x="1190978" y="1455115"/>
                  <a:pt x="637822" y="1452293"/>
                  <a:pt x="406400" y="1472048"/>
                </a:cubicBezTo>
                <a:cubicBezTo>
                  <a:pt x="174978" y="1491803"/>
                  <a:pt x="0" y="1472048"/>
                  <a:pt x="0" y="1472048"/>
                </a:cubicBezTo>
                <a:cubicBezTo>
                  <a:pt x="496711" y="1474870"/>
                  <a:pt x="2825044" y="1517203"/>
                  <a:pt x="3386666" y="1488981"/>
                </a:cubicBezTo>
                <a:cubicBezTo>
                  <a:pt x="3948288" y="1460759"/>
                  <a:pt x="3468511" y="1387382"/>
                  <a:pt x="3369733" y="1302715"/>
                </a:cubicBezTo>
                <a:cubicBezTo>
                  <a:pt x="3270955" y="1218048"/>
                  <a:pt x="3039533" y="1170070"/>
                  <a:pt x="2810933" y="964048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rgbClr val="25DB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4355976" y="4293096"/>
            <a:ext cx="1863221" cy="598958"/>
          </a:xfrm>
          <a:custGeom>
            <a:avLst/>
            <a:gdLst>
              <a:gd name="connsiteX0" fmla="*/ 2810933 w 3654706"/>
              <a:gd name="connsiteY0" fmla="*/ 964048 h 1498638"/>
              <a:gd name="connsiteX1" fmla="*/ 1998133 w 3654706"/>
              <a:gd name="connsiteY1" fmla="*/ 66581 h 1498638"/>
              <a:gd name="connsiteX2" fmla="*/ 711200 w 3654706"/>
              <a:gd name="connsiteY2" fmla="*/ 151248 h 1498638"/>
              <a:gd name="connsiteX3" fmla="*/ 389466 w 3654706"/>
              <a:gd name="connsiteY3" fmla="*/ 828581 h 1498638"/>
              <a:gd name="connsiteX4" fmla="*/ 778933 w 3654706"/>
              <a:gd name="connsiteY4" fmla="*/ 557648 h 1498638"/>
              <a:gd name="connsiteX5" fmla="*/ 1320800 w 3654706"/>
              <a:gd name="connsiteY5" fmla="*/ 489915 h 1498638"/>
              <a:gd name="connsiteX6" fmla="*/ 1591733 w 3654706"/>
              <a:gd name="connsiteY6" fmla="*/ 862448 h 1498638"/>
              <a:gd name="connsiteX7" fmla="*/ 1388533 w 3654706"/>
              <a:gd name="connsiteY7" fmla="*/ 1353515 h 1498638"/>
              <a:gd name="connsiteX8" fmla="*/ 406400 w 3654706"/>
              <a:gd name="connsiteY8" fmla="*/ 1472048 h 1498638"/>
              <a:gd name="connsiteX9" fmla="*/ 0 w 3654706"/>
              <a:gd name="connsiteY9" fmla="*/ 1472048 h 1498638"/>
              <a:gd name="connsiteX10" fmla="*/ 3386666 w 3654706"/>
              <a:gd name="connsiteY10" fmla="*/ 1488981 h 1498638"/>
              <a:gd name="connsiteX11" fmla="*/ 3369733 w 3654706"/>
              <a:gd name="connsiteY11" fmla="*/ 1302715 h 1498638"/>
              <a:gd name="connsiteX12" fmla="*/ 2810933 w 3654706"/>
              <a:gd name="connsiteY12" fmla="*/ 964048 h 149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54706" h="1498638">
                <a:moveTo>
                  <a:pt x="2810933" y="964048"/>
                </a:moveTo>
                <a:cubicBezTo>
                  <a:pt x="2582333" y="758026"/>
                  <a:pt x="2348088" y="202048"/>
                  <a:pt x="1998133" y="66581"/>
                </a:cubicBezTo>
                <a:cubicBezTo>
                  <a:pt x="1648178" y="-68886"/>
                  <a:pt x="979311" y="24248"/>
                  <a:pt x="711200" y="151248"/>
                </a:cubicBezTo>
                <a:cubicBezTo>
                  <a:pt x="443089" y="278248"/>
                  <a:pt x="378177" y="760848"/>
                  <a:pt x="389466" y="828581"/>
                </a:cubicBezTo>
                <a:cubicBezTo>
                  <a:pt x="400755" y="896314"/>
                  <a:pt x="623711" y="614092"/>
                  <a:pt x="778933" y="557648"/>
                </a:cubicBezTo>
                <a:cubicBezTo>
                  <a:pt x="934155" y="501204"/>
                  <a:pt x="1185333" y="439115"/>
                  <a:pt x="1320800" y="489915"/>
                </a:cubicBezTo>
                <a:cubicBezTo>
                  <a:pt x="1456267" y="540715"/>
                  <a:pt x="1580444" y="718515"/>
                  <a:pt x="1591733" y="862448"/>
                </a:cubicBezTo>
                <a:cubicBezTo>
                  <a:pt x="1603022" y="1006381"/>
                  <a:pt x="1586088" y="1251915"/>
                  <a:pt x="1388533" y="1353515"/>
                </a:cubicBezTo>
                <a:cubicBezTo>
                  <a:pt x="1190978" y="1455115"/>
                  <a:pt x="637822" y="1452293"/>
                  <a:pt x="406400" y="1472048"/>
                </a:cubicBezTo>
                <a:cubicBezTo>
                  <a:pt x="174978" y="1491803"/>
                  <a:pt x="0" y="1472048"/>
                  <a:pt x="0" y="1472048"/>
                </a:cubicBezTo>
                <a:cubicBezTo>
                  <a:pt x="496711" y="1474870"/>
                  <a:pt x="2825044" y="1517203"/>
                  <a:pt x="3386666" y="1488981"/>
                </a:cubicBezTo>
                <a:cubicBezTo>
                  <a:pt x="3948288" y="1460759"/>
                  <a:pt x="3468511" y="1387382"/>
                  <a:pt x="3369733" y="1302715"/>
                </a:cubicBezTo>
                <a:cubicBezTo>
                  <a:pt x="3270955" y="1218048"/>
                  <a:pt x="3039533" y="1170070"/>
                  <a:pt x="2810933" y="964048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rgbClr val="25DB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 36"/>
          <p:cNvSpPr/>
          <p:nvPr/>
        </p:nvSpPr>
        <p:spPr>
          <a:xfrm>
            <a:off x="2483768" y="4509120"/>
            <a:ext cx="1359165" cy="382934"/>
          </a:xfrm>
          <a:custGeom>
            <a:avLst/>
            <a:gdLst>
              <a:gd name="connsiteX0" fmla="*/ 2810933 w 3654706"/>
              <a:gd name="connsiteY0" fmla="*/ 964048 h 1498638"/>
              <a:gd name="connsiteX1" fmla="*/ 1998133 w 3654706"/>
              <a:gd name="connsiteY1" fmla="*/ 66581 h 1498638"/>
              <a:gd name="connsiteX2" fmla="*/ 711200 w 3654706"/>
              <a:gd name="connsiteY2" fmla="*/ 151248 h 1498638"/>
              <a:gd name="connsiteX3" fmla="*/ 389466 w 3654706"/>
              <a:gd name="connsiteY3" fmla="*/ 828581 h 1498638"/>
              <a:gd name="connsiteX4" fmla="*/ 778933 w 3654706"/>
              <a:gd name="connsiteY4" fmla="*/ 557648 h 1498638"/>
              <a:gd name="connsiteX5" fmla="*/ 1320800 w 3654706"/>
              <a:gd name="connsiteY5" fmla="*/ 489915 h 1498638"/>
              <a:gd name="connsiteX6" fmla="*/ 1591733 w 3654706"/>
              <a:gd name="connsiteY6" fmla="*/ 862448 h 1498638"/>
              <a:gd name="connsiteX7" fmla="*/ 1388533 w 3654706"/>
              <a:gd name="connsiteY7" fmla="*/ 1353515 h 1498638"/>
              <a:gd name="connsiteX8" fmla="*/ 406400 w 3654706"/>
              <a:gd name="connsiteY8" fmla="*/ 1472048 h 1498638"/>
              <a:gd name="connsiteX9" fmla="*/ 0 w 3654706"/>
              <a:gd name="connsiteY9" fmla="*/ 1472048 h 1498638"/>
              <a:gd name="connsiteX10" fmla="*/ 3386666 w 3654706"/>
              <a:gd name="connsiteY10" fmla="*/ 1488981 h 1498638"/>
              <a:gd name="connsiteX11" fmla="*/ 3369733 w 3654706"/>
              <a:gd name="connsiteY11" fmla="*/ 1302715 h 1498638"/>
              <a:gd name="connsiteX12" fmla="*/ 2810933 w 3654706"/>
              <a:gd name="connsiteY12" fmla="*/ 964048 h 149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54706" h="1498638">
                <a:moveTo>
                  <a:pt x="2810933" y="964048"/>
                </a:moveTo>
                <a:cubicBezTo>
                  <a:pt x="2582333" y="758026"/>
                  <a:pt x="2348088" y="202048"/>
                  <a:pt x="1998133" y="66581"/>
                </a:cubicBezTo>
                <a:cubicBezTo>
                  <a:pt x="1648178" y="-68886"/>
                  <a:pt x="979311" y="24248"/>
                  <a:pt x="711200" y="151248"/>
                </a:cubicBezTo>
                <a:cubicBezTo>
                  <a:pt x="443089" y="278248"/>
                  <a:pt x="378177" y="760848"/>
                  <a:pt x="389466" y="828581"/>
                </a:cubicBezTo>
                <a:cubicBezTo>
                  <a:pt x="400755" y="896314"/>
                  <a:pt x="623711" y="614092"/>
                  <a:pt x="778933" y="557648"/>
                </a:cubicBezTo>
                <a:cubicBezTo>
                  <a:pt x="934155" y="501204"/>
                  <a:pt x="1185333" y="439115"/>
                  <a:pt x="1320800" y="489915"/>
                </a:cubicBezTo>
                <a:cubicBezTo>
                  <a:pt x="1456267" y="540715"/>
                  <a:pt x="1580444" y="718515"/>
                  <a:pt x="1591733" y="862448"/>
                </a:cubicBezTo>
                <a:cubicBezTo>
                  <a:pt x="1603022" y="1006381"/>
                  <a:pt x="1586088" y="1251915"/>
                  <a:pt x="1388533" y="1353515"/>
                </a:cubicBezTo>
                <a:cubicBezTo>
                  <a:pt x="1190978" y="1455115"/>
                  <a:pt x="637822" y="1452293"/>
                  <a:pt x="406400" y="1472048"/>
                </a:cubicBezTo>
                <a:cubicBezTo>
                  <a:pt x="174978" y="1491803"/>
                  <a:pt x="0" y="1472048"/>
                  <a:pt x="0" y="1472048"/>
                </a:cubicBezTo>
                <a:cubicBezTo>
                  <a:pt x="496711" y="1474870"/>
                  <a:pt x="2825044" y="1517203"/>
                  <a:pt x="3386666" y="1488981"/>
                </a:cubicBezTo>
                <a:cubicBezTo>
                  <a:pt x="3948288" y="1460759"/>
                  <a:pt x="3468511" y="1387382"/>
                  <a:pt x="3369733" y="1302715"/>
                </a:cubicBezTo>
                <a:cubicBezTo>
                  <a:pt x="3270955" y="1218048"/>
                  <a:pt x="3039533" y="1170070"/>
                  <a:pt x="2810933" y="964048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rgbClr val="25DB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77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ui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80928"/>
            <a:ext cx="4749464" cy="3960440"/>
          </a:xfrm>
          <a:prstGeom prst="rect">
            <a:avLst/>
          </a:prstGeom>
        </p:spPr>
      </p:pic>
      <p:sp>
        <p:nvSpPr>
          <p:cNvPr id="20481" name="ZoneTexte 16"/>
          <p:cNvSpPr txBox="1">
            <a:spLocks noChangeArrowheads="1"/>
          </p:cNvSpPr>
          <p:nvPr/>
        </p:nvSpPr>
        <p:spPr bwMode="auto">
          <a:xfrm>
            <a:off x="179388" y="1125538"/>
            <a:ext cx="8856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800" b="1" dirty="0">
                <a:solidFill>
                  <a:srgbClr val="000090"/>
                </a:solidFill>
              </a:rPr>
              <a:t>S</a:t>
            </a:r>
            <a:r>
              <a:rPr lang="fr-FR" sz="1800" b="1" dirty="0" smtClean="0">
                <a:solidFill>
                  <a:srgbClr val="000090"/>
                </a:solidFill>
              </a:rPr>
              <a:t>olutions « dures » et « douces »</a:t>
            </a:r>
            <a:endParaRPr lang="fr-FR" sz="1800" b="1" dirty="0">
              <a:solidFill>
                <a:srgbClr val="00009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250825" y="1484313"/>
            <a:ext cx="856932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3" name="Picture 5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1" y="2781300"/>
            <a:ext cx="4181475" cy="3919538"/>
          </a:xfrm>
          <a:prstGeom prst="rect">
            <a:avLst/>
          </a:prstGeom>
          <a:noFill/>
          <a:ln>
            <a:noFill/>
          </a:ln>
          <a:effectLst>
            <a:outerShdw dist="508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emi-tour 5"/>
          <p:cNvSpPr/>
          <p:nvPr/>
        </p:nvSpPr>
        <p:spPr bwMode="auto">
          <a:xfrm rot="16200000">
            <a:off x="2085976" y="3506787"/>
            <a:ext cx="939800" cy="2073275"/>
          </a:xfrm>
          <a:prstGeom prst="utur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fr-FR" dirty="0">
              <a:ea typeface="+mn-ea"/>
              <a:cs typeface="+mn-cs"/>
            </a:endParaRPr>
          </a:p>
        </p:txBody>
      </p:sp>
      <p:sp>
        <p:nvSpPr>
          <p:cNvPr id="20485" name="ZoneTexte 8"/>
          <p:cNvSpPr txBox="1">
            <a:spLocks noChangeArrowheads="1"/>
          </p:cNvSpPr>
          <p:nvPr/>
        </p:nvSpPr>
        <p:spPr bwMode="auto">
          <a:xfrm>
            <a:off x="251520" y="1628800"/>
            <a:ext cx="45363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800" b="1" i="1" u="sng" dirty="0" smtClean="0">
                <a:latin typeface="Calibri" charset="0"/>
              </a:rPr>
              <a:t>Technique « dure »</a:t>
            </a:r>
          </a:p>
          <a:p>
            <a:pPr eaLnBrk="1" hangingPunct="1"/>
            <a:endParaRPr lang="fr-FR" sz="1800" b="1" i="1" dirty="0" smtClean="0">
              <a:latin typeface="Calibri" charset="0"/>
            </a:endParaRPr>
          </a:p>
          <a:p>
            <a:pPr eaLnBrk="1" hangingPunct="1"/>
            <a:r>
              <a:rPr lang="fr-FR" sz="1800" b="1" i="1" dirty="0" smtClean="0">
                <a:latin typeface="Calibri" charset="0"/>
              </a:rPr>
              <a:t>Réflexion des houles,…</a:t>
            </a:r>
            <a:endParaRPr lang="fr-FR" sz="1800" b="1" i="1" dirty="0">
              <a:latin typeface="Calibri" charset="0"/>
            </a:endParaRPr>
          </a:p>
          <a:p>
            <a:pPr eaLnBrk="1" hangingPunct="1"/>
            <a:r>
              <a:rPr lang="fr-FR" sz="1800" b="1" i="1" dirty="0" smtClean="0">
                <a:latin typeface="Calibri" charset="0"/>
              </a:rPr>
              <a:t>Fixation </a:t>
            </a:r>
            <a:r>
              <a:rPr lang="fr-FR" sz="1800" b="1" i="1" dirty="0">
                <a:latin typeface="Calibri" charset="0"/>
              </a:rPr>
              <a:t>de l’</a:t>
            </a:r>
            <a:r>
              <a:rPr lang="fr-FR" altLang="ja-JP" sz="1800" b="1" i="1" dirty="0">
                <a:latin typeface="Calibri" charset="0"/>
              </a:rPr>
              <a:t>existant </a:t>
            </a:r>
            <a:r>
              <a:rPr lang="fr-FR" altLang="ja-JP" sz="1800" b="1" i="1" dirty="0" smtClean="0">
                <a:latin typeface="Calibri" charset="0"/>
              </a:rPr>
              <a:t>:  </a:t>
            </a:r>
            <a:r>
              <a:rPr lang="fr-FR" altLang="ja-JP" sz="1800" b="1" i="1" dirty="0">
                <a:latin typeface="Calibri" charset="0"/>
              </a:rPr>
              <a:t>perte de plage</a:t>
            </a:r>
            <a:endParaRPr lang="fr-FR" sz="1800" b="1" i="1" dirty="0">
              <a:latin typeface="Calibri" charset="0"/>
            </a:endParaRPr>
          </a:p>
        </p:txBody>
      </p:sp>
      <p:sp>
        <p:nvSpPr>
          <p:cNvPr id="20486" name="ZoneTexte 8"/>
          <p:cNvSpPr txBox="1">
            <a:spLocks noChangeArrowheads="1"/>
          </p:cNvSpPr>
          <p:nvPr/>
        </p:nvSpPr>
        <p:spPr bwMode="auto">
          <a:xfrm>
            <a:off x="4644009" y="1628800"/>
            <a:ext cx="44999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800" b="1" i="1" u="sng" dirty="0">
                <a:latin typeface="Calibri" charset="0"/>
              </a:rPr>
              <a:t>T</a:t>
            </a:r>
            <a:r>
              <a:rPr lang="fr-FR" sz="1800" b="1" i="1" u="sng" dirty="0" smtClean="0">
                <a:latin typeface="Calibri" charset="0"/>
              </a:rPr>
              <a:t>echnique « douce »</a:t>
            </a:r>
          </a:p>
          <a:p>
            <a:pPr eaLnBrk="1" hangingPunct="1"/>
            <a:endParaRPr lang="fr-FR" altLang="ja-JP" sz="1800" b="1" i="1" dirty="0">
              <a:latin typeface="Calibri" charset="0"/>
            </a:endParaRPr>
          </a:p>
          <a:p>
            <a:pPr eaLnBrk="1" hangingPunct="1"/>
            <a:r>
              <a:rPr lang="fr-FR" altLang="ja-JP" sz="1800" b="1" i="1" dirty="0" smtClean="0">
                <a:latin typeface="Calibri" charset="0"/>
              </a:rPr>
              <a:t>Intégration favorisée,</a:t>
            </a:r>
          </a:p>
          <a:p>
            <a:pPr eaLnBrk="1" hangingPunct="1"/>
            <a:r>
              <a:rPr lang="fr-FR" altLang="ja-JP" sz="1800" b="1" i="1" dirty="0" smtClean="0">
                <a:latin typeface="Calibri" charset="0"/>
              </a:rPr>
              <a:t>Stabilisation et gestion dynamique</a:t>
            </a:r>
            <a:endParaRPr lang="fr-FR" sz="1800" b="1" i="1" dirty="0">
              <a:latin typeface="Calibri" charset="0"/>
            </a:endParaRPr>
          </a:p>
        </p:txBody>
      </p:sp>
      <p:sp>
        <p:nvSpPr>
          <p:cNvPr id="10" name="Flèche droite rayée 9"/>
          <p:cNvSpPr/>
          <p:nvPr/>
        </p:nvSpPr>
        <p:spPr>
          <a:xfrm rot="10800000">
            <a:off x="7884368" y="3573016"/>
            <a:ext cx="864096" cy="360040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292080" y="306896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STABIPLAGE®</a:t>
            </a:r>
            <a:endParaRPr lang="fr-FR" sz="1600" dirty="0"/>
          </a:p>
        </p:txBody>
      </p:sp>
      <p:sp>
        <p:nvSpPr>
          <p:cNvPr id="15" name="Flèche droite rayée 14"/>
          <p:cNvSpPr/>
          <p:nvPr/>
        </p:nvSpPr>
        <p:spPr>
          <a:xfrm rot="10800000">
            <a:off x="7020272" y="3573016"/>
            <a:ext cx="288032" cy="360040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6" name="Flèche droite rayée 15"/>
          <p:cNvSpPr/>
          <p:nvPr/>
        </p:nvSpPr>
        <p:spPr>
          <a:xfrm rot="10800000">
            <a:off x="7452320" y="3573016"/>
            <a:ext cx="288032" cy="360040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24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Affichage à l'écran (4:3)</PresentationFormat>
  <Paragraphs>35</Paragraphs>
  <Slides>8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Joelle</dc:creator>
  <cp:lastModifiedBy>Joelle</cp:lastModifiedBy>
  <cp:revision>1</cp:revision>
  <dcterms:created xsi:type="dcterms:W3CDTF">2015-05-31T18:16:18Z</dcterms:created>
  <dcterms:modified xsi:type="dcterms:W3CDTF">2015-05-31T18:17:07Z</dcterms:modified>
</cp:coreProperties>
</file>