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2" y="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57085" y="93662"/>
            <a:ext cx="9850755" cy="1002665"/>
          </a:xfrm>
          <a:custGeom>
            <a:avLst/>
            <a:gdLst/>
            <a:ahLst/>
            <a:cxnLst/>
            <a:rect l="l" t="t" r="r" b="b"/>
            <a:pathLst>
              <a:path w="9850755" h="1002665">
                <a:moveTo>
                  <a:pt x="9850653" y="0"/>
                </a:moveTo>
                <a:lnTo>
                  <a:pt x="0" y="0"/>
                </a:lnTo>
                <a:lnTo>
                  <a:pt x="0" y="1002436"/>
                </a:lnTo>
                <a:lnTo>
                  <a:pt x="9850653" y="1002436"/>
                </a:lnTo>
                <a:lnTo>
                  <a:pt x="985065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0788" y="134188"/>
            <a:ext cx="10590423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9931" y="2915741"/>
            <a:ext cx="6771640" cy="1450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13" Type="http://schemas.openxmlformats.org/officeDocument/2006/relationships/image" Target="../media/image80.jpg"/><Relationship Id="rId3" Type="http://schemas.openxmlformats.org/officeDocument/2006/relationships/image" Target="../media/image70.png"/><Relationship Id="rId7" Type="http://schemas.openxmlformats.org/officeDocument/2006/relationships/image" Target="../media/image74.jpg"/><Relationship Id="rId12" Type="http://schemas.openxmlformats.org/officeDocument/2006/relationships/image" Target="../media/image79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jpg"/><Relationship Id="rId5" Type="http://schemas.openxmlformats.org/officeDocument/2006/relationships/image" Target="../media/image72.jpg"/><Relationship Id="rId10" Type="http://schemas.openxmlformats.org/officeDocument/2006/relationships/image" Target="../media/image77.jpg"/><Relationship Id="rId4" Type="http://schemas.openxmlformats.org/officeDocument/2006/relationships/image" Target="../media/image71.png"/><Relationship Id="rId9" Type="http://schemas.openxmlformats.org/officeDocument/2006/relationships/image" Target="../media/image7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g"/><Relationship Id="rId3" Type="http://schemas.openxmlformats.org/officeDocument/2006/relationships/image" Target="../media/image89.jpg"/><Relationship Id="rId7" Type="http://schemas.openxmlformats.org/officeDocument/2006/relationships/image" Target="../media/image93.jpg"/><Relationship Id="rId12" Type="http://schemas.openxmlformats.org/officeDocument/2006/relationships/image" Target="../media/image98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11" Type="http://schemas.openxmlformats.org/officeDocument/2006/relationships/image" Target="../media/image97.jpg"/><Relationship Id="rId5" Type="http://schemas.openxmlformats.org/officeDocument/2006/relationships/image" Target="../media/image91.jpg"/><Relationship Id="rId10" Type="http://schemas.openxmlformats.org/officeDocument/2006/relationships/image" Target="../media/image96.jpg"/><Relationship Id="rId4" Type="http://schemas.openxmlformats.org/officeDocument/2006/relationships/image" Target="../media/image90.png"/><Relationship Id="rId9" Type="http://schemas.openxmlformats.org/officeDocument/2006/relationships/image" Target="../media/image9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jpg"/><Relationship Id="rId7" Type="http://schemas.openxmlformats.org/officeDocument/2006/relationships/image" Target="../media/image104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image" Target="../media/image107.jpg"/><Relationship Id="rId7" Type="http://schemas.openxmlformats.org/officeDocument/2006/relationships/image" Target="../media/image111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jpg"/><Relationship Id="rId4" Type="http://schemas.openxmlformats.org/officeDocument/2006/relationships/image" Target="../media/image108.jpg"/><Relationship Id="rId9" Type="http://schemas.openxmlformats.org/officeDocument/2006/relationships/image" Target="../media/image1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g"/><Relationship Id="rId5" Type="http://schemas.openxmlformats.org/officeDocument/2006/relationships/image" Target="../media/image117.jpg"/><Relationship Id="rId4" Type="http://schemas.openxmlformats.org/officeDocument/2006/relationships/image" Target="../media/image1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g"/><Relationship Id="rId5" Type="http://schemas.openxmlformats.org/officeDocument/2006/relationships/image" Target="../media/image123.jpg"/><Relationship Id="rId4" Type="http://schemas.openxmlformats.org/officeDocument/2006/relationships/image" Target="../media/image12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3" Type="http://schemas.openxmlformats.org/officeDocument/2006/relationships/image" Target="../media/image126.jpg"/><Relationship Id="rId7" Type="http://schemas.openxmlformats.org/officeDocument/2006/relationships/image" Target="../media/image130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g"/><Relationship Id="rId5" Type="http://schemas.openxmlformats.org/officeDocument/2006/relationships/image" Target="../media/image128.jpg"/><Relationship Id="rId4" Type="http://schemas.openxmlformats.org/officeDocument/2006/relationships/image" Target="../media/image1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g"/><Relationship Id="rId5" Type="http://schemas.openxmlformats.org/officeDocument/2006/relationships/image" Target="../media/image135.jpg"/><Relationship Id="rId4" Type="http://schemas.openxmlformats.org/officeDocument/2006/relationships/image" Target="../media/image13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g"/><Relationship Id="rId3" Type="http://schemas.openxmlformats.org/officeDocument/2006/relationships/image" Target="../media/image138.jpg"/><Relationship Id="rId7" Type="http://schemas.openxmlformats.org/officeDocument/2006/relationships/image" Target="../media/image14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g"/><Relationship Id="rId5" Type="http://schemas.openxmlformats.org/officeDocument/2006/relationships/image" Target="../media/image140.jpg"/><Relationship Id="rId10" Type="http://schemas.openxmlformats.org/officeDocument/2006/relationships/image" Target="../media/image145.jpg"/><Relationship Id="rId4" Type="http://schemas.openxmlformats.org/officeDocument/2006/relationships/image" Target="../media/image139.png"/><Relationship Id="rId9" Type="http://schemas.openxmlformats.org/officeDocument/2006/relationships/image" Target="../media/image1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jpg"/><Relationship Id="rId4" Type="http://schemas.openxmlformats.org/officeDocument/2006/relationships/image" Target="../media/image22.pn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7183" y="97751"/>
            <a:ext cx="4704715" cy="960119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72110" marR="5080" indent="-360045">
              <a:lnSpc>
                <a:spcPts val="3600"/>
              </a:lnSpc>
              <a:spcBef>
                <a:spcPts val="350"/>
              </a:spcBef>
            </a:pPr>
            <a:r>
              <a:rPr sz="3100" b="0" dirty="0">
                <a:latin typeface="Trebuchet MS"/>
                <a:cs typeface="Trebuchet MS"/>
              </a:rPr>
              <a:t>Hospitalité</a:t>
            </a:r>
            <a:r>
              <a:rPr sz="3100" b="0" spc="75" dirty="0">
                <a:latin typeface="Trebuchet MS"/>
                <a:cs typeface="Trebuchet MS"/>
              </a:rPr>
              <a:t> </a:t>
            </a:r>
            <a:r>
              <a:rPr sz="3100" b="0" dirty="0">
                <a:latin typeface="Trebuchet MS"/>
                <a:cs typeface="Trebuchet MS"/>
              </a:rPr>
              <a:t>de</a:t>
            </a:r>
            <a:r>
              <a:rPr sz="3100" b="0" spc="80" dirty="0">
                <a:latin typeface="Trebuchet MS"/>
                <a:cs typeface="Trebuchet MS"/>
              </a:rPr>
              <a:t> </a:t>
            </a:r>
            <a:r>
              <a:rPr sz="3100" b="0" spc="-10" dirty="0">
                <a:latin typeface="Trebuchet MS"/>
                <a:cs typeface="Trebuchet MS"/>
              </a:rPr>
              <a:t>Champagne </a:t>
            </a:r>
            <a:r>
              <a:rPr sz="3100" b="0" dirty="0">
                <a:latin typeface="Trebuchet MS"/>
                <a:cs typeface="Trebuchet MS"/>
              </a:rPr>
              <a:t>pèlerinage</a:t>
            </a:r>
            <a:r>
              <a:rPr sz="3100" b="0" spc="65" dirty="0">
                <a:latin typeface="Trebuchet MS"/>
                <a:cs typeface="Trebuchet MS"/>
              </a:rPr>
              <a:t> </a:t>
            </a:r>
            <a:r>
              <a:rPr sz="3100" b="0" dirty="0">
                <a:latin typeface="Trebuchet MS"/>
                <a:cs typeface="Trebuchet MS"/>
              </a:rPr>
              <a:t>à</a:t>
            </a:r>
            <a:r>
              <a:rPr sz="3100" b="0" spc="65" dirty="0">
                <a:latin typeface="Trebuchet MS"/>
                <a:cs typeface="Trebuchet MS"/>
              </a:rPr>
              <a:t> </a:t>
            </a:r>
            <a:r>
              <a:rPr sz="3100" b="0" spc="-10" dirty="0">
                <a:latin typeface="Trebuchet MS"/>
                <a:cs typeface="Trebuchet MS"/>
              </a:rPr>
              <a:t>Lourdes</a:t>
            </a:r>
            <a:endParaRPr sz="3100">
              <a:latin typeface="Trebuchet MS"/>
              <a:cs typeface="Trebuchet MS"/>
            </a:endParaRPr>
          </a:p>
        </p:txBody>
      </p:sp>
      <p:pic>
        <p:nvPicPr>
          <p:cNvPr id="5" name="Image 4" descr="Une image contenant plein air, personne, bâtiment, personnes&#10;&#10;Description générée automatiquement">
            <a:extLst>
              <a:ext uri="{FF2B5EF4-FFF2-40B4-BE49-F238E27FC236}">
                <a16:creationId xmlns:a16="http://schemas.microsoft.com/office/drawing/2014/main" id="{2BAA26B6-279E-D409-F9B6-3C6C747191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78468" y="1219203"/>
            <a:ext cx="11196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17" y="99451"/>
            <a:ext cx="3961765" cy="51943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7366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580"/>
              </a:spcBef>
            </a:pPr>
            <a:r>
              <a:rPr dirty="0"/>
              <a:t>Le</a:t>
            </a:r>
            <a:r>
              <a:rPr spc="-55" dirty="0"/>
              <a:t> </a:t>
            </a:r>
            <a:r>
              <a:rPr dirty="0"/>
              <a:t>départ</a:t>
            </a:r>
            <a:r>
              <a:rPr spc="-50" dirty="0"/>
              <a:t> </a:t>
            </a:r>
            <a:r>
              <a:rPr dirty="0"/>
              <a:t>de</a:t>
            </a:r>
            <a:r>
              <a:rPr spc="-95" dirty="0"/>
              <a:t> </a:t>
            </a:r>
            <a:r>
              <a:rPr spc="-10" dirty="0"/>
              <a:t>Troyes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9003" y="102184"/>
            <a:ext cx="2480310" cy="10515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0" marR="113030" indent="635" algn="ctr">
              <a:lnSpc>
                <a:spcPts val="1800"/>
              </a:lnSpc>
              <a:spcBef>
                <a:spcPts val="315"/>
              </a:spcBef>
            </a:pPr>
            <a:r>
              <a:rPr sz="1650" dirty="0">
                <a:latin typeface="Trebuchet MS"/>
                <a:cs typeface="Trebuchet MS"/>
              </a:rPr>
              <a:t>A</a:t>
            </a:r>
            <a:r>
              <a:rPr sz="1650" spc="-10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partir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de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16h</a:t>
            </a:r>
            <a:r>
              <a:rPr sz="1650" spc="-10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: </a:t>
            </a:r>
            <a:r>
              <a:rPr sz="1650" dirty="0">
                <a:latin typeface="Trebuchet MS"/>
                <a:cs typeface="Trebuchet MS"/>
              </a:rPr>
              <a:t>Rassemblement</a:t>
            </a:r>
            <a:r>
              <a:rPr sz="1650" spc="-1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à</a:t>
            </a:r>
            <a:r>
              <a:rPr sz="1650" spc="-10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Notre </a:t>
            </a:r>
            <a:r>
              <a:rPr sz="1650" dirty="0">
                <a:latin typeface="Trebuchet MS"/>
                <a:cs typeface="Trebuchet MS"/>
              </a:rPr>
              <a:t>Dame</a:t>
            </a:r>
            <a:r>
              <a:rPr sz="1650" spc="-2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en</a:t>
            </a:r>
            <a:r>
              <a:rPr sz="1650" spc="-10" dirty="0">
                <a:latin typeface="Trebuchet MS"/>
                <a:cs typeface="Trebuchet MS"/>
              </a:rPr>
              <a:t> l’Isle.</a:t>
            </a:r>
            <a:endParaRPr sz="16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50" dirty="0">
                <a:latin typeface="Trebuchet MS"/>
                <a:cs typeface="Trebuchet MS"/>
              </a:rPr>
              <a:t>Dernières</a:t>
            </a:r>
            <a:r>
              <a:rPr sz="1650" spc="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instructions</a:t>
            </a:r>
            <a:r>
              <a:rPr sz="1650" spc="10" dirty="0">
                <a:latin typeface="Trebuchet MS"/>
                <a:cs typeface="Trebuchet MS"/>
              </a:rPr>
              <a:t> </a:t>
            </a:r>
            <a:r>
              <a:rPr sz="1650" spc="-25" dirty="0">
                <a:latin typeface="Trebuchet MS"/>
                <a:cs typeface="Trebuchet MS"/>
              </a:rPr>
              <a:t>aux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6890" y="1104214"/>
            <a:ext cx="2764790" cy="25927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635" algn="ctr">
              <a:lnSpc>
                <a:spcPts val="1800"/>
              </a:lnSpc>
              <a:spcBef>
                <a:spcPts val="315"/>
              </a:spcBef>
            </a:pPr>
            <a:r>
              <a:rPr sz="1650" dirty="0">
                <a:latin typeface="Trebuchet MS"/>
                <a:cs typeface="Trebuchet MS"/>
              </a:rPr>
              <a:t>équipes.</a:t>
            </a:r>
            <a:r>
              <a:rPr sz="1650" spc="-1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On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se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retrouve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spc="-25" dirty="0">
                <a:latin typeface="Trebuchet MS"/>
                <a:cs typeface="Trebuchet MS"/>
              </a:rPr>
              <a:t>ou </a:t>
            </a:r>
            <a:r>
              <a:rPr sz="1650" dirty="0">
                <a:latin typeface="Trebuchet MS"/>
                <a:cs typeface="Trebuchet MS"/>
              </a:rPr>
              <a:t>on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fait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connaissance avec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spc="-25" dirty="0">
                <a:latin typeface="Trebuchet MS"/>
                <a:cs typeface="Trebuchet MS"/>
              </a:rPr>
              <a:t>les </a:t>
            </a:r>
            <a:r>
              <a:rPr sz="1650" dirty="0">
                <a:latin typeface="Trebuchet MS"/>
                <a:cs typeface="Trebuchet MS"/>
              </a:rPr>
              <a:t>pèlerins </a:t>
            </a:r>
            <a:r>
              <a:rPr sz="1650" spc="-10" dirty="0">
                <a:latin typeface="Trebuchet MS"/>
                <a:cs typeface="Trebuchet MS"/>
              </a:rPr>
              <a:t>malades</a:t>
            </a:r>
            <a:endParaRPr sz="16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50" dirty="0">
                <a:latin typeface="Trebuchet MS"/>
                <a:cs typeface="Trebuchet MS"/>
              </a:rPr>
              <a:t>Chargement</a:t>
            </a:r>
            <a:r>
              <a:rPr sz="1650" spc="-1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des</a:t>
            </a:r>
            <a:r>
              <a:rPr sz="1650" spc="-10" dirty="0">
                <a:latin typeface="Trebuchet MS"/>
                <a:cs typeface="Trebuchet MS"/>
              </a:rPr>
              <a:t> bagages.</a:t>
            </a:r>
            <a:endParaRPr sz="1650">
              <a:latin typeface="Trebuchet MS"/>
              <a:cs typeface="Trebuchet MS"/>
            </a:endParaRPr>
          </a:p>
          <a:p>
            <a:pPr marL="372110" marR="364490" algn="ctr">
              <a:lnSpc>
                <a:spcPct val="125800"/>
              </a:lnSpc>
            </a:pPr>
            <a:r>
              <a:rPr sz="1650" dirty="0">
                <a:latin typeface="Trebuchet MS"/>
                <a:cs typeface="Trebuchet MS"/>
              </a:rPr>
              <a:t>Cérémonie</a:t>
            </a:r>
            <a:r>
              <a:rPr sz="1650" spc="-15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d’accueil. </a:t>
            </a:r>
            <a:r>
              <a:rPr sz="1650" dirty="0">
                <a:latin typeface="Trebuchet MS"/>
                <a:cs typeface="Trebuchet MS"/>
              </a:rPr>
              <a:t>Repas</a:t>
            </a:r>
            <a:r>
              <a:rPr sz="1650" spc="-4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en</a:t>
            </a:r>
            <a:r>
              <a:rPr sz="1650" spc="-35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commun.</a:t>
            </a:r>
            <a:endParaRPr sz="1650">
              <a:latin typeface="Trebuchet MS"/>
              <a:cs typeface="Trebuchet MS"/>
            </a:endParaRPr>
          </a:p>
          <a:p>
            <a:pPr marL="238125" indent="-22860">
              <a:lnSpc>
                <a:spcPct val="100000"/>
              </a:lnSpc>
              <a:spcBef>
                <a:spcPts val="509"/>
              </a:spcBef>
            </a:pPr>
            <a:r>
              <a:rPr sz="1650" dirty="0">
                <a:latin typeface="Trebuchet MS"/>
                <a:cs typeface="Trebuchet MS"/>
              </a:rPr>
              <a:t>Installation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dans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les </a:t>
            </a:r>
            <a:r>
              <a:rPr sz="1650" spc="-20" dirty="0">
                <a:latin typeface="Trebuchet MS"/>
                <a:cs typeface="Trebuchet MS"/>
              </a:rPr>
              <a:t>cars.</a:t>
            </a:r>
            <a:endParaRPr sz="1650">
              <a:latin typeface="Trebuchet MS"/>
              <a:cs typeface="Trebuchet MS"/>
            </a:endParaRPr>
          </a:p>
          <a:p>
            <a:pPr marL="880110" marR="231140" indent="-641985">
              <a:lnSpc>
                <a:spcPts val="1980"/>
              </a:lnSpc>
              <a:spcBef>
                <a:spcPts val="715"/>
              </a:spcBef>
            </a:pPr>
            <a:r>
              <a:rPr sz="1650" dirty="0">
                <a:latin typeface="Trebuchet MS"/>
                <a:cs typeface="Trebuchet MS"/>
              </a:rPr>
              <a:t>20h30.</a:t>
            </a:r>
            <a:r>
              <a:rPr sz="1650" spc="15" dirty="0"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74919"/>
                </a:solidFill>
                <a:latin typeface="Trebuchet MS"/>
                <a:cs typeface="Trebuchet MS"/>
              </a:rPr>
              <a:t>En</a:t>
            </a:r>
            <a:r>
              <a:rPr sz="1900" b="1" spc="3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74919"/>
                </a:solidFill>
                <a:latin typeface="Trebuchet MS"/>
                <a:cs typeface="Trebuchet MS"/>
              </a:rPr>
              <a:t>route</a:t>
            </a:r>
            <a:r>
              <a:rPr sz="1900" b="1" spc="3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B74919"/>
                </a:solidFill>
                <a:latin typeface="Trebuchet MS"/>
                <a:cs typeface="Trebuchet MS"/>
              </a:rPr>
              <a:t>pour </a:t>
            </a:r>
            <a:r>
              <a:rPr sz="1900" b="1" spc="-10" dirty="0">
                <a:solidFill>
                  <a:srgbClr val="B74919"/>
                </a:solidFill>
                <a:latin typeface="Trebuchet MS"/>
                <a:cs typeface="Trebuchet MS"/>
              </a:rPr>
              <a:t>Lourdes.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6676" y="797648"/>
            <a:ext cx="3769995" cy="2872105"/>
            <a:chOff x="116676" y="797648"/>
            <a:chExt cx="3769995" cy="2872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559" y="3645471"/>
              <a:ext cx="31762" cy="23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76" y="797648"/>
              <a:ext cx="3769931" cy="282635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939" y="4379457"/>
            <a:ext cx="2866377" cy="214895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136912" y="3802898"/>
            <a:ext cx="4418330" cy="2945765"/>
            <a:chOff x="3136912" y="3802898"/>
            <a:chExt cx="4418330" cy="294576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8099" y="6717970"/>
              <a:ext cx="11167" cy="23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6912" y="3802898"/>
              <a:ext cx="4418063" cy="294537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31342" y="79184"/>
            <a:ext cx="5131333" cy="34208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49565" y="3784798"/>
            <a:ext cx="4418063" cy="29453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3712" y="26489"/>
            <a:ext cx="4859020" cy="5251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6670" rIns="0" bIns="0" rtlCol="0">
            <a:spAutoFit/>
          </a:bodyPr>
          <a:lstStyle/>
          <a:p>
            <a:pPr marL="544830" algn="ctr">
              <a:lnSpc>
                <a:spcPct val="100000"/>
              </a:lnSpc>
              <a:spcBef>
                <a:spcPts val="210"/>
              </a:spcBef>
            </a:pPr>
            <a:r>
              <a:rPr sz="2900" dirty="0"/>
              <a:t>Le</a:t>
            </a:r>
            <a:r>
              <a:rPr sz="2900" spc="30" dirty="0"/>
              <a:t> </a:t>
            </a:r>
            <a:r>
              <a:rPr sz="2900" spc="-10" dirty="0"/>
              <a:t>voyage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655100" y="704748"/>
            <a:ext cx="6391910" cy="340232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05"/>
              </a:spcBef>
            </a:pPr>
            <a:r>
              <a:rPr sz="1550" dirty="0">
                <a:solidFill>
                  <a:srgbClr val="B74919"/>
                </a:solidFill>
                <a:latin typeface="Trebuchet MS"/>
                <a:cs typeface="Trebuchet MS"/>
              </a:rPr>
              <a:t>Pour</a:t>
            </a:r>
            <a:r>
              <a:rPr sz="1550" spc="-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B74919"/>
                </a:solidFill>
                <a:latin typeface="Trebuchet MS"/>
                <a:cs typeface="Trebuchet MS"/>
              </a:rPr>
              <a:t>les</a:t>
            </a:r>
            <a:r>
              <a:rPr sz="1550" spc="-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B74919"/>
                </a:solidFill>
                <a:latin typeface="Trebuchet MS"/>
                <a:cs typeface="Trebuchet MS"/>
              </a:rPr>
              <a:t>pèlerins</a:t>
            </a:r>
            <a:r>
              <a:rPr sz="1550" spc="-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B74919"/>
                </a:solidFill>
                <a:latin typeface="Trebuchet MS"/>
                <a:cs typeface="Trebuchet MS"/>
              </a:rPr>
              <a:t>malades,</a:t>
            </a:r>
            <a:r>
              <a:rPr sz="1550" spc="-1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voyage</a:t>
            </a:r>
            <a:r>
              <a:rPr sz="1550" b="1" spc="-1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en</a:t>
            </a:r>
            <a:r>
              <a:rPr sz="1550" b="1" spc="-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cars</a:t>
            </a:r>
            <a:r>
              <a:rPr sz="1550" b="1" spc="-10" dirty="0">
                <a:latin typeface="Trebuchet MS"/>
                <a:cs typeface="Trebuchet MS"/>
              </a:rPr>
              <a:t> spécialisés.</a:t>
            </a:r>
            <a:endParaRPr sz="1550">
              <a:latin typeface="Trebuchet MS"/>
              <a:cs typeface="Trebuchet MS"/>
            </a:endParaRPr>
          </a:p>
          <a:p>
            <a:pPr marL="71755">
              <a:lnSpc>
                <a:spcPct val="100000"/>
              </a:lnSpc>
              <a:spcBef>
                <a:spcPts val="409"/>
              </a:spcBef>
            </a:pPr>
            <a:r>
              <a:rPr sz="1550" dirty="0">
                <a:latin typeface="Trebuchet MS"/>
                <a:cs typeface="Trebuchet MS"/>
              </a:rPr>
              <a:t>3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types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d’installation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: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brancards</a:t>
            </a:r>
            <a:r>
              <a:rPr sz="1550" b="1" spc="-2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allongés</a:t>
            </a:r>
            <a:endParaRPr sz="1550">
              <a:latin typeface="Trebuchet MS"/>
              <a:cs typeface="Trebuchet MS"/>
            </a:endParaRPr>
          </a:p>
          <a:p>
            <a:pPr marL="2160905" marR="1073150">
              <a:lnSpc>
                <a:spcPct val="122000"/>
              </a:lnSpc>
            </a:pPr>
            <a:r>
              <a:rPr sz="1550" b="1" dirty="0">
                <a:latin typeface="Trebuchet MS"/>
                <a:cs typeface="Trebuchet MS"/>
              </a:rPr>
              <a:t>sièges</a:t>
            </a:r>
            <a:r>
              <a:rPr sz="1550" b="1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Grand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confort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Royal </a:t>
            </a:r>
            <a:r>
              <a:rPr sz="1550" b="1" spc="-10" dirty="0">
                <a:latin typeface="Trebuchet MS"/>
                <a:cs typeface="Trebuchet MS"/>
              </a:rPr>
              <a:t>Class </a:t>
            </a:r>
            <a:r>
              <a:rPr sz="1550" b="1" dirty="0">
                <a:latin typeface="Trebuchet MS"/>
                <a:cs typeface="Trebuchet MS"/>
              </a:rPr>
              <a:t>sièges</a:t>
            </a:r>
            <a:r>
              <a:rPr sz="1550" b="1" spc="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confort</a:t>
            </a:r>
            <a:r>
              <a:rPr sz="1550" b="1" spc="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pour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les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hospitaliers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ts val="1620"/>
              </a:lnSpc>
            </a:pPr>
            <a:r>
              <a:rPr sz="1550" dirty="0">
                <a:latin typeface="Trebuchet MS"/>
                <a:cs typeface="Trebuchet MS"/>
              </a:rPr>
              <a:t>accompagnants et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les malades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valides</a:t>
            </a:r>
            <a:endParaRPr sz="1550">
              <a:latin typeface="Trebuchet MS"/>
              <a:cs typeface="Trebuchet MS"/>
            </a:endParaRPr>
          </a:p>
          <a:p>
            <a:pPr marL="1504315" marR="3239135">
              <a:lnSpc>
                <a:spcPct val="122000"/>
              </a:lnSpc>
              <a:spcBef>
                <a:spcPts val="5"/>
              </a:spcBef>
            </a:pPr>
            <a:r>
              <a:rPr sz="1550" b="1" dirty="0">
                <a:latin typeface="Trebuchet MS"/>
                <a:cs typeface="Trebuchet MS"/>
              </a:rPr>
              <a:t>Voyage</a:t>
            </a:r>
            <a:r>
              <a:rPr sz="1550" b="1" spc="-4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de</a:t>
            </a:r>
            <a:r>
              <a:rPr sz="1550" b="1" spc="-40" dirty="0">
                <a:latin typeface="Trebuchet MS"/>
                <a:cs typeface="Trebuchet MS"/>
              </a:rPr>
              <a:t> </a:t>
            </a:r>
            <a:r>
              <a:rPr sz="1550" b="1" spc="-20" dirty="0">
                <a:latin typeface="Trebuchet MS"/>
                <a:cs typeface="Trebuchet MS"/>
              </a:rPr>
              <a:t>nuit </a:t>
            </a:r>
            <a:r>
              <a:rPr sz="1550" b="1" dirty="0">
                <a:latin typeface="Trebuchet MS"/>
                <a:cs typeface="Trebuchet MS"/>
              </a:rPr>
              <a:t>Ascenseur</a:t>
            </a:r>
            <a:r>
              <a:rPr sz="1550" b="1" spc="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intégré</a:t>
            </a:r>
            <a:endParaRPr sz="1550">
              <a:latin typeface="Trebuchet MS"/>
              <a:cs typeface="Trebuchet MS"/>
            </a:endParaRPr>
          </a:p>
          <a:p>
            <a:pPr marL="1504315">
              <a:lnSpc>
                <a:spcPct val="100000"/>
              </a:lnSpc>
              <a:spcBef>
                <a:spcPts val="409"/>
              </a:spcBef>
            </a:pPr>
            <a:r>
              <a:rPr sz="1550" b="1" dirty="0">
                <a:latin typeface="Trebuchet MS"/>
                <a:cs typeface="Trebuchet MS"/>
              </a:rPr>
              <a:t>Service</a:t>
            </a:r>
            <a:r>
              <a:rPr sz="1550" b="1" spc="1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de</a:t>
            </a:r>
            <a:r>
              <a:rPr sz="1550" b="1" spc="1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garde</a:t>
            </a:r>
            <a:r>
              <a:rPr sz="1550" b="1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pendant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tout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le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voyage</a:t>
            </a:r>
            <a:endParaRPr sz="1550">
              <a:latin typeface="Trebuchet MS"/>
              <a:cs typeface="Trebuchet MS"/>
            </a:endParaRPr>
          </a:p>
          <a:p>
            <a:pPr marL="1504315">
              <a:lnSpc>
                <a:spcPct val="100000"/>
              </a:lnSpc>
              <a:spcBef>
                <a:spcPts val="409"/>
              </a:spcBef>
            </a:pPr>
            <a:r>
              <a:rPr sz="1550" b="1" spc="-10" dirty="0">
                <a:latin typeface="Trebuchet MS"/>
                <a:cs typeface="Trebuchet MS"/>
              </a:rPr>
              <a:t>Toilettes</a:t>
            </a:r>
            <a:r>
              <a:rPr sz="1550" b="1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à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bord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aux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normes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handicapés</a:t>
            </a:r>
            <a:endParaRPr sz="1550">
              <a:latin typeface="Trebuchet MS"/>
              <a:cs typeface="Trebuchet MS"/>
            </a:endParaRPr>
          </a:p>
          <a:p>
            <a:pPr marL="4071620">
              <a:lnSpc>
                <a:spcPct val="100000"/>
              </a:lnSpc>
              <a:spcBef>
                <a:spcPts val="409"/>
              </a:spcBef>
            </a:pPr>
            <a:r>
              <a:rPr sz="1550" dirty="0">
                <a:latin typeface="Trebuchet MS"/>
                <a:cs typeface="Trebuchet MS"/>
              </a:rPr>
              <a:t>Et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le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service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est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compris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!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550">
              <a:latin typeface="Trebuchet MS"/>
              <a:cs typeface="Trebuchet MS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1550" dirty="0">
                <a:solidFill>
                  <a:srgbClr val="B74919"/>
                </a:solidFill>
                <a:latin typeface="Trebuchet MS"/>
                <a:cs typeface="Trebuchet MS"/>
              </a:rPr>
              <a:t>Pour</a:t>
            </a:r>
            <a:r>
              <a:rPr sz="1550" spc="-1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B74919"/>
                </a:solidFill>
                <a:latin typeface="Trebuchet MS"/>
                <a:cs typeface="Trebuchet MS"/>
              </a:rPr>
              <a:t>les</a:t>
            </a:r>
            <a:r>
              <a:rPr sz="1550" spc="-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B74919"/>
                </a:solidFill>
                <a:latin typeface="Trebuchet MS"/>
                <a:cs typeface="Trebuchet MS"/>
              </a:rPr>
              <a:t>hospitaliers,</a:t>
            </a:r>
            <a:r>
              <a:rPr sz="1550" spc="-1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voyage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avec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des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cars</a:t>
            </a:r>
            <a:r>
              <a:rPr sz="1550" spc="-10" dirty="0">
                <a:latin typeface="Trebuchet MS"/>
                <a:cs typeface="Trebuchet MS"/>
              </a:rPr>
              <a:t> habituels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" y="460311"/>
            <a:ext cx="2461094" cy="36916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712" y="146456"/>
            <a:ext cx="3952519" cy="26350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91" y="4313737"/>
            <a:ext cx="3245573" cy="21637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761" y="4313737"/>
            <a:ext cx="2883992" cy="2163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80626" y="2990940"/>
            <a:ext cx="2635605" cy="35141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4165" y="4313737"/>
            <a:ext cx="2886062" cy="21637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88" y="144467"/>
            <a:ext cx="5715635" cy="49720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7145" rIns="0" bIns="0" rtlCol="0">
            <a:spAutoFit/>
          </a:bodyPr>
          <a:lstStyle/>
          <a:p>
            <a:pPr marR="232410" algn="ctr">
              <a:lnSpc>
                <a:spcPct val="100000"/>
              </a:lnSpc>
              <a:spcBef>
                <a:spcPts val="135"/>
              </a:spcBef>
            </a:pPr>
            <a:r>
              <a:rPr sz="2800" dirty="0"/>
              <a:t>Le</a:t>
            </a:r>
            <a:r>
              <a:rPr sz="2800" spc="-10" dirty="0"/>
              <a:t> </a:t>
            </a:r>
            <a:r>
              <a:rPr sz="2800" dirty="0"/>
              <a:t>service de</a:t>
            </a:r>
            <a:r>
              <a:rPr sz="2800" spc="5" dirty="0"/>
              <a:t> </a:t>
            </a:r>
            <a:r>
              <a:rPr sz="2800" spc="-10" dirty="0"/>
              <a:t>santé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985818" y="877290"/>
            <a:ext cx="4771390" cy="45669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71755">
              <a:lnSpc>
                <a:spcPts val="1889"/>
              </a:lnSpc>
              <a:spcBef>
                <a:spcPts val="385"/>
              </a:spcBef>
            </a:pPr>
            <a:r>
              <a:rPr sz="1800" b="1" dirty="0">
                <a:solidFill>
                  <a:srgbClr val="B74919"/>
                </a:solidFill>
                <a:latin typeface="Trebuchet MS"/>
                <a:cs typeface="Trebuchet MS"/>
              </a:rPr>
              <a:t>Le</a:t>
            </a:r>
            <a:r>
              <a:rPr sz="1800" b="1" spc="-3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B74919"/>
                </a:solidFill>
                <a:latin typeface="Trebuchet MS"/>
                <a:cs typeface="Trebuchet MS"/>
              </a:rPr>
              <a:t>service</a:t>
            </a:r>
            <a:r>
              <a:rPr sz="1800" b="1" spc="-3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B74919"/>
                </a:solidFill>
                <a:latin typeface="Trebuchet MS"/>
                <a:cs typeface="Trebuchet MS"/>
              </a:rPr>
              <a:t>santé</a:t>
            </a:r>
            <a:r>
              <a:rPr sz="1800" b="1" spc="-3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: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Médecins,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infirmières/ers, </a:t>
            </a:r>
            <a:r>
              <a:rPr sz="1800" dirty="0">
                <a:latin typeface="Trebuchet MS"/>
                <a:cs typeface="Trebuchet MS"/>
              </a:rPr>
              <a:t>aide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soignantes,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kinésithérapeutes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et </a:t>
            </a:r>
            <a:r>
              <a:rPr sz="1800" spc="-10" dirty="0">
                <a:latin typeface="Trebuchet MS"/>
                <a:cs typeface="Trebuchet MS"/>
              </a:rPr>
              <a:t>pharmaciens.</a:t>
            </a:r>
            <a:endParaRPr sz="1800">
              <a:latin typeface="Trebuchet MS"/>
              <a:cs typeface="Trebuchet MS"/>
            </a:endParaRPr>
          </a:p>
          <a:p>
            <a:pPr marL="12700" marR="74930">
              <a:lnSpc>
                <a:spcPts val="1889"/>
              </a:lnSpc>
              <a:spcBef>
                <a:spcPts val="750"/>
              </a:spcBef>
            </a:pPr>
            <a:r>
              <a:rPr sz="1800" b="1" dirty="0">
                <a:solidFill>
                  <a:srgbClr val="B74919"/>
                </a:solidFill>
                <a:latin typeface="Trebuchet MS"/>
                <a:cs typeface="Trebuchet MS"/>
              </a:rPr>
              <a:t>Son</a:t>
            </a:r>
            <a:r>
              <a:rPr sz="1800" b="1" spc="-4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B74919"/>
                </a:solidFill>
                <a:latin typeface="Trebuchet MS"/>
                <a:cs typeface="Trebuchet MS"/>
              </a:rPr>
              <a:t>rôle</a:t>
            </a:r>
            <a:r>
              <a:rPr sz="1800" b="1" spc="-3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: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Examen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du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dossier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médical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rempli </a:t>
            </a:r>
            <a:r>
              <a:rPr sz="1800" dirty="0">
                <a:latin typeface="Trebuchet MS"/>
                <a:cs typeface="Trebuchet MS"/>
              </a:rPr>
              <a:t>par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médecin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traitant.</a:t>
            </a:r>
            <a:endParaRPr sz="1800">
              <a:latin typeface="Trebuchet MS"/>
              <a:cs typeface="Trebuchet MS"/>
            </a:endParaRPr>
          </a:p>
          <a:p>
            <a:pPr marL="1045844" indent="-635">
              <a:lnSpc>
                <a:spcPct val="100000"/>
              </a:lnSpc>
              <a:spcBef>
                <a:spcPts val="464"/>
              </a:spcBef>
            </a:pPr>
            <a:r>
              <a:rPr sz="1800" b="1" dirty="0">
                <a:latin typeface="Trebuchet MS"/>
                <a:cs typeface="Trebuchet MS"/>
              </a:rPr>
              <a:t>Commission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médicale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d’admission.</a:t>
            </a:r>
            <a:endParaRPr sz="1800">
              <a:latin typeface="Trebuchet MS"/>
              <a:cs typeface="Trebuchet MS"/>
            </a:endParaRPr>
          </a:p>
          <a:p>
            <a:pPr marL="12700" marR="48260" indent="1033144">
              <a:lnSpc>
                <a:spcPts val="1889"/>
              </a:lnSpc>
              <a:spcBef>
                <a:spcPts val="765"/>
              </a:spcBef>
            </a:pPr>
            <a:r>
              <a:rPr sz="1800" dirty="0">
                <a:latin typeface="Trebuchet MS"/>
                <a:cs typeface="Trebuchet MS"/>
              </a:rPr>
              <a:t>Définir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faire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observer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la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prise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en </a:t>
            </a:r>
            <a:r>
              <a:rPr sz="1800" b="1" dirty="0">
                <a:latin typeface="Trebuchet MS"/>
                <a:cs typeface="Trebuchet MS"/>
              </a:rPr>
              <a:t>charge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personnalisée.</a:t>
            </a:r>
            <a:endParaRPr sz="1800">
              <a:latin typeface="Trebuchet MS"/>
              <a:cs typeface="Trebuchet MS"/>
            </a:endParaRPr>
          </a:p>
          <a:p>
            <a:pPr marL="1033144">
              <a:lnSpc>
                <a:spcPct val="100000"/>
              </a:lnSpc>
              <a:spcBef>
                <a:spcPts val="465"/>
              </a:spcBef>
            </a:pPr>
            <a:r>
              <a:rPr sz="1800" dirty="0">
                <a:latin typeface="Trebuchet MS"/>
                <a:cs typeface="Trebuchet MS"/>
              </a:rPr>
              <a:t>Assurer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le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suivi</a:t>
            </a:r>
            <a:r>
              <a:rPr sz="1800" b="1" spc="-10" dirty="0">
                <a:latin typeface="Trebuchet MS"/>
                <a:cs typeface="Trebuchet MS"/>
              </a:rPr>
              <a:t> thérapeutique.</a:t>
            </a:r>
            <a:endParaRPr sz="1800">
              <a:latin typeface="Trebuchet MS"/>
              <a:cs typeface="Trebuchet MS"/>
            </a:endParaRPr>
          </a:p>
          <a:p>
            <a:pPr marL="1045844">
              <a:lnSpc>
                <a:spcPts val="2025"/>
              </a:lnSpc>
              <a:spcBef>
                <a:spcPts val="480"/>
              </a:spcBef>
            </a:pPr>
            <a:r>
              <a:rPr sz="1800" spc="-10" dirty="0">
                <a:latin typeface="Trebuchet MS"/>
                <a:cs typeface="Trebuchet MS"/>
              </a:rPr>
              <a:t>Veiller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à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la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bonne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prise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25"/>
              </a:lnSpc>
            </a:pPr>
            <a:r>
              <a:rPr sz="1800" b="1" spc="-10" dirty="0">
                <a:latin typeface="Trebuchet MS"/>
                <a:cs typeface="Trebuchet MS"/>
              </a:rPr>
              <a:t>médicaments.</a:t>
            </a:r>
            <a:endParaRPr sz="1800">
              <a:latin typeface="Trebuchet MS"/>
              <a:cs typeface="Trebuchet MS"/>
            </a:endParaRPr>
          </a:p>
          <a:p>
            <a:pPr marL="12700" marR="776605" indent="1032510">
              <a:lnSpc>
                <a:spcPts val="1889"/>
              </a:lnSpc>
              <a:spcBef>
                <a:spcPts val="765"/>
              </a:spcBef>
            </a:pPr>
            <a:r>
              <a:rPr sz="1800" b="1" dirty="0">
                <a:latin typeface="Trebuchet MS"/>
                <a:cs typeface="Trebuchet MS"/>
              </a:rPr>
              <a:t>Rendre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compte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au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médecin </a:t>
            </a:r>
            <a:r>
              <a:rPr sz="1800" b="1" dirty="0">
                <a:latin typeface="Trebuchet MS"/>
                <a:cs typeface="Trebuchet MS"/>
              </a:rPr>
              <a:t>traitant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en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d’évènement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médical particulier.</a:t>
            </a:r>
            <a:endParaRPr sz="1800">
              <a:latin typeface="Trebuchet MS"/>
              <a:cs typeface="Trebuchet MS"/>
            </a:endParaRPr>
          </a:p>
          <a:p>
            <a:pPr marL="12700" marR="699135" indent="1033144">
              <a:lnSpc>
                <a:spcPts val="1889"/>
              </a:lnSpc>
              <a:spcBef>
                <a:spcPts val="750"/>
              </a:spcBef>
            </a:pPr>
            <a:r>
              <a:rPr sz="1800" dirty="0">
                <a:latin typeface="Trebuchet MS"/>
                <a:cs typeface="Trebuchet MS"/>
              </a:rPr>
              <a:t>Respect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règlementations </a:t>
            </a:r>
            <a:r>
              <a:rPr sz="1800" b="1" dirty="0">
                <a:latin typeface="Trebuchet MS"/>
                <a:cs typeface="Trebuchet MS"/>
              </a:rPr>
              <a:t>sanitaires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en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vigueur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32" y="980566"/>
            <a:ext cx="3639235" cy="24261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4648" y="3908920"/>
            <a:ext cx="3639820" cy="2729865"/>
            <a:chOff x="124648" y="3908920"/>
            <a:chExt cx="3639820" cy="27298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6296" y="5090728"/>
              <a:ext cx="19313" cy="30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6609" y="4712548"/>
              <a:ext cx="54702" cy="30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8" y="3908920"/>
              <a:ext cx="3639235" cy="272943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6190" y="3461653"/>
            <a:ext cx="19313" cy="128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21670" y="4633897"/>
            <a:ext cx="1234250" cy="19026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1721" y="2084171"/>
            <a:ext cx="2850172" cy="23271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69528" y="4495629"/>
            <a:ext cx="1836521" cy="21791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64600" y="152323"/>
            <a:ext cx="3102927" cy="178501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5831" y="119341"/>
            <a:ext cx="397935" cy="5900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55691" y="115312"/>
            <a:ext cx="553902" cy="65914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13097" y="5559692"/>
            <a:ext cx="3723589" cy="1125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76" y="112765"/>
            <a:ext cx="5792470" cy="55816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9588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755"/>
              </a:spcBef>
            </a:pPr>
            <a:r>
              <a:rPr sz="2700" dirty="0"/>
              <a:t>Hébergement</a:t>
            </a:r>
            <a:r>
              <a:rPr sz="2700" spc="-15" dirty="0"/>
              <a:t> </a:t>
            </a:r>
            <a:r>
              <a:rPr sz="2700" dirty="0"/>
              <a:t>des</a:t>
            </a:r>
            <a:r>
              <a:rPr sz="2700" spc="-5" dirty="0"/>
              <a:t> </a:t>
            </a:r>
            <a:r>
              <a:rPr sz="2700" dirty="0"/>
              <a:t>pèlerins</a:t>
            </a:r>
            <a:r>
              <a:rPr sz="2700" spc="-5" dirty="0"/>
              <a:t> </a:t>
            </a:r>
            <a:r>
              <a:rPr sz="2700" spc="-10" dirty="0"/>
              <a:t>malades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3134055" y="636104"/>
            <a:ext cx="3261995" cy="41046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dirty="0">
                <a:latin typeface="Trebuchet MS"/>
                <a:cs typeface="Trebuchet MS"/>
              </a:rPr>
              <a:t>Pour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les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pèlerins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malades,</a:t>
            </a:r>
            <a:endParaRPr sz="1600">
              <a:latin typeface="Trebuchet MS"/>
              <a:cs typeface="Trebuchet MS"/>
            </a:endParaRPr>
          </a:p>
          <a:p>
            <a:pPr marL="49530" algn="ctr">
              <a:lnSpc>
                <a:spcPct val="100000"/>
              </a:lnSpc>
              <a:spcBef>
                <a:spcPts val="470"/>
              </a:spcBef>
            </a:pPr>
            <a:r>
              <a:rPr sz="1600" b="1" dirty="0">
                <a:solidFill>
                  <a:srgbClr val="B74919"/>
                </a:solidFill>
                <a:latin typeface="Trebuchet MS"/>
                <a:cs typeface="Trebuchet MS"/>
              </a:rPr>
              <a:t>Accueil</a:t>
            </a:r>
            <a:r>
              <a:rPr sz="1600" b="1" spc="5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74919"/>
                </a:solidFill>
                <a:latin typeface="Trebuchet MS"/>
                <a:cs typeface="Trebuchet MS"/>
              </a:rPr>
              <a:t>Saint</a:t>
            </a:r>
            <a:r>
              <a:rPr sz="1600" b="1" spc="5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B74919"/>
                </a:solidFill>
                <a:latin typeface="Trebuchet MS"/>
                <a:cs typeface="Trebuchet MS"/>
              </a:rPr>
              <a:t>Frai</a:t>
            </a:r>
            <a:endParaRPr sz="1600">
              <a:latin typeface="Trebuchet MS"/>
              <a:cs typeface="Trebuchet MS"/>
            </a:endParaRPr>
          </a:p>
          <a:p>
            <a:pPr marL="140970" marR="132715" indent="-2540" algn="ctr">
              <a:lnSpc>
                <a:spcPts val="1710"/>
              </a:lnSpc>
              <a:spcBef>
                <a:spcPts val="705"/>
              </a:spcBef>
            </a:pPr>
            <a:r>
              <a:rPr sz="1600" dirty="0">
                <a:latin typeface="Trebuchet MS"/>
                <a:cs typeface="Trebuchet MS"/>
              </a:rPr>
              <a:t>Chambre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2,4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ou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6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personnes </a:t>
            </a:r>
            <a:r>
              <a:rPr sz="1600" dirty="0">
                <a:latin typeface="Trebuchet MS"/>
                <a:cs typeface="Trebuchet MS"/>
              </a:rPr>
              <a:t>avec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pour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chaque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salle,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une </a:t>
            </a:r>
            <a:r>
              <a:rPr sz="1600" dirty="0">
                <a:latin typeface="Trebuchet MS"/>
                <a:cs typeface="Trebuchet MS"/>
              </a:rPr>
              <a:t>équipe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d’hospitaliers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pour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aider </a:t>
            </a:r>
            <a:r>
              <a:rPr sz="1600" dirty="0">
                <a:latin typeface="Trebuchet MS"/>
                <a:cs typeface="Trebuchet MS"/>
              </a:rPr>
              <a:t>selon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besoins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(toilette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habillage déplacements).</a:t>
            </a:r>
            <a:endParaRPr sz="1600">
              <a:latin typeface="Trebuchet MS"/>
              <a:cs typeface="Trebuchet MS"/>
            </a:endParaRPr>
          </a:p>
          <a:p>
            <a:pPr marL="67945" marR="60325" algn="ctr">
              <a:lnSpc>
                <a:spcPts val="1710"/>
              </a:lnSpc>
              <a:spcBef>
                <a:spcPts val="680"/>
              </a:spcBef>
            </a:pPr>
            <a:r>
              <a:rPr sz="1600" dirty="0">
                <a:latin typeface="Trebuchet MS"/>
                <a:cs typeface="Trebuchet MS"/>
              </a:rPr>
              <a:t>Un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balcon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circulaire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donne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sur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un </a:t>
            </a:r>
            <a:r>
              <a:rPr sz="1600" dirty="0">
                <a:latin typeface="Trebuchet MS"/>
                <a:cs typeface="Trebuchet MS"/>
              </a:rPr>
              <a:t>puits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lumière.</a:t>
            </a:r>
            <a:endParaRPr sz="1600">
              <a:latin typeface="Trebuchet MS"/>
              <a:cs typeface="Trebuchet MS"/>
            </a:endParaRPr>
          </a:p>
          <a:p>
            <a:pPr marL="14604" marR="8255" indent="-635" algn="ctr">
              <a:lnSpc>
                <a:spcPts val="1710"/>
              </a:lnSpc>
              <a:spcBef>
                <a:spcPts val="680"/>
              </a:spcBef>
            </a:pPr>
            <a:r>
              <a:rPr sz="1600" spc="-20" dirty="0">
                <a:latin typeface="Trebuchet MS"/>
                <a:cs typeface="Trebuchet MS"/>
              </a:rPr>
              <a:t>Tout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le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monde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au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même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étage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où </a:t>
            </a:r>
            <a:r>
              <a:rPr sz="1600" dirty="0">
                <a:latin typeface="Trebuchet MS"/>
                <a:cs typeface="Trebuchet MS"/>
              </a:rPr>
              <a:t>se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trouve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également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la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salle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à </a:t>
            </a:r>
            <a:r>
              <a:rPr sz="1600" spc="-10" dirty="0">
                <a:latin typeface="Trebuchet MS"/>
                <a:cs typeface="Trebuchet MS"/>
              </a:rPr>
              <a:t>manger,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l’infirmerie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et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la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tisanerie </a:t>
            </a:r>
            <a:r>
              <a:rPr sz="1600" dirty="0">
                <a:latin typeface="Trebuchet MS"/>
                <a:cs typeface="Trebuchet MS"/>
              </a:rPr>
              <a:t>(point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infos)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600" dirty="0">
                <a:solidFill>
                  <a:srgbClr val="B74919"/>
                </a:solidFill>
                <a:latin typeface="Trebuchet MS"/>
                <a:cs typeface="Trebuchet MS"/>
              </a:rPr>
              <a:t>Lieu</a:t>
            </a:r>
            <a:r>
              <a:rPr sz="1600" spc="2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B74919"/>
                </a:solidFill>
                <a:latin typeface="Trebuchet MS"/>
                <a:cs typeface="Trebuchet MS"/>
              </a:rPr>
              <a:t>de</a:t>
            </a:r>
            <a:r>
              <a:rPr sz="1600" spc="3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B74919"/>
                </a:solidFill>
                <a:latin typeface="Trebuchet MS"/>
                <a:cs typeface="Trebuchet MS"/>
              </a:rPr>
              <a:t>vie.</a:t>
            </a:r>
            <a:endParaRPr sz="1600">
              <a:latin typeface="Trebuchet MS"/>
              <a:cs typeface="Trebuchet MS"/>
            </a:endParaRPr>
          </a:p>
          <a:p>
            <a:pPr marL="12065" marR="5080" algn="ctr">
              <a:lnSpc>
                <a:spcPts val="1710"/>
              </a:lnSpc>
              <a:spcBef>
                <a:spcPts val="705"/>
              </a:spcBef>
            </a:pPr>
            <a:r>
              <a:rPr sz="1600" dirty="0">
                <a:latin typeface="Trebuchet MS"/>
                <a:cs typeface="Trebuchet MS"/>
              </a:rPr>
              <a:t>et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lieu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rencontres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pour…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toutes </a:t>
            </a:r>
            <a:r>
              <a:rPr sz="1600" dirty="0">
                <a:latin typeface="Trebuchet MS"/>
                <a:cs typeface="Trebuchet MS"/>
              </a:rPr>
              <a:t>les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générations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!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700" y="112636"/>
            <a:ext cx="5646483" cy="42348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35" y="4452749"/>
            <a:ext cx="2922828" cy="19485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22396" y="4845972"/>
            <a:ext cx="2819768" cy="18798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2618" y="4845972"/>
            <a:ext cx="1527009" cy="187984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393465" y="4872743"/>
            <a:ext cx="3896995" cy="1826895"/>
            <a:chOff x="3393465" y="4872743"/>
            <a:chExt cx="3896995" cy="18268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3622" y="6406158"/>
              <a:ext cx="64508" cy="430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3465" y="4872743"/>
              <a:ext cx="3896385" cy="1826298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535" y="1073403"/>
            <a:ext cx="2922828" cy="26571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942" y="44156"/>
            <a:ext cx="9144000" cy="54546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700" dirty="0"/>
              <a:t>Hébergement</a:t>
            </a:r>
            <a:r>
              <a:rPr sz="2700" spc="-50" dirty="0"/>
              <a:t> </a:t>
            </a:r>
            <a:r>
              <a:rPr sz="2700" dirty="0"/>
              <a:t>des</a:t>
            </a:r>
            <a:r>
              <a:rPr sz="2700" spc="-50" dirty="0"/>
              <a:t> </a:t>
            </a:r>
            <a:r>
              <a:rPr sz="2700" spc="-10" dirty="0"/>
              <a:t>hospitaliers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148558" y="2593568"/>
            <a:ext cx="4177029" cy="14751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500" dirty="0">
                <a:latin typeface="Trebuchet MS"/>
                <a:cs typeface="Trebuchet MS"/>
              </a:rPr>
              <a:t>NON</a:t>
            </a:r>
            <a:r>
              <a:rPr sz="1500" spc="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ne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rêvez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pas</a:t>
            </a:r>
            <a:r>
              <a:rPr sz="1500" spc="50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!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500">
              <a:latin typeface="Trebuchet MS"/>
              <a:cs typeface="Trebuchet MS"/>
            </a:endParaRPr>
          </a:p>
          <a:p>
            <a:pPr marL="262890" marR="255904" algn="ctr">
              <a:lnSpc>
                <a:spcPts val="1530"/>
              </a:lnSpc>
            </a:pPr>
            <a:r>
              <a:rPr sz="1500" dirty="0">
                <a:latin typeface="Trebuchet MS"/>
                <a:cs typeface="Trebuchet MS"/>
              </a:rPr>
              <a:t>Une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sélection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d’hôtels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de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la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ville</a:t>
            </a:r>
            <a:r>
              <a:rPr sz="1500" spc="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vous</a:t>
            </a:r>
            <a:r>
              <a:rPr sz="1500" spc="7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est </a:t>
            </a:r>
            <a:r>
              <a:rPr sz="1500" spc="-10" dirty="0">
                <a:latin typeface="Trebuchet MS"/>
                <a:cs typeface="Trebuchet MS"/>
              </a:rPr>
              <a:t>proposée.</a:t>
            </a:r>
            <a:endParaRPr sz="1500">
              <a:latin typeface="Trebuchet MS"/>
              <a:cs typeface="Trebuchet MS"/>
            </a:endParaRPr>
          </a:p>
          <a:p>
            <a:pPr marL="12065" marR="5080" algn="ctr">
              <a:lnSpc>
                <a:spcPts val="1530"/>
              </a:lnSpc>
              <a:spcBef>
                <a:spcPts val="640"/>
              </a:spcBef>
            </a:pPr>
            <a:r>
              <a:rPr sz="1500" dirty="0">
                <a:latin typeface="Trebuchet MS"/>
                <a:cs typeface="Trebuchet MS"/>
              </a:rPr>
              <a:t>Vous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n’aurez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qu’à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choisir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en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fonction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du</a:t>
            </a:r>
            <a:r>
              <a:rPr sz="1500" spc="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lieu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et </a:t>
            </a:r>
            <a:r>
              <a:rPr sz="1500" dirty="0">
                <a:latin typeface="Trebuchet MS"/>
                <a:cs typeface="Trebuchet MS"/>
              </a:rPr>
              <a:t>des</a:t>
            </a:r>
            <a:r>
              <a:rPr sz="1500" spc="5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tarifs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29" y="671080"/>
            <a:ext cx="4356100" cy="1866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322363" y="3072739"/>
            <a:ext cx="4747260" cy="3741420"/>
            <a:chOff x="7322363" y="3072739"/>
            <a:chExt cx="4747260" cy="37414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0036" y="3072739"/>
              <a:ext cx="3149028" cy="19806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2199" y="6456089"/>
              <a:ext cx="68316" cy="1026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2363" y="5089349"/>
              <a:ext cx="2241029" cy="1724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1748" y="5173339"/>
              <a:ext cx="2347595" cy="15565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0231" y="3934176"/>
            <a:ext cx="1503578" cy="9914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44644" y="698576"/>
            <a:ext cx="4100233" cy="27186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28748" y="709091"/>
            <a:ext cx="2995472" cy="22437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803" y="4090367"/>
            <a:ext cx="4190949" cy="261197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16780" y="4772347"/>
            <a:ext cx="2647238" cy="19930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30471" y="3524563"/>
            <a:ext cx="2619832" cy="114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3170" y="63539"/>
            <a:ext cx="8649335" cy="511175"/>
          </a:xfrm>
          <a:custGeom>
            <a:avLst/>
            <a:gdLst/>
            <a:ahLst/>
            <a:cxnLst/>
            <a:rect l="l" t="t" r="r" b="b"/>
            <a:pathLst>
              <a:path w="8649335" h="511175">
                <a:moveTo>
                  <a:pt x="8649233" y="0"/>
                </a:moveTo>
                <a:lnTo>
                  <a:pt x="0" y="0"/>
                </a:lnTo>
                <a:lnTo>
                  <a:pt x="0" y="510894"/>
                </a:lnTo>
                <a:lnTo>
                  <a:pt x="8649233" y="510894"/>
                </a:lnTo>
                <a:lnTo>
                  <a:pt x="864923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6795">
              <a:lnSpc>
                <a:spcPct val="100000"/>
              </a:lnSpc>
              <a:spcBef>
                <a:spcPts val="100"/>
              </a:spcBef>
            </a:pPr>
            <a:r>
              <a:rPr dirty="0"/>
              <a:t>Une</a:t>
            </a:r>
            <a:r>
              <a:rPr spc="-60" dirty="0"/>
              <a:t> </a:t>
            </a:r>
            <a:r>
              <a:rPr dirty="0"/>
              <a:t>journée</a:t>
            </a:r>
            <a:r>
              <a:rPr spc="-55" dirty="0"/>
              <a:t> </a:t>
            </a:r>
            <a:r>
              <a:rPr dirty="0"/>
              <a:t>type</a:t>
            </a:r>
            <a:r>
              <a:rPr spc="-55" dirty="0"/>
              <a:t> </a:t>
            </a:r>
            <a:r>
              <a:rPr dirty="0"/>
              <a:t>à</a:t>
            </a:r>
            <a:r>
              <a:rPr spc="-55" dirty="0"/>
              <a:t> </a:t>
            </a:r>
            <a:r>
              <a:rPr spc="-10" dirty="0"/>
              <a:t>Lourdes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2337" y="747484"/>
            <a:ext cx="4332605" cy="57099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750" dirty="0">
                <a:latin typeface="Trebuchet MS"/>
                <a:cs typeface="Trebuchet MS"/>
              </a:rPr>
              <a:t>7h30 </a:t>
            </a:r>
            <a:r>
              <a:rPr sz="1750" spc="-10" dirty="0">
                <a:latin typeface="Trebuchet MS"/>
                <a:cs typeface="Trebuchet MS"/>
              </a:rPr>
              <a:t>lever.</a:t>
            </a:r>
            <a:endParaRPr sz="1750">
              <a:latin typeface="Trebuchet MS"/>
              <a:cs typeface="Trebuchet MS"/>
            </a:endParaRPr>
          </a:p>
          <a:p>
            <a:pPr marL="12700" marR="2157730">
              <a:lnSpc>
                <a:spcPct val="120500"/>
              </a:lnSpc>
            </a:pPr>
            <a:r>
              <a:rPr sz="1750" dirty="0">
                <a:latin typeface="Trebuchet MS"/>
                <a:cs typeface="Trebuchet MS"/>
              </a:rPr>
              <a:t>Habillage</a:t>
            </a:r>
            <a:r>
              <a:rPr sz="1750" spc="-4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rangement. </a:t>
            </a:r>
            <a:r>
              <a:rPr sz="1750" dirty="0">
                <a:latin typeface="Trebuchet MS"/>
                <a:cs typeface="Trebuchet MS"/>
              </a:rPr>
              <a:t>8h15</a:t>
            </a:r>
            <a:r>
              <a:rPr sz="1750" spc="-3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petit</a:t>
            </a:r>
            <a:r>
              <a:rPr sz="1750" spc="-3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déjeuner.</a:t>
            </a:r>
            <a:endParaRPr sz="1750">
              <a:latin typeface="Trebuchet MS"/>
              <a:cs typeface="Trebuchet MS"/>
            </a:endParaRPr>
          </a:p>
          <a:p>
            <a:pPr marL="12700" marR="1043305">
              <a:lnSpc>
                <a:spcPts val="1800"/>
              </a:lnSpc>
              <a:spcBef>
                <a:spcPts val="740"/>
              </a:spcBef>
            </a:pPr>
            <a:r>
              <a:rPr sz="1750" dirty="0">
                <a:latin typeface="Trebuchet MS"/>
                <a:cs typeface="Trebuchet MS"/>
              </a:rPr>
              <a:t>9h00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départ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pour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une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cérémonie </a:t>
            </a:r>
            <a:r>
              <a:rPr sz="1750" dirty="0">
                <a:latin typeface="Trebuchet MS"/>
                <a:cs typeface="Trebuchet MS"/>
              </a:rPr>
              <a:t>ou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une </a:t>
            </a:r>
            <a:r>
              <a:rPr sz="1750" spc="-10" dirty="0">
                <a:latin typeface="Trebuchet MS"/>
                <a:cs typeface="Trebuchet MS"/>
              </a:rPr>
              <a:t>animation.</a:t>
            </a:r>
            <a:endParaRPr sz="1750">
              <a:latin typeface="Trebuchet MS"/>
              <a:cs typeface="Trebuchet MS"/>
            </a:endParaRPr>
          </a:p>
          <a:p>
            <a:pPr marL="12700" marR="2703830">
              <a:lnSpc>
                <a:spcPts val="2530"/>
              </a:lnSpc>
              <a:spcBef>
                <a:spcPts val="145"/>
              </a:spcBef>
            </a:pPr>
            <a:r>
              <a:rPr sz="1750" dirty="0">
                <a:latin typeface="Trebuchet MS"/>
                <a:cs typeface="Trebuchet MS"/>
              </a:rPr>
              <a:t>12h00 </a:t>
            </a:r>
            <a:r>
              <a:rPr sz="1750" spc="-25" dirty="0">
                <a:latin typeface="Trebuchet MS"/>
                <a:cs typeface="Trebuchet MS"/>
              </a:rPr>
              <a:t>déjeuner. </a:t>
            </a:r>
            <a:r>
              <a:rPr sz="1750" spc="-10" dirty="0">
                <a:latin typeface="Trebuchet MS"/>
                <a:cs typeface="Trebuchet MS"/>
              </a:rPr>
              <a:t>Repos.</a:t>
            </a:r>
            <a:endParaRPr sz="1750">
              <a:latin typeface="Trebuchet MS"/>
              <a:cs typeface="Trebuchet MS"/>
            </a:endParaRPr>
          </a:p>
          <a:p>
            <a:pPr marL="12700" marR="845185">
              <a:lnSpc>
                <a:spcPts val="1800"/>
              </a:lnSpc>
              <a:spcBef>
                <a:spcPts val="585"/>
              </a:spcBef>
            </a:pPr>
            <a:r>
              <a:rPr sz="1750" dirty="0">
                <a:latin typeface="Trebuchet MS"/>
                <a:cs typeface="Trebuchet MS"/>
              </a:rPr>
              <a:t>14h00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départ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pour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une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cérémonie, </a:t>
            </a:r>
            <a:r>
              <a:rPr sz="1750" dirty="0">
                <a:latin typeface="Trebuchet MS"/>
                <a:cs typeface="Trebuchet MS"/>
              </a:rPr>
              <a:t>une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animation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ou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un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temps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libre.</a:t>
            </a:r>
            <a:endParaRPr sz="1750">
              <a:latin typeface="Trebuchet MS"/>
              <a:cs typeface="Trebuchet MS"/>
            </a:endParaRPr>
          </a:p>
          <a:p>
            <a:pPr marL="12700" marR="2891155">
              <a:lnSpc>
                <a:spcPts val="2530"/>
              </a:lnSpc>
              <a:spcBef>
                <a:spcPts val="145"/>
              </a:spcBef>
            </a:pPr>
            <a:r>
              <a:rPr sz="1750" dirty="0">
                <a:latin typeface="Trebuchet MS"/>
                <a:cs typeface="Trebuchet MS"/>
              </a:rPr>
              <a:t>18h30</a:t>
            </a:r>
            <a:r>
              <a:rPr sz="1750" spc="-35" dirty="0">
                <a:latin typeface="Trebuchet MS"/>
                <a:cs typeface="Trebuchet MS"/>
              </a:rPr>
              <a:t> Toilette </a:t>
            </a:r>
            <a:r>
              <a:rPr sz="1750" dirty="0">
                <a:latin typeface="Trebuchet MS"/>
                <a:cs typeface="Trebuchet MS"/>
              </a:rPr>
              <a:t>19h00 </a:t>
            </a:r>
            <a:r>
              <a:rPr sz="1750" spc="-10" dirty="0">
                <a:latin typeface="Trebuchet MS"/>
                <a:cs typeface="Trebuchet MS"/>
              </a:rPr>
              <a:t>diner.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750" spc="-10" dirty="0">
                <a:latin typeface="Trebuchet MS"/>
                <a:cs typeface="Trebuchet MS"/>
              </a:rPr>
              <a:t>Coucher</a:t>
            </a:r>
            <a:endParaRPr sz="1750">
              <a:latin typeface="Trebuchet MS"/>
              <a:cs typeface="Trebuchet MS"/>
            </a:endParaRPr>
          </a:p>
          <a:p>
            <a:pPr marL="12700" marR="5080">
              <a:lnSpc>
                <a:spcPts val="1800"/>
              </a:lnSpc>
              <a:spcBef>
                <a:spcPts val="740"/>
              </a:spcBef>
            </a:pPr>
            <a:r>
              <a:rPr sz="1750" dirty="0">
                <a:latin typeface="Trebuchet MS"/>
                <a:cs typeface="Trebuchet MS"/>
              </a:rPr>
              <a:t>Les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hospitaliers,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prêtres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et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les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religieux </a:t>
            </a:r>
            <a:r>
              <a:rPr sz="1750" dirty="0">
                <a:latin typeface="Trebuchet MS"/>
                <a:cs typeface="Trebuchet MS"/>
              </a:rPr>
              <a:t>seront</a:t>
            </a:r>
            <a:r>
              <a:rPr sz="1750" spc="-3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présents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auprès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des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malades</a:t>
            </a:r>
            <a:r>
              <a:rPr sz="1750" spc="-25" dirty="0">
                <a:latin typeface="Trebuchet MS"/>
                <a:cs typeface="Trebuchet MS"/>
              </a:rPr>
              <a:t> des </a:t>
            </a:r>
            <a:r>
              <a:rPr sz="1750" dirty="0">
                <a:latin typeface="Trebuchet MS"/>
                <a:cs typeface="Trebuchet MS"/>
              </a:rPr>
              <a:t>hospitaliers</a:t>
            </a:r>
            <a:r>
              <a:rPr sz="1750" spc="-3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toute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la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journée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pour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aider </a:t>
            </a:r>
            <a:r>
              <a:rPr sz="1750" dirty="0">
                <a:latin typeface="Trebuchet MS"/>
                <a:cs typeface="Trebuchet MS"/>
              </a:rPr>
              <a:t>physiquement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et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accompagner spirituellement.</a:t>
            </a:r>
            <a:endParaRPr sz="1750">
              <a:latin typeface="Trebuchet MS"/>
              <a:cs typeface="Trebuchet MS"/>
            </a:endParaRPr>
          </a:p>
          <a:p>
            <a:pPr marL="12700" marR="135890">
              <a:lnSpc>
                <a:spcPts val="1800"/>
              </a:lnSpc>
              <a:spcBef>
                <a:spcPts val="730"/>
              </a:spcBef>
            </a:pPr>
            <a:r>
              <a:rPr sz="1750" dirty="0">
                <a:latin typeface="Trebuchet MS"/>
                <a:cs typeface="Trebuchet MS"/>
              </a:rPr>
              <a:t>Une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équipe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bénévoles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veillera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toute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spc="-25" dirty="0">
                <a:latin typeface="Trebuchet MS"/>
                <a:cs typeface="Trebuchet MS"/>
              </a:rPr>
              <a:t>la </a:t>
            </a:r>
            <a:r>
              <a:rPr sz="1750" dirty="0">
                <a:latin typeface="Trebuchet MS"/>
                <a:cs typeface="Trebuchet MS"/>
              </a:rPr>
              <a:t>nuit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à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Saint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Frai,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prête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à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intervenir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à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spc="-25" dirty="0">
                <a:latin typeface="Trebuchet MS"/>
                <a:cs typeface="Trebuchet MS"/>
              </a:rPr>
              <a:t>la </a:t>
            </a:r>
            <a:r>
              <a:rPr sz="1750" dirty="0">
                <a:latin typeface="Trebuchet MS"/>
                <a:cs typeface="Trebuchet MS"/>
              </a:rPr>
              <a:t>moindre</a:t>
            </a:r>
            <a:r>
              <a:rPr sz="1750" spc="-3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demande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46" y="2640063"/>
            <a:ext cx="3156800" cy="17781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254" y="116420"/>
            <a:ext cx="3196386" cy="23963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269530" y="779922"/>
            <a:ext cx="4818380" cy="2730500"/>
            <a:chOff x="7269530" y="779922"/>
            <a:chExt cx="4818380" cy="27305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3576" y="779922"/>
              <a:ext cx="80577" cy="537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0362" y="2721816"/>
              <a:ext cx="80577" cy="537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9530" y="796226"/>
              <a:ext cx="4818126" cy="271385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295" y="4545450"/>
            <a:ext cx="3260305" cy="21735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4959" y="3658403"/>
            <a:ext cx="4057815" cy="30421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1675" y="71805"/>
            <a:ext cx="4232275" cy="57912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2900" dirty="0"/>
              <a:t>Les </a:t>
            </a:r>
            <a:r>
              <a:rPr sz="2900" spc="-10" dirty="0"/>
              <a:t>cérémonies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152525" y="740765"/>
            <a:ext cx="3603625" cy="386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155" marR="499745" algn="ctr">
              <a:lnSpc>
                <a:spcPct val="122800"/>
              </a:lnSpc>
              <a:spcBef>
                <a:spcPts val="95"/>
              </a:spcBef>
            </a:pP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-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cérémonie</a:t>
            </a:r>
            <a:r>
              <a:rPr sz="2050" spc="-10" dirty="0">
                <a:latin typeface="Trebuchet MS"/>
                <a:cs typeface="Trebuchet MS"/>
              </a:rPr>
              <a:t> d’accueil </a:t>
            </a: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messe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à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Grotte</a:t>
            </a:r>
            <a:r>
              <a:rPr sz="2050" spc="509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Procession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Mariale</a:t>
            </a:r>
            <a:endParaRPr sz="2050">
              <a:latin typeface="Trebuchet MS"/>
              <a:cs typeface="Trebuchet MS"/>
            </a:endParaRPr>
          </a:p>
          <a:p>
            <a:pPr marL="12700" marR="5080" indent="320040">
              <a:lnSpc>
                <a:spcPct val="122800"/>
              </a:lnSpc>
            </a:pP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Messe</a:t>
            </a:r>
            <a:r>
              <a:rPr sz="2050" spc="2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Internationale </a:t>
            </a:r>
            <a:r>
              <a:rPr sz="2050" dirty="0">
                <a:latin typeface="Trebuchet MS"/>
                <a:cs typeface="Trebuchet MS"/>
              </a:rPr>
              <a:t>Procession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du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Saint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Sacrement </a:t>
            </a: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-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cérémonie</a:t>
            </a:r>
            <a:r>
              <a:rPr sz="2050" spc="-10" dirty="0">
                <a:latin typeface="Trebuchet MS"/>
                <a:cs typeface="Trebuchet MS"/>
              </a:rPr>
              <a:t> pénitentielle</a:t>
            </a:r>
            <a:endParaRPr sz="2050">
              <a:latin typeface="Trebuchet MS"/>
              <a:cs typeface="Trebuchet MS"/>
            </a:endParaRPr>
          </a:p>
          <a:p>
            <a:pPr marL="407034" marR="532765" indent="55880" algn="ctr">
              <a:lnSpc>
                <a:spcPct val="122800"/>
              </a:lnSpc>
            </a:pPr>
            <a:r>
              <a:rPr sz="2050" spc="-10" dirty="0">
                <a:latin typeface="Trebuchet MS"/>
                <a:cs typeface="Trebuchet MS"/>
              </a:rPr>
              <a:t>L’onction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des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malades </a:t>
            </a: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cérémonie de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l’eau </a:t>
            </a:r>
            <a:r>
              <a:rPr sz="2050" dirty="0">
                <a:latin typeface="Trebuchet MS"/>
                <a:cs typeface="Trebuchet MS"/>
              </a:rPr>
              <a:t>Le chemin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Trebuchet MS"/>
                <a:cs typeface="Trebuchet MS"/>
              </a:rPr>
              <a:t>croix</a:t>
            </a:r>
            <a:endParaRPr sz="2050">
              <a:latin typeface="Trebuchet MS"/>
              <a:cs typeface="Trebuchet MS"/>
            </a:endParaRPr>
          </a:p>
          <a:p>
            <a:pPr marR="149225" algn="ctr">
              <a:lnSpc>
                <a:spcPct val="100000"/>
              </a:lnSpc>
              <a:spcBef>
                <a:spcPts val="560"/>
              </a:spcBef>
            </a:pP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-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cérémonie</a:t>
            </a:r>
            <a:r>
              <a:rPr sz="2050" spc="-10" dirty="0">
                <a:latin typeface="Trebuchet MS"/>
                <a:cs typeface="Trebuchet MS"/>
              </a:rPr>
              <a:t> d’envoi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70" y="4463387"/>
            <a:ext cx="5074500" cy="21963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11" y="2296121"/>
            <a:ext cx="5026812" cy="19834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250" y="136893"/>
            <a:ext cx="3787000" cy="19834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53411" y="63855"/>
            <a:ext cx="3205822" cy="212952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875966" y="4664621"/>
            <a:ext cx="3082290" cy="2054860"/>
            <a:chOff x="8875966" y="4664621"/>
            <a:chExt cx="3082290" cy="20548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53471" y="6079414"/>
              <a:ext cx="78487" cy="523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5966" y="4664621"/>
              <a:ext cx="3081921" cy="2054618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75966" y="2401684"/>
            <a:ext cx="3081921" cy="20546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9828" y="4700216"/>
            <a:ext cx="2644584" cy="19834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394" y="85623"/>
            <a:ext cx="7933690" cy="507365"/>
          </a:xfrm>
          <a:custGeom>
            <a:avLst/>
            <a:gdLst/>
            <a:ahLst/>
            <a:cxnLst/>
            <a:rect l="l" t="t" r="r" b="b"/>
            <a:pathLst>
              <a:path w="7933690" h="507365">
                <a:moveTo>
                  <a:pt x="7933232" y="0"/>
                </a:moveTo>
                <a:lnTo>
                  <a:pt x="0" y="0"/>
                </a:lnTo>
                <a:lnTo>
                  <a:pt x="0" y="507060"/>
                </a:lnTo>
                <a:lnTo>
                  <a:pt x="7933232" y="507060"/>
                </a:lnTo>
                <a:lnTo>
                  <a:pt x="7933232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spc="-65" dirty="0"/>
              <a:t> </a:t>
            </a:r>
            <a:r>
              <a:rPr dirty="0"/>
              <a:t>autres</a:t>
            </a:r>
            <a:r>
              <a:rPr spc="-60" dirty="0"/>
              <a:t> </a:t>
            </a:r>
            <a:r>
              <a:rPr dirty="0"/>
              <a:t>cérémonies</a:t>
            </a:r>
            <a:r>
              <a:rPr spc="-60" dirty="0"/>
              <a:t> </a:t>
            </a:r>
            <a:r>
              <a:rPr dirty="0"/>
              <a:t>et</a:t>
            </a:r>
            <a:r>
              <a:rPr spc="-65" dirty="0"/>
              <a:t> </a:t>
            </a:r>
            <a:r>
              <a:rPr spc="-10" dirty="0"/>
              <a:t>rassemblements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0618" y="1034618"/>
            <a:ext cx="3813175" cy="389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9060" marR="91440" algn="ctr">
              <a:lnSpc>
                <a:spcPts val="2430"/>
              </a:lnSpc>
              <a:spcBef>
                <a:spcPts val="480"/>
              </a:spcBef>
            </a:pPr>
            <a:r>
              <a:rPr sz="2300" dirty="0">
                <a:latin typeface="Trebuchet MS"/>
                <a:cs typeface="Trebuchet MS"/>
              </a:rPr>
              <a:t>La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cité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Saint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Pierre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(remise </a:t>
            </a:r>
            <a:r>
              <a:rPr sz="2300" dirty="0">
                <a:latin typeface="Trebuchet MS"/>
                <a:cs typeface="Trebuchet MS"/>
              </a:rPr>
              <a:t>des</a:t>
            </a:r>
            <a:r>
              <a:rPr sz="2300" spc="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médailles,</a:t>
            </a:r>
            <a:r>
              <a:rPr sz="2300" spc="4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goûter)</a:t>
            </a:r>
            <a:endParaRPr sz="2300">
              <a:latin typeface="Trebuchet MS"/>
              <a:cs typeface="Trebuchet MS"/>
            </a:endParaRPr>
          </a:p>
          <a:p>
            <a:pPr marL="220345" marR="212090" algn="ctr">
              <a:lnSpc>
                <a:spcPts val="3400"/>
              </a:lnSpc>
              <a:spcBef>
                <a:spcPts val="195"/>
              </a:spcBef>
            </a:pPr>
            <a:r>
              <a:rPr sz="2300" dirty="0">
                <a:latin typeface="Trebuchet MS"/>
                <a:cs typeface="Trebuchet MS"/>
              </a:rPr>
              <a:t>Gestes</a:t>
            </a:r>
            <a:r>
              <a:rPr sz="2300" spc="3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de</a:t>
            </a:r>
            <a:r>
              <a:rPr sz="2300" spc="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l’eau</a:t>
            </a:r>
            <a:r>
              <a:rPr sz="2300" spc="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-</a:t>
            </a:r>
            <a:r>
              <a:rPr sz="2300" spc="3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Piscines L’Heure</a:t>
            </a:r>
            <a:r>
              <a:rPr sz="2300" spc="-2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Sainte</a:t>
            </a:r>
            <a:r>
              <a:rPr sz="2300" spc="-1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à</a:t>
            </a:r>
            <a:r>
              <a:rPr sz="2300" spc="-2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Bartres </a:t>
            </a:r>
            <a:r>
              <a:rPr sz="2300" dirty="0">
                <a:latin typeface="Trebuchet MS"/>
                <a:cs typeface="Trebuchet MS"/>
              </a:rPr>
              <a:t>Passage</a:t>
            </a:r>
            <a:r>
              <a:rPr sz="2300" spc="-2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à</a:t>
            </a:r>
            <a:r>
              <a:rPr sz="2300" spc="-2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la</a:t>
            </a:r>
            <a:r>
              <a:rPr sz="2300" spc="-2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Grotte</a:t>
            </a:r>
            <a:endParaRPr sz="2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300" dirty="0">
                <a:latin typeface="Trebuchet MS"/>
                <a:cs typeface="Trebuchet MS"/>
              </a:rPr>
              <a:t>La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photo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de</a:t>
            </a:r>
            <a:r>
              <a:rPr sz="2300" spc="1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groupe</a:t>
            </a:r>
            <a:endParaRPr sz="2300">
              <a:latin typeface="Trebuchet MS"/>
              <a:cs typeface="Trebuchet MS"/>
            </a:endParaRPr>
          </a:p>
          <a:p>
            <a:pPr marL="12700" marR="5080" algn="ctr">
              <a:lnSpc>
                <a:spcPts val="2430"/>
              </a:lnSpc>
              <a:spcBef>
                <a:spcPts val="1000"/>
              </a:spcBef>
            </a:pPr>
            <a:r>
              <a:rPr sz="2300" dirty="0">
                <a:latin typeface="Trebuchet MS"/>
                <a:cs typeface="Trebuchet MS"/>
              </a:rPr>
              <a:t>Le</a:t>
            </a:r>
            <a:r>
              <a:rPr sz="2300" spc="2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verre</a:t>
            </a:r>
            <a:r>
              <a:rPr sz="2300" spc="2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de</a:t>
            </a:r>
            <a:r>
              <a:rPr sz="2300" spc="3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l’amitié</a:t>
            </a:r>
            <a:r>
              <a:rPr sz="2300" spc="2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au</a:t>
            </a:r>
            <a:r>
              <a:rPr sz="2300" spc="3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puits </a:t>
            </a:r>
            <a:r>
              <a:rPr sz="2300" dirty="0">
                <a:latin typeface="Trebuchet MS"/>
                <a:cs typeface="Trebuchet MS"/>
              </a:rPr>
              <a:t>de</a:t>
            </a:r>
            <a:r>
              <a:rPr sz="2300" spc="2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lumière</a:t>
            </a:r>
            <a:endParaRPr sz="2300">
              <a:latin typeface="Trebuchet MS"/>
              <a:cs typeface="Trebuchet MS"/>
            </a:endParaRPr>
          </a:p>
          <a:p>
            <a:pPr marL="194310" marR="183515" indent="-2540" algn="ctr">
              <a:lnSpc>
                <a:spcPts val="2430"/>
              </a:lnSpc>
              <a:spcBef>
                <a:spcPts val="965"/>
              </a:spcBef>
            </a:pPr>
            <a:r>
              <a:rPr sz="2300" spc="-35" dirty="0">
                <a:latin typeface="Trebuchet MS"/>
                <a:cs typeface="Trebuchet MS"/>
              </a:rPr>
              <a:t>L’après-</a:t>
            </a:r>
            <a:r>
              <a:rPr sz="2300" dirty="0">
                <a:latin typeface="Trebuchet MS"/>
                <a:cs typeface="Trebuchet MS"/>
              </a:rPr>
              <a:t>midi</a:t>
            </a:r>
            <a:r>
              <a:rPr sz="2300" spc="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libre</a:t>
            </a:r>
            <a:r>
              <a:rPr sz="2300" spc="7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(visites </a:t>
            </a:r>
            <a:r>
              <a:rPr sz="2300" dirty="0">
                <a:latin typeface="Trebuchet MS"/>
                <a:cs typeface="Trebuchet MS"/>
              </a:rPr>
              <a:t>touristiques,</a:t>
            </a:r>
            <a:r>
              <a:rPr sz="2300" spc="8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emplettes…)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66" y="829170"/>
            <a:ext cx="4200525" cy="2800350"/>
            <a:chOff x="76166" y="829170"/>
            <a:chExt cx="4200525" cy="28003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926" y="2937421"/>
              <a:ext cx="27729" cy="207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6" y="829170"/>
              <a:ext cx="4200512" cy="280033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5114" y="161950"/>
            <a:ext cx="3805415" cy="28529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632" y="3759122"/>
            <a:ext cx="3805415" cy="28529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33597" y="3091021"/>
            <a:ext cx="2410675" cy="36187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31348" y="5453155"/>
            <a:ext cx="5389956" cy="1207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5365" y="275267"/>
            <a:ext cx="3802379" cy="63690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869"/>
              </a:spcBef>
            </a:pPr>
            <a:r>
              <a:rPr sz="3100" b="1" dirty="0">
                <a:solidFill>
                  <a:srgbClr val="FFFFFF"/>
                </a:solidFill>
                <a:latin typeface="Trebuchet MS"/>
                <a:cs typeface="Trebuchet MS"/>
              </a:rPr>
              <a:t>Les</a:t>
            </a:r>
            <a:r>
              <a:rPr sz="31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Trebuchet MS"/>
                <a:cs typeface="Trebuchet MS"/>
              </a:rPr>
              <a:t>religieux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7990" y="304342"/>
            <a:ext cx="3425825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6300">
              <a:lnSpc>
                <a:spcPct val="122400"/>
              </a:lnSpc>
              <a:spcBef>
                <a:spcPts val="100"/>
              </a:spcBef>
            </a:pPr>
            <a:r>
              <a:rPr sz="2050" dirty="0">
                <a:solidFill>
                  <a:srgbClr val="B74919"/>
                </a:solidFill>
              </a:rPr>
              <a:t>Notre</a:t>
            </a:r>
            <a:r>
              <a:rPr sz="2050" spc="-65" dirty="0">
                <a:solidFill>
                  <a:srgbClr val="B74919"/>
                </a:solidFill>
              </a:rPr>
              <a:t> </a:t>
            </a:r>
            <a:r>
              <a:rPr sz="2050" spc="-10" dirty="0">
                <a:solidFill>
                  <a:srgbClr val="B74919"/>
                </a:solidFill>
              </a:rPr>
              <a:t>évêque </a:t>
            </a:r>
            <a:r>
              <a:rPr sz="2050" spc="-20" dirty="0">
                <a:solidFill>
                  <a:srgbClr val="B74919"/>
                </a:solidFill>
              </a:rPr>
              <a:t>Monseigneur</a:t>
            </a:r>
            <a:r>
              <a:rPr sz="2050" spc="-135" dirty="0">
                <a:solidFill>
                  <a:srgbClr val="B74919"/>
                </a:solidFill>
              </a:rPr>
              <a:t> </a:t>
            </a:r>
            <a:r>
              <a:rPr sz="2050" dirty="0">
                <a:solidFill>
                  <a:srgbClr val="B74919"/>
                </a:solidFill>
              </a:rPr>
              <a:t>Alexandre</a:t>
            </a:r>
            <a:r>
              <a:rPr sz="2050" spc="-30" dirty="0">
                <a:solidFill>
                  <a:srgbClr val="B74919"/>
                </a:solidFill>
              </a:rPr>
              <a:t> </a:t>
            </a:r>
            <a:r>
              <a:rPr sz="2050" spc="-20" dirty="0">
                <a:solidFill>
                  <a:srgbClr val="B74919"/>
                </a:solidFill>
              </a:rPr>
              <a:t>Joly</a:t>
            </a:r>
            <a:endParaRPr sz="2050"/>
          </a:p>
        </p:txBody>
      </p:sp>
      <p:sp>
        <p:nvSpPr>
          <p:cNvPr id="4" name="object 4"/>
          <p:cNvSpPr txBox="1"/>
          <p:nvPr/>
        </p:nvSpPr>
        <p:spPr>
          <a:xfrm>
            <a:off x="3603472" y="1068882"/>
            <a:ext cx="4595495" cy="34163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50"/>
              </a:spcBef>
            </a:pPr>
            <a:r>
              <a:rPr sz="2050" dirty="0">
                <a:latin typeface="Trebuchet MS"/>
                <a:cs typeface="Trebuchet MS"/>
              </a:rPr>
              <a:t>Il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préside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à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l’encadrement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spirituel.</a:t>
            </a:r>
            <a:endParaRPr sz="2050">
              <a:latin typeface="Trebuchet MS"/>
              <a:cs typeface="Trebuchet MS"/>
            </a:endParaRPr>
          </a:p>
          <a:p>
            <a:pPr marL="1330960" marR="1294765" indent="49530" algn="ctr">
              <a:lnSpc>
                <a:spcPts val="3010"/>
              </a:lnSpc>
              <a:spcBef>
                <a:spcPts val="195"/>
              </a:spcBef>
            </a:pPr>
            <a:r>
              <a:rPr sz="2050" b="1" dirty="0">
                <a:solidFill>
                  <a:srgbClr val="B74919"/>
                </a:solidFill>
                <a:latin typeface="Trebuchet MS"/>
                <a:cs typeface="Trebuchet MS"/>
              </a:rPr>
              <a:t>Notre</a:t>
            </a:r>
            <a:r>
              <a:rPr sz="2050" b="1" spc="-6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B74919"/>
                </a:solidFill>
                <a:latin typeface="Trebuchet MS"/>
                <a:cs typeface="Trebuchet MS"/>
              </a:rPr>
              <a:t>aumônier </a:t>
            </a:r>
            <a:r>
              <a:rPr sz="2050" b="1" dirty="0">
                <a:solidFill>
                  <a:srgbClr val="B74919"/>
                </a:solidFill>
                <a:latin typeface="Trebuchet MS"/>
                <a:cs typeface="Trebuchet MS"/>
              </a:rPr>
              <a:t>le</a:t>
            </a:r>
            <a:r>
              <a:rPr sz="2050" b="1" spc="-4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B74919"/>
                </a:solidFill>
                <a:latin typeface="Trebuchet MS"/>
                <a:cs typeface="Trebuchet MS"/>
              </a:rPr>
              <a:t>père</a:t>
            </a:r>
            <a:r>
              <a:rPr sz="2050" b="1" spc="-3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b="1" spc="-10" dirty="0">
                <a:solidFill>
                  <a:srgbClr val="B74919"/>
                </a:solidFill>
                <a:latin typeface="Trebuchet MS"/>
                <a:cs typeface="Trebuchet MS"/>
              </a:rPr>
              <a:t>Camillo.</a:t>
            </a:r>
            <a:endParaRPr sz="2050">
              <a:latin typeface="Trebuchet MS"/>
              <a:cs typeface="Trebuchet MS"/>
            </a:endParaRPr>
          </a:p>
          <a:p>
            <a:pPr marL="28575" marR="20955" algn="ctr">
              <a:lnSpc>
                <a:spcPts val="2160"/>
              </a:lnSpc>
              <a:spcBef>
                <a:spcPts val="680"/>
              </a:spcBef>
            </a:pPr>
            <a:r>
              <a:rPr sz="2050" dirty="0">
                <a:latin typeface="Trebuchet MS"/>
                <a:cs typeface="Trebuchet MS"/>
              </a:rPr>
              <a:t>Ils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nous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accompagnent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sur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ce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chemin </a:t>
            </a:r>
            <a:r>
              <a:rPr sz="2050" dirty="0">
                <a:latin typeface="Trebuchet MS"/>
                <a:cs typeface="Trebuchet MS"/>
              </a:rPr>
              <a:t>de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pèlerinage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avec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l’équipe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liturgique.</a:t>
            </a:r>
            <a:endParaRPr sz="2050">
              <a:latin typeface="Trebuchet MS"/>
              <a:cs typeface="Trebuchet MS"/>
            </a:endParaRPr>
          </a:p>
          <a:p>
            <a:pPr marL="309245" marR="301625" algn="ctr">
              <a:lnSpc>
                <a:spcPts val="2160"/>
              </a:lnSpc>
              <a:spcBef>
                <a:spcPts val="850"/>
              </a:spcBef>
            </a:pPr>
            <a:r>
              <a:rPr sz="2050" dirty="0">
                <a:latin typeface="Trebuchet MS"/>
                <a:cs typeface="Trebuchet MS"/>
              </a:rPr>
              <a:t>Sont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également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présents,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prêtres, </a:t>
            </a:r>
            <a:r>
              <a:rPr sz="2050" dirty="0">
                <a:latin typeface="Trebuchet MS"/>
                <a:cs typeface="Trebuchet MS"/>
              </a:rPr>
              <a:t>diacres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et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religieuses.</a:t>
            </a:r>
            <a:endParaRPr sz="2050">
              <a:latin typeface="Trebuchet MS"/>
              <a:cs typeface="Trebuchet MS"/>
            </a:endParaRPr>
          </a:p>
          <a:p>
            <a:pPr marL="12700" marR="5080" indent="-1905" algn="ctr">
              <a:lnSpc>
                <a:spcPts val="2160"/>
              </a:lnSpc>
              <a:spcBef>
                <a:spcPts val="850"/>
              </a:spcBef>
            </a:pPr>
            <a:r>
              <a:rPr sz="2050" dirty="0">
                <a:latin typeface="Trebuchet MS"/>
                <a:cs typeface="Trebuchet MS"/>
              </a:rPr>
              <a:t>Ainsi</a:t>
            </a:r>
            <a:r>
              <a:rPr sz="2050" spc="-7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que</a:t>
            </a:r>
            <a:r>
              <a:rPr sz="2050" spc="-7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l’équipe</a:t>
            </a:r>
            <a:r>
              <a:rPr sz="2050" spc="-7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spirituelle</a:t>
            </a:r>
            <a:r>
              <a:rPr sz="2050" spc="-70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du </a:t>
            </a:r>
            <a:r>
              <a:rPr sz="2050" dirty="0">
                <a:latin typeface="Trebuchet MS"/>
                <a:cs typeface="Trebuchet MS"/>
              </a:rPr>
              <a:t>pèlerinage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Langres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avec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lequel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Trebuchet MS"/>
                <a:cs typeface="Trebuchet MS"/>
              </a:rPr>
              <a:t>nous </a:t>
            </a:r>
            <a:r>
              <a:rPr sz="2050" dirty="0">
                <a:latin typeface="Trebuchet MS"/>
                <a:cs typeface="Trebuchet MS"/>
              </a:rPr>
              <a:t>avons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des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cérémonies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en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commun.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5365" y="4176411"/>
            <a:ext cx="3801757" cy="2534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51" y="4143453"/>
            <a:ext cx="3205403" cy="26004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0303" y="1118603"/>
            <a:ext cx="3814610" cy="25430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90" y="233464"/>
            <a:ext cx="3241332" cy="37827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94811" y="4841867"/>
            <a:ext cx="4859108" cy="18937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408" y="113280"/>
            <a:ext cx="9144000" cy="61214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100" dirty="0"/>
              <a:t>Les</a:t>
            </a:r>
            <a:r>
              <a:rPr sz="3100" spc="-80" dirty="0"/>
              <a:t> </a:t>
            </a:r>
            <a:r>
              <a:rPr sz="3100" dirty="0"/>
              <a:t>religieux</a:t>
            </a:r>
            <a:r>
              <a:rPr sz="3100" spc="-80" dirty="0"/>
              <a:t> </a:t>
            </a:r>
            <a:r>
              <a:rPr sz="3100" spc="-10" dirty="0"/>
              <a:t>(suite)</a:t>
            </a:r>
            <a:endParaRPr sz="31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485140" algn="ctr">
              <a:lnSpc>
                <a:spcPct val="122800"/>
              </a:lnSpc>
              <a:spcBef>
                <a:spcPts val="95"/>
              </a:spcBef>
            </a:pPr>
            <a:r>
              <a:rPr dirty="0"/>
              <a:t>Les</a:t>
            </a:r>
            <a:r>
              <a:rPr spc="35" dirty="0"/>
              <a:t> </a:t>
            </a:r>
            <a:r>
              <a:rPr dirty="0"/>
              <a:t>prêtres,</a:t>
            </a:r>
            <a:r>
              <a:rPr spc="35" dirty="0"/>
              <a:t> </a:t>
            </a:r>
            <a:r>
              <a:rPr dirty="0"/>
              <a:t>séminaristes,</a:t>
            </a:r>
            <a:r>
              <a:rPr spc="35" dirty="0"/>
              <a:t> </a:t>
            </a:r>
            <a:r>
              <a:rPr dirty="0"/>
              <a:t>religieuses</a:t>
            </a:r>
            <a:r>
              <a:rPr spc="35" dirty="0"/>
              <a:t> </a:t>
            </a:r>
            <a:r>
              <a:rPr dirty="0"/>
              <a:t>et</a:t>
            </a:r>
            <a:r>
              <a:rPr spc="35" dirty="0"/>
              <a:t> </a:t>
            </a:r>
            <a:r>
              <a:rPr spc="-10" dirty="0"/>
              <a:t>religieux </a:t>
            </a:r>
            <a:r>
              <a:rPr dirty="0"/>
              <a:t>Ils</a:t>
            </a:r>
            <a:r>
              <a:rPr spc="5" dirty="0"/>
              <a:t> 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sont</a:t>
            </a:r>
            <a:r>
              <a:rPr spc="5" dirty="0"/>
              <a:t> </a:t>
            </a:r>
            <a:r>
              <a:rPr dirty="0"/>
              <a:t>pas</a:t>
            </a:r>
            <a:r>
              <a:rPr spc="5" dirty="0"/>
              <a:t> </a:t>
            </a:r>
            <a:r>
              <a:rPr dirty="0"/>
              <a:t>là</a:t>
            </a:r>
            <a:r>
              <a:rPr spc="5" dirty="0"/>
              <a:t> </a:t>
            </a:r>
            <a:r>
              <a:rPr dirty="0"/>
              <a:t>que</a:t>
            </a:r>
            <a:r>
              <a:rPr spc="5" dirty="0"/>
              <a:t> </a:t>
            </a:r>
            <a:r>
              <a:rPr dirty="0"/>
              <a:t>pour</a:t>
            </a:r>
            <a:r>
              <a:rPr spc="5" dirty="0"/>
              <a:t> </a:t>
            </a:r>
            <a:r>
              <a:rPr dirty="0"/>
              <a:t>les</a:t>
            </a:r>
            <a:r>
              <a:rPr spc="5" dirty="0"/>
              <a:t> </a:t>
            </a:r>
            <a:r>
              <a:rPr spc="-10" dirty="0"/>
              <a:t>cérémonies.</a:t>
            </a:r>
          </a:p>
          <a:p>
            <a:pPr marL="12065" marR="5080" algn="ctr">
              <a:lnSpc>
                <a:spcPts val="2160"/>
              </a:lnSpc>
              <a:spcBef>
                <a:spcPts val="880"/>
              </a:spcBef>
            </a:pPr>
            <a:r>
              <a:rPr dirty="0"/>
              <a:t>C’est</a:t>
            </a:r>
            <a:r>
              <a:rPr spc="-15" dirty="0"/>
              <a:t> </a:t>
            </a:r>
            <a:r>
              <a:rPr dirty="0"/>
              <a:t>aussi</a:t>
            </a:r>
            <a:r>
              <a:rPr spc="-10" dirty="0"/>
              <a:t> </a:t>
            </a:r>
            <a:r>
              <a:rPr b="1" dirty="0">
                <a:latin typeface="Trebuchet MS"/>
                <a:cs typeface="Trebuchet MS"/>
              </a:rPr>
              <a:t>leur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présence</a:t>
            </a:r>
            <a:r>
              <a:rPr b="1" spc="-10" dirty="0">
                <a:latin typeface="Trebuchet MS"/>
                <a:cs typeface="Trebuchet MS"/>
              </a:rPr>
              <a:t> </a:t>
            </a:r>
            <a:r>
              <a:rPr dirty="0"/>
              <a:t>et</a:t>
            </a:r>
            <a:r>
              <a:rPr spc="-15" dirty="0"/>
              <a:t> </a:t>
            </a:r>
            <a:r>
              <a:rPr b="1" dirty="0">
                <a:latin typeface="Trebuchet MS"/>
                <a:cs typeface="Trebuchet MS"/>
              </a:rPr>
              <a:t>leur</a:t>
            </a:r>
            <a:r>
              <a:rPr b="1" spc="-1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disponibilité</a:t>
            </a:r>
            <a:r>
              <a:rPr b="1" spc="10" dirty="0">
                <a:latin typeface="Trebuchet MS"/>
                <a:cs typeface="Trebuchet MS"/>
              </a:rPr>
              <a:t> </a:t>
            </a:r>
            <a:r>
              <a:rPr dirty="0"/>
              <a:t>auprès</a:t>
            </a:r>
            <a:r>
              <a:rPr spc="-20" dirty="0"/>
              <a:t> </a:t>
            </a:r>
            <a:r>
              <a:rPr spc="-25" dirty="0"/>
              <a:t>de </a:t>
            </a:r>
            <a:r>
              <a:rPr dirty="0"/>
              <a:t>chaque</a:t>
            </a:r>
            <a:r>
              <a:rPr spc="-35" dirty="0"/>
              <a:t> </a:t>
            </a:r>
            <a:r>
              <a:rPr dirty="0"/>
              <a:t>pèlerin</a:t>
            </a:r>
            <a:r>
              <a:rPr spc="-25" dirty="0"/>
              <a:t> </a:t>
            </a:r>
            <a:r>
              <a:rPr dirty="0"/>
              <a:t>malade</a:t>
            </a:r>
            <a:r>
              <a:rPr spc="-20" dirty="0"/>
              <a:t> </a:t>
            </a:r>
            <a:r>
              <a:rPr dirty="0"/>
              <a:t>et</a:t>
            </a:r>
            <a:r>
              <a:rPr spc="-25" dirty="0"/>
              <a:t> </a:t>
            </a:r>
            <a:r>
              <a:rPr dirty="0"/>
              <a:t>pèlerin</a:t>
            </a:r>
            <a:r>
              <a:rPr spc="-20" dirty="0"/>
              <a:t> </a:t>
            </a:r>
            <a:r>
              <a:rPr spc="-10" dirty="0"/>
              <a:t>hospitalier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897" y="1624093"/>
            <a:ext cx="2617406" cy="46066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873" y="911123"/>
            <a:ext cx="2199500" cy="33128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922" y="4446423"/>
            <a:ext cx="3286823" cy="23315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4389" y="911123"/>
            <a:ext cx="3003994" cy="20026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0040" y="4463503"/>
            <a:ext cx="1530413" cy="22973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84258" y="911123"/>
            <a:ext cx="2671241" cy="20026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07760" y="4481902"/>
            <a:ext cx="3391750" cy="2261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409" y="193459"/>
            <a:ext cx="4166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00"/>
                </a:solidFill>
              </a:rPr>
              <a:t>Un</a:t>
            </a:r>
            <a:r>
              <a:rPr sz="4000" spc="-3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peu</a:t>
            </a:r>
            <a:r>
              <a:rPr sz="4000" spc="-3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d’histoire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24832" y="1027391"/>
            <a:ext cx="6567805" cy="19253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91515">
              <a:lnSpc>
                <a:spcPts val="2520"/>
              </a:lnSpc>
              <a:spcBef>
                <a:spcPts val="480"/>
              </a:spcBef>
            </a:pPr>
            <a:r>
              <a:rPr sz="2400" dirty="0">
                <a:latin typeface="Trebuchet MS"/>
                <a:cs typeface="Trebuchet MS"/>
              </a:rPr>
              <a:t>11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février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1858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Première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apparition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la </a:t>
            </a:r>
            <a:r>
              <a:rPr sz="2400" dirty="0">
                <a:latin typeface="Trebuchet MS"/>
                <a:cs typeface="Trebuchet MS"/>
              </a:rPr>
              <a:t>Vierge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Marie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à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Bernadette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Soubirous.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latin typeface="Trebuchet MS"/>
                <a:cs typeface="Trebuchet MS"/>
              </a:rPr>
              <a:t>16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Juillet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1858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Dernière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des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18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apparitions.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520"/>
              </a:lnSpc>
              <a:spcBef>
                <a:spcPts val="1025"/>
              </a:spcBef>
            </a:pPr>
            <a:r>
              <a:rPr sz="2400" dirty="0">
                <a:latin typeface="Trebuchet MS"/>
                <a:cs typeface="Trebuchet MS"/>
              </a:rPr>
              <a:t>1862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Reconnaissance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officielle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des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apparitions </a:t>
            </a:r>
            <a:r>
              <a:rPr sz="2400" dirty="0">
                <a:latin typeface="Trebuchet MS"/>
                <a:cs typeface="Trebuchet MS"/>
              </a:rPr>
              <a:t>par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Mgr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Laurence.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9790" y="2840089"/>
            <a:ext cx="6483350" cy="3989704"/>
            <a:chOff x="699790" y="2840089"/>
            <a:chExt cx="6483350" cy="39897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5627" y="6105442"/>
              <a:ext cx="81554" cy="51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790" y="2840089"/>
              <a:ext cx="6483108" cy="3989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790" y="3221089"/>
              <a:ext cx="5975108" cy="348155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725092" y="941675"/>
            <a:ext cx="4056379" cy="5898515"/>
            <a:chOff x="7725092" y="941675"/>
            <a:chExt cx="4056379" cy="58985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5092" y="941675"/>
              <a:ext cx="4056037" cy="58984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9092" y="1322675"/>
              <a:ext cx="3548037" cy="53904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2885" y="182392"/>
            <a:ext cx="5427980" cy="55816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500" dirty="0"/>
              <a:t>Les</a:t>
            </a:r>
            <a:r>
              <a:rPr sz="2500" spc="-40" dirty="0"/>
              <a:t> </a:t>
            </a:r>
            <a:r>
              <a:rPr sz="2500" dirty="0"/>
              <a:t>autres</a:t>
            </a:r>
            <a:r>
              <a:rPr sz="2500" spc="-35" dirty="0"/>
              <a:t> </a:t>
            </a:r>
            <a:r>
              <a:rPr sz="2500" spc="-10" dirty="0"/>
              <a:t>pèlerinages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998760" y="838873"/>
            <a:ext cx="4803140" cy="4122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8740" algn="ctr">
              <a:lnSpc>
                <a:spcPts val="2310"/>
              </a:lnSpc>
              <a:spcBef>
                <a:spcPts val="110"/>
              </a:spcBef>
            </a:pPr>
            <a:r>
              <a:rPr sz="2050" dirty="0">
                <a:latin typeface="Trebuchet MS"/>
                <a:cs typeface="Trebuchet MS"/>
              </a:rPr>
              <a:t>D’autres</a:t>
            </a:r>
            <a:r>
              <a:rPr sz="2050" spc="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pèlerinages</a:t>
            </a:r>
            <a:r>
              <a:rPr sz="2050" spc="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sont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présents.</a:t>
            </a:r>
            <a:endParaRPr sz="2050">
              <a:latin typeface="Trebuchet MS"/>
              <a:cs typeface="Trebuchet MS"/>
            </a:endParaRPr>
          </a:p>
          <a:p>
            <a:pPr marL="1905" algn="ctr">
              <a:lnSpc>
                <a:spcPts val="2310"/>
              </a:lnSpc>
            </a:pPr>
            <a:r>
              <a:rPr sz="2050" dirty="0">
                <a:latin typeface="Trebuchet MS"/>
                <a:cs typeface="Trebuchet MS"/>
              </a:rPr>
              <a:t>Nous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sommes amenés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à les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rencontrer.</a:t>
            </a:r>
            <a:endParaRPr sz="2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2050" dirty="0">
                <a:latin typeface="Trebuchet MS"/>
                <a:cs typeface="Trebuchet MS"/>
              </a:rPr>
              <a:t>Pèlerinage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diocésain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</a:t>
            </a:r>
            <a:r>
              <a:rPr sz="2050" spc="3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Langres</a:t>
            </a:r>
            <a:endParaRPr sz="2050">
              <a:latin typeface="Trebuchet MS"/>
              <a:cs typeface="Trebuchet MS"/>
            </a:endParaRPr>
          </a:p>
          <a:p>
            <a:pPr marL="151130" marR="143510" algn="ctr">
              <a:lnSpc>
                <a:spcPts val="2160"/>
              </a:lnSpc>
              <a:spcBef>
                <a:spcPts val="880"/>
              </a:spcBef>
            </a:pPr>
            <a:r>
              <a:rPr sz="2050" dirty="0">
                <a:latin typeface="Trebuchet MS"/>
                <a:cs typeface="Trebuchet MS"/>
              </a:rPr>
              <a:t>Pèlerinage</a:t>
            </a:r>
            <a:r>
              <a:rPr sz="2050" spc="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diocésain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avec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le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directeur </a:t>
            </a:r>
            <a:r>
              <a:rPr sz="2050" dirty="0">
                <a:latin typeface="Trebuchet MS"/>
                <a:cs typeface="Trebuchet MS"/>
              </a:rPr>
              <a:t>du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pèlerinage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Lourdes</a:t>
            </a:r>
            <a:endParaRPr sz="2050">
              <a:latin typeface="Trebuchet MS"/>
              <a:cs typeface="Trebuchet MS"/>
            </a:endParaRPr>
          </a:p>
          <a:p>
            <a:pPr marL="874394" marR="787400" algn="ctr">
              <a:lnSpc>
                <a:spcPts val="3020"/>
              </a:lnSpc>
              <a:spcBef>
                <a:spcPts val="170"/>
              </a:spcBef>
            </a:pPr>
            <a:r>
              <a:rPr sz="2050" dirty="0">
                <a:latin typeface="Trebuchet MS"/>
                <a:cs typeface="Trebuchet MS"/>
              </a:rPr>
              <a:t>Pèlerinage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la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fraternité </a:t>
            </a:r>
            <a:r>
              <a:rPr sz="2050" dirty="0">
                <a:latin typeface="Trebuchet MS"/>
                <a:cs typeface="Trebuchet MS"/>
              </a:rPr>
              <a:t>Pèlerinage</a:t>
            </a:r>
            <a:r>
              <a:rPr sz="2050" spc="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des</a:t>
            </a:r>
            <a:r>
              <a:rPr sz="2050" spc="4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jeunes </a:t>
            </a:r>
            <a:r>
              <a:rPr sz="2050" dirty="0">
                <a:latin typeface="Trebuchet MS"/>
                <a:cs typeface="Trebuchet MS"/>
              </a:rPr>
              <a:t>Secours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catholique </a:t>
            </a:r>
            <a:r>
              <a:rPr sz="2050" dirty="0">
                <a:latin typeface="Trebuchet MS"/>
                <a:cs typeface="Trebuchet MS"/>
              </a:rPr>
              <a:t>Pèlerinages</a:t>
            </a:r>
            <a:r>
              <a:rPr sz="2050" spc="5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individuels</a:t>
            </a:r>
            <a:endParaRPr sz="2050">
              <a:latin typeface="Trebuchet MS"/>
              <a:cs typeface="Trebuchet MS"/>
            </a:endParaRPr>
          </a:p>
          <a:p>
            <a:pPr marL="12065" marR="5080" indent="-635" algn="ctr">
              <a:lnSpc>
                <a:spcPts val="2160"/>
              </a:lnSpc>
              <a:spcBef>
                <a:spcPts val="690"/>
              </a:spcBef>
            </a:pPr>
            <a:r>
              <a:rPr sz="2050" dirty="0">
                <a:latin typeface="Trebuchet MS"/>
                <a:cs typeface="Trebuchet MS"/>
              </a:rPr>
              <a:t>Ces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pèlerinages</a:t>
            </a:r>
            <a:r>
              <a:rPr sz="2050" spc="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ont</a:t>
            </a:r>
            <a:r>
              <a:rPr sz="2050" spc="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leur</a:t>
            </a:r>
            <a:r>
              <a:rPr sz="2050" spc="2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propre </a:t>
            </a:r>
            <a:r>
              <a:rPr sz="2050" dirty="0">
                <a:latin typeface="Trebuchet MS"/>
                <a:cs typeface="Trebuchet MS"/>
              </a:rPr>
              <a:t>organisation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mais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on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les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retrouve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lors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de </a:t>
            </a:r>
            <a:r>
              <a:rPr sz="2050" dirty="0">
                <a:latin typeface="Trebuchet MS"/>
                <a:cs typeface="Trebuchet MS"/>
              </a:rPr>
              <a:t>certaines </a:t>
            </a:r>
            <a:r>
              <a:rPr sz="2050" spc="-10" dirty="0">
                <a:latin typeface="Trebuchet MS"/>
                <a:cs typeface="Trebuchet MS"/>
              </a:rPr>
              <a:t>cérémonies.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63" y="162191"/>
            <a:ext cx="3625367" cy="42565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1907" y="4835935"/>
            <a:ext cx="34724" cy="730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354" y="4590745"/>
            <a:ext cx="3023069" cy="20153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4656" y="5061701"/>
            <a:ext cx="4657255" cy="15475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9140" y="5096046"/>
            <a:ext cx="3573665" cy="15931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0011" y="171119"/>
            <a:ext cx="2433027" cy="46481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72" y="85627"/>
            <a:ext cx="9144000" cy="4908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47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95"/>
              </a:spcBef>
            </a:pPr>
            <a:r>
              <a:rPr sz="2750" dirty="0"/>
              <a:t>Ce</a:t>
            </a:r>
            <a:r>
              <a:rPr sz="2750" spc="-10" dirty="0"/>
              <a:t> </a:t>
            </a:r>
            <a:r>
              <a:rPr sz="2750" dirty="0"/>
              <a:t>grand duo : pèlerins malades / pèlerins </a:t>
            </a:r>
            <a:r>
              <a:rPr sz="2750" spc="-10" dirty="0"/>
              <a:t>hospitaliers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5859373" y="880910"/>
            <a:ext cx="3126740" cy="36779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635" algn="ctr">
              <a:lnSpc>
                <a:spcPts val="2160"/>
              </a:lnSpc>
              <a:spcBef>
                <a:spcPts val="409"/>
              </a:spcBef>
            </a:pPr>
            <a:r>
              <a:rPr sz="2050" dirty="0">
                <a:latin typeface="Trebuchet MS"/>
                <a:cs typeface="Trebuchet MS"/>
              </a:rPr>
              <a:t>Les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pèlerins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hospitaliers </a:t>
            </a:r>
            <a:r>
              <a:rPr sz="2050" dirty="0">
                <a:latin typeface="Trebuchet MS"/>
                <a:cs typeface="Trebuchet MS"/>
              </a:rPr>
              <a:t>sont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présents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et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entourent </a:t>
            </a:r>
            <a:r>
              <a:rPr sz="2050" dirty="0">
                <a:latin typeface="Trebuchet MS"/>
                <a:cs typeface="Trebuchet MS"/>
              </a:rPr>
              <a:t>les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pèlerins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malades.</a:t>
            </a:r>
            <a:endParaRPr sz="2050">
              <a:latin typeface="Trebuchet MS"/>
              <a:cs typeface="Trebuchet MS"/>
            </a:endParaRPr>
          </a:p>
          <a:p>
            <a:pPr marL="396240" marR="311150" algn="ctr">
              <a:lnSpc>
                <a:spcPts val="2160"/>
              </a:lnSpc>
              <a:spcBef>
                <a:spcPts val="850"/>
              </a:spcBef>
            </a:pPr>
            <a:r>
              <a:rPr sz="2050" dirty="0">
                <a:latin typeface="Trebuchet MS"/>
                <a:cs typeface="Trebuchet MS"/>
              </a:rPr>
              <a:t>Moments</a:t>
            </a:r>
            <a:r>
              <a:rPr sz="2050" spc="-7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d’échanges privilégiés.</a:t>
            </a:r>
            <a:endParaRPr sz="2050">
              <a:latin typeface="Trebuchet MS"/>
              <a:cs typeface="Trebuchet MS"/>
            </a:endParaRPr>
          </a:p>
          <a:p>
            <a:pPr marL="108585" marR="102235" algn="ctr">
              <a:lnSpc>
                <a:spcPts val="2160"/>
              </a:lnSpc>
              <a:spcBef>
                <a:spcPts val="850"/>
              </a:spcBef>
            </a:pPr>
            <a:r>
              <a:rPr sz="2050" spc="-40" dirty="0">
                <a:latin typeface="Trebuchet MS"/>
                <a:cs typeface="Trebuchet MS"/>
              </a:rPr>
              <a:t>Temps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forts,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partage, </a:t>
            </a:r>
            <a:r>
              <a:rPr sz="2050" dirty="0">
                <a:latin typeface="Trebuchet MS"/>
                <a:cs typeface="Trebuchet MS"/>
              </a:rPr>
              <a:t>émotion,</a:t>
            </a:r>
            <a:r>
              <a:rPr sz="2050" spc="-10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solidarité, </a:t>
            </a:r>
            <a:r>
              <a:rPr sz="2050" spc="-35" dirty="0">
                <a:latin typeface="Trebuchet MS"/>
                <a:cs typeface="Trebuchet MS"/>
              </a:rPr>
              <a:t>ferveur,</a:t>
            </a:r>
            <a:r>
              <a:rPr sz="2050" spc="-9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prières,</a:t>
            </a:r>
            <a:r>
              <a:rPr sz="2050" spc="-9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amitiés, </a:t>
            </a:r>
            <a:r>
              <a:rPr sz="2050" dirty="0">
                <a:latin typeface="Trebuchet MS"/>
                <a:cs typeface="Trebuchet MS"/>
              </a:rPr>
              <a:t>joie,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espérance</a:t>
            </a:r>
            <a:endParaRPr sz="2050">
              <a:latin typeface="Trebuchet MS"/>
              <a:cs typeface="Trebuchet MS"/>
            </a:endParaRPr>
          </a:p>
          <a:p>
            <a:pPr marL="158115" marR="151765" algn="ctr">
              <a:lnSpc>
                <a:spcPts val="2160"/>
              </a:lnSpc>
              <a:spcBef>
                <a:spcPts val="850"/>
              </a:spcBef>
            </a:pPr>
            <a:r>
              <a:rPr sz="2050" spc="-55" dirty="0">
                <a:solidFill>
                  <a:srgbClr val="B74919"/>
                </a:solidFill>
                <a:latin typeface="Trebuchet MS"/>
                <a:cs typeface="Trebuchet MS"/>
              </a:rPr>
              <a:t>Tout</a:t>
            </a:r>
            <a:r>
              <a:rPr sz="2050" spc="-5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ce</a:t>
            </a:r>
            <a:r>
              <a:rPr sz="2050" spc="-5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qui</a:t>
            </a:r>
            <a:r>
              <a:rPr sz="2050" spc="-4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fait</a:t>
            </a:r>
            <a:r>
              <a:rPr sz="2050" spc="-5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que</a:t>
            </a:r>
            <a:r>
              <a:rPr sz="2050" spc="-4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B74919"/>
                </a:solidFill>
                <a:latin typeface="Trebuchet MS"/>
                <a:cs typeface="Trebuchet MS"/>
              </a:rPr>
              <a:t>l’on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aime</a:t>
            </a:r>
            <a:r>
              <a:rPr sz="2050" spc="-5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revenir</a:t>
            </a:r>
            <a:r>
              <a:rPr sz="2050" spc="-5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à</a:t>
            </a:r>
            <a:r>
              <a:rPr sz="2050" spc="-5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B74919"/>
                </a:solidFill>
                <a:latin typeface="Trebuchet MS"/>
                <a:cs typeface="Trebuchet MS"/>
              </a:rPr>
              <a:t>Lourdes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pour</a:t>
            </a:r>
            <a:r>
              <a:rPr sz="2050" spc="-5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B74919"/>
                </a:solidFill>
                <a:latin typeface="Trebuchet MS"/>
                <a:cs typeface="Trebuchet MS"/>
              </a:rPr>
              <a:t>servir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602" y="986078"/>
            <a:ext cx="3653485" cy="27390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3165" y="113499"/>
            <a:ext cx="1760550" cy="23450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0126" y="873345"/>
            <a:ext cx="43613" cy="326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746" y="986078"/>
            <a:ext cx="1824634" cy="27390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6939" y="4707427"/>
            <a:ext cx="2834728" cy="18898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020" y="4135318"/>
            <a:ext cx="3759212" cy="250614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03496" y="4135318"/>
            <a:ext cx="1704174" cy="25061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04940" y="4707427"/>
            <a:ext cx="2834728" cy="18898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37611" y="2638501"/>
            <a:ext cx="2833370" cy="18889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6829" y="3080207"/>
            <a:ext cx="6654800" cy="353567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0350" marR="252095" algn="ctr">
              <a:lnSpc>
                <a:spcPts val="2700"/>
              </a:lnSpc>
              <a:spcBef>
                <a:spcPts val="465"/>
              </a:spcBef>
            </a:pPr>
            <a:r>
              <a:rPr sz="2500" b="1" dirty="0">
                <a:latin typeface="Arial"/>
                <a:cs typeface="Arial"/>
              </a:rPr>
              <a:t>Le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2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mars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1858,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la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Vierge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s’est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exprimée </a:t>
            </a:r>
            <a:r>
              <a:rPr sz="2500" b="1" dirty="0">
                <a:latin typeface="Arial"/>
                <a:cs typeface="Arial"/>
              </a:rPr>
              <a:t>par</a:t>
            </a:r>
            <a:r>
              <a:rPr sz="2500" b="1" spc="5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l’intermédiaire</a:t>
            </a:r>
            <a:r>
              <a:rPr sz="2500" b="1" spc="5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de</a:t>
            </a:r>
            <a:r>
              <a:rPr sz="2500" b="1" spc="5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Bernadette</a:t>
            </a:r>
            <a:r>
              <a:rPr sz="2500" b="1" spc="55" dirty="0">
                <a:latin typeface="Arial"/>
                <a:cs typeface="Arial"/>
              </a:rPr>
              <a:t> </a:t>
            </a:r>
            <a:r>
              <a:rPr sz="2500" b="1" spc="-50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  <a:p>
            <a:pPr marL="88265" marR="80645" algn="ctr">
              <a:lnSpc>
                <a:spcPts val="2700"/>
              </a:lnSpc>
              <a:spcBef>
                <a:spcPts val="2700"/>
              </a:spcBef>
            </a:pPr>
            <a:r>
              <a:rPr sz="2500" b="1" dirty="0">
                <a:latin typeface="Arial"/>
                <a:cs typeface="Arial"/>
              </a:rPr>
              <a:t>«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Allez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dire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aux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prêtres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que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l’on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bâtisse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ici </a:t>
            </a:r>
            <a:r>
              <a:rPr sz="2500" b="1" dirty="0">
                <a:latin typeface="Arial"/>
                <a:cs typeface="Arial"/>
              </a:rPr>
              <a:t>une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chapelle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et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que</a:t>
            </a:r>
            <a:r>
              <a:rPr sz="2500" b="1" spc="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l’on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y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vienne</a:t>
            </a:r>
            <a:r>
              <a:rPr sz="2500" b="1" spc="40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en </a:t>
            </a:r>
            <a:r>
              <a:rPr sz="2500" b="1" dirty="0">
                <a:latin typeface="Arial"/>
                <a:cs typeface="Arial"/>
              </a:rPr>
              <a:t>procession</a:t>
            </a:r>
            <a:r>
              <a:rPr sz="2500" b="1" spc="90" dirty="0">
                <a:latin typeface="Arial"/>
                <a:cs typeface="Arial"/>
              </a:rPr>
              <a:t> </a:t>
            </a:r>
            <a:r>
              <a:rPr sz="2500" b="1" spc="-50" dirty="0">
                <a:latin typeface="Arial"/>
                <a:cs typeface="Arial"/>
              </a:rPr>
              <a:t>»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12700" marR="5080" indent="104139">
              <a:lnSpc>
                <a:spcPts val="4140"/>
              </a:lnSpc>
            </a:pPr>
            <a:r>
              <a:rPr sz="3700" b="1" dirty="0">
                <a:solidFill>
                  <a:srgbClr val="175987"/>
                </a:solidFill>
                <a:latin typeface="Arial"/>
                <a:cs typeface="Arial"/>
              </a:rPr>
              <a:t>Venez</a:t>
            </a:r>
            <a:r>
              <a:rPr sz="3700" b="1" spc="-85" dirty="0">
                <a:solidFill>
                  <a:srgbClr val="175987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75987"/>
                </a:solidFill>
                <a:latin typeface="Arial"/>
                <a:cs typeface="Arial"/>
              </a:rPr>
              <a:t>nombreux</a:t>
            </a:r>
            <a:r>
              <a:rPr sz="3700" b="1" spc="-85" dirty="0">
                <a:solidFill>
                  <a:srgbClr val="175987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75987"/>
                </a:solidFill>
                <a:latin typeface="Arial"/>
                <a:cs typeface="Arial"/>
              </a:rPr>
              <a:t>rejoindre</a:t>
            </a:r>
            <a:r>
              <a:rPr sz="3700" b="1" spc="-85" dirty="0">
                <a:solidFill>
                  <a:srgbClr val="175987"/>
                </a:solidFill>
                <a:latin typeface="Arial"/>
                <a:cs typeface="Arial"/>
              </a:rPr>
              <a:t> </a:t>
            </a:r>
            <a:r>
              <a:rPr sz="3700" b="1" spc="-25" dirty="0">
                <a:solidFill>
                  <a:srgbClr val="175987"/>
                </a:solidFill>
                <a:latin typeface="Arial"/>
                <a:cs typeface="Arial"/>
              </a:rPr>
              <a:t>la </a:t>
            </a:r>
            <a:r>
              <a:rPr sz="3700" b="1" dirty="0">
                <a:solidFill>
                  <a:srgbClr val="175987"/>
                </a:solidFill>
                <a:latin typeface="Arial"/>
                <a:cs typeface="Arial"/>
              </a:rPr>
              <a:t>grande</a:t>
            </a:r>
            <a:r>
              <a:rPr sz="3700" b="1" spc="-15" dirty="0">
                <a:solidFill>
                  <a:srgbClr val="175987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75987"/>
                </a:solidFill>
                <a:latin typeface="Arial"/>
                <a:cs typeface="Arial"/>
              </a:rPr>
              <a:t>famille</a:t>
            </a:r>
            <a:r>
              <a:rPr sz="3700" b="1" spc="-15" dirty="0">
                <a:solidFill>
                  <a:srgbClr val="175987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175987"/>
                </a:solidFill>
                <a:latin typeface="Arial"/>
                <a:cs typeface="Arial"/>
              </a:rPr>
              <a:t>de</a:t>
            </a:r>
            <a:r>
              <a:rPr sz="3700" b="1" spc="-10" dirty="0">
                <a:solidFill>
                  <a:srgbClr val="175987"/>
                </a:solidFill>
                <a:latin typeface="Arial"/>
                <a:cs typeface="Arial"/>
              </a:rPr>
              <a:t> l’hospitalité</a:t>
            </a:r>
            <a:endParaRPr sz="3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12" y="3100939"/>
            <a:ext cx="5000053" cy="37500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4767"/>
            <a:ext cx="12192000" cy="2922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90"/>
              </a:spcBef>
            </a:pPr>
            <a:r>
              <a:rPr sz="2650" dirty="0">
                <a:solidFill>
                  <a:srgbClr val="000000"/>
                </a:solidFill>
                <a:latin typeface="Arial"/>
                <a:cs typeface="Arial"/>
              </a:rPr>
              <a:t>Qui</a:t>
            </a:r>
            <a:r>
              <a:rPr sz="265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50" dirty="0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sz="265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50" dirty="0">
                <a:solidFill>
                  <a:srgbClr val="000000"/>
                </a:solidFill>
                <a:latin typeface="Arial"/>
                <a:cs typeface="Arial"/>
              </a:rPr>
              <a:t>Bernadette</a:t>
            </a:r>
            <a:r>
              <a:rPr sz="265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50" spc="-6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1445" y="3192107"/>
            <a:ext cx="5809615" cy="33248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75360" algn="ctr">
              <a:lnSpc>
                <a:spcPct val="100000"/>
              </a:lnSpc>
              <a:spcBef>
                <a:spcPts val="530"/>
              </a:spcBef>
            </a:pPr>
            <a:r>
              <a:rPr sz="1750" dirty="0">
                <a:latin typeface="Trebuchet MS"/>
                <a:cs typeface="Trebuchet MS"/>
              </a:rPr>
              <a:t>Née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en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1844.</a:t>
            </a:r>
            <a:endParaRPr sz="1750">
              <a:latin typeface="Trebuchet MS"/>
              <a:cs typeface="Trebuchet MS"/>
            </a:endParaRPr>
          </a:p>
          <a:p>
            <a:pPr marL="329565" marR="218440" algn="ctr">
              <a:lnSpc>
                <a:spcPts val="1800"/>
              </a:lnSpc>
              <a:spcBef>
                <a:spcPts val="740"/>
              </a:spcBef>
            </a:pPr>
            <a:r>
              <a:rPr sz="1750" dirty="0">
                <a:latin typeface="Trebuchet MS"/>
                <a:cs typeface="Trebuchet MS"/>
              </a:rPr>
              <a:t>Sa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famille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est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une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plus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pauvres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Lourdes.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spc="-20" dirty="0">
                <a:latin typeface="Trebuchet MS"/>
                <a:cs typeface="Trebuchet MS"/>
              </a:rPr>
              <a:t>Père </a:t>
            </a:r>
            <a:r>
              <a:rPr sz="1750" dirty="0">
                <a:latin typeface="Trebuchet MS"/>
                <a:cs typeface="Trebuchet MS"/>
              </a:rPr>
              <a:t>Meunier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mais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ruiné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et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qui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dû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quitter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son</a:t>
            </a:r>
            <a:r>
              <a:rPr sz="1750" spc="-10" dirty="0">
                <a:latin typeface="Trebuchet MS"/>
                <a:cs typeface="Trebuchet MS"/>
              </a:rPr>
              <a:t> travail.</a:t>
            </a:r>
            <a:endParaRPr sz="1750">
              <a:latin typeface="Trebuchet MS"/>
              <a:cs typeface="Trebuchet MS"/>
            </a:endParaRPr>
          </a:p>
          <a:p>
            <a:pPr marL="259715" marR="215265" algn="ctr">
              <a:lnSpc>
                <a:spcPts val="1800"/>
              </a:lnSpc>
              <a:spcBef>
                <a:spcPts val="730"/>
              </a:spcBef>
            </a:pPr>
            <a:r>
              <a:rPr sz="1750" dirty="0">
                <a:latin typeface="Trebuchet MS"/>
                <a:cs typeface="Trebuchet MS"/>
              </a:rPr>
              <a:t>Elle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ne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sait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ni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lire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ni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écrire,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son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instruction</a:t>
            </a:r>
            <a:r>
              <a:rPr sz="1750" spc="-10" dirty="0">
                <a:latin typeface="Trebuchet MS"/>
                <a:cs typeface="Trebuchet MS"/>
              </a:rPr>
              <a:t> religieuse </a:t>
            </a:r>
            <a:r>
              <a:rPr sz="1750" dirty="0">
                <a:latin typeface="Trebuchet MS"/>
                <a:cs typeface="Trebuchet MS"/>
              </a:rPr>
              <a:t>presque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inexistante.</a:t>
            </a:r>
            <a:endParaRPr sz="1750">
              <a:latin typeface="Trebuchet MS"/>
              <a:cs typeface="Trebuchet MS"/>
            </a:endParaRPr>
          </a:p>
          <a:p>
            <a:pPr marL="49530" marR="5080" indent="-635" algn="ctr">
              <a:lnSpc>
                <a:spcPts val="1800"/>
              </a:lnSpc>
              <a:spcBef>
                <a:spcPts val="730"/>
              </a:spcBef>
            </a:pPr>
            <a:r>
              <a:rPr sz="1750" dirty="0">
                <a:latin typeface="Trebuchet MS"/>
                <a:cs typeface="Trebuchet MS"/>
              </a:rPr>
              <a:t>Bernadette</a:t>
            </a:r>
            <a:r>
              <a:rPr sz="1750" spc="-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14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ans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lors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18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apparitions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la</a:t>
            </a:r>
            <a:r>
              <a:rPr sz="1750" spc="-10" dirty="0">
                <a:latin typeface="Trebuchet MS"/>
                <a:cs typeface="Trebuchet MS"/>
              </a:rPr>
              <a:t> Vierge </a:t>
            </a:r>
            <a:r>
              <a:rPr sz="1750" dirty="0">
                <a:latin typeface="Trebuchet MS"/>
                <a:cs typeface="Trebuchet MS"/>
              </a:rPr>
              <a:t>Marie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à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la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grotte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Massabielle.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Il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s’en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suivra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une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longue </a:t>
            </a:r>
            <a:r>
              <a:rPr sz="1750" dirty="0">
                <a:latin typeface="Trebuchet MS"/>
                <a:cs typeface="Trebuchet MS"/>
              </a:rPr>
              <a:t>et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difficile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période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procédures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en</a:t>
            </a:r>
            <a:r>
              <a:rPr sz="1750" spc="-10" dirty="0">
                <a:latin typeface="Trebuchet MS"/>
                <a:cs typeface="Trebuchet MS"/>
              </a:rPr>
              <a:t> reconnaissance.</a:t>
            </a:r>
            <a:endParaRPr sz="1750">
              <a:latin typeface="Trebuchet MS"/>
              <a:cs typeface="Trebuchet MS"/>
            </a:endParaRPr>
          </a:p>
          <a:p>
            <a:pPr marL="104775" marR="58419" algn="ctr">
              <a:lnSpc>
                <a:spcPts val="1800"/>
              </a:lnSpc>
              <a:spcBef>
                <a:spcPts val="730"/>
              </a:spcBef>
            </a:pPr>
            <a:r>
              <a:rPr sz="1750" dirty="0">
                <a:latin typeface="Trebuchet MS"/>
                <a:cs typeface="Trebuchet MS"/>
              </a:rPr>
              <a:t>A</a:t>
            </a:r>
            <a:r>
              <a:rPr sz="1750" spc="-114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22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ans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elle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quitte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Lourdes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pour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rejoindre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soeurs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spc="-25" dirty="0">
                <a:latin typeface="Trebuchet MS"/>
                <a:cs typeface="Trebuchet MS"/>
              </a:rPr>
              <a:t>de </a:t>
            </a:r>
            <a:r>
              <a:rPr sz="1750" dirty="0">
                <a:latin typeface="Trebuchet MS"/>
                <a:cs typeface="Trebuchet MS"/>
              </a:rPr>
              <a:t>la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Charité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à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Nevers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où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elle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décède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à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35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ans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en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spc="-20" dirty="0">
                <a:latin typeface="Trebuchet MS"/>
                <a:cs typeface="Trebuchet MS"/>
              </a:rPr>
              <a:t>1866</a:t>
            </a:r>
            <a:endParaRPr sz="1750">
              <a:latin typeface="Trebuchet MS"/>
              <a:cs typeface="Trebuchet MS"/>
            </a:endParaRPr>
          </a:p>
          <a:p>
            <a:pPr marL="12700" marR="48895">
              <a:lnSpc>
                <a:spcPts val="1800"/>
              </a:lnSpc>
              <a:spcBef>
                <a:spcPts val="730"/>
              </a:spcBef>
              <a:tabLst>
                <a:tab pos="5565775" algn="l"/>
              </a:tabLst>
            </a:pPr>
            <a:r>
              <a:rPr sz="1750" dirty="0">
                <a:latin typeface="Trebuchet MS"/>
                <a:cs typeface="Trebuchet MS"/>
              </a:rPr>
              <a:t>Béatifiée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en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1925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-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Canonisée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en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1933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-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Fête</a:t>
            </a:r>
            <a:r>
              <a:rPr sz="1750" spc="-10" dirty="0">
                <a:latin typeface="Trebuchet MS"/>
                <a:cs typeface="Trebuchet MS"/>
              </a:rPr>
              <a:t> célébrée</a:t>
            </a:r>
            <a:r>
              <a:rPr sz="1750" dirty="0">
                <a:latin typeface="Trebuchet MS"/>
                <a:cs typeface="Trebuchet MS"/>
              </a:rPr>
              <a:t>	</a:t>
            </a:r>
            <a:r>
              <a:rPr sz="1750" spc="-25" dirty="0">
                <a:latin typeface="Trebuchet MS"/>
                <a:cs typeface="Trebuchet MS"/>
              </a:rPr>
              <a:t>le </a:t>
            </a:r>
            <a:r>
              <a:rPr sz="1750" dirty="0">
                <a:latin typeface="Trebuchet MS"/>
                <a:cs typeface="Trebuchet MS"/>
              </a:rPr>
              <a:t>18</a:t>
            </a:r>
            <a:r>
              <a:rPr sz="1750" spc="-10" dirty="0">
                <a:latin typeface="Trebuchet MS"/>
                <a:cs typeface="Trebuchet MS"/>
              </a:rPr>
              <a:t> février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9765" y="6807791"/>
            <a:ext cx="114698" cy="5020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16902"/>
            <a:ext cx="4524375" cy="6169660"/>
            <a:chOff x="0" y="616902"/>
            <a:chExt cx="4524375" cy="6169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27" y="3454507"/>
              <a:ext cx="114698" cy="642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73" y="616902"/>
              <a:ext cx="4263263" cy="28890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59409"/>
              <a:ext cx="2423697" cy="35265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175" y="3640409"/>
              <a:ext cx="1940521" cy="301858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633023" y="0"/>
            <a:ext cx="7559040" cy="3658870"/>
            <a:chOff x="4633023" y="0"/>
            <a:chExt cx="7559040" cy="365887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5628" y="3518743"/>
              <a:ext cx="114698" cy="642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1060" y="0"/>
              <a:ext cx="2490939" cy="36186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5060" y="185038"/>
              <a:ext cx="2079752" cy="33065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5200" y="0"/>
              <a:ext cx="2769107" cy="36584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9200" y="224878"/>
              <a:ext cx="2261107" cy="33065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3023" y="0"/>
              <a:ext cx="2577096" cy="33199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87023" y="369531"/>
              <a:ext cx="2069096" cy="282345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80895" y="3803672"/>
            <a:ext cx="3672713" cy="2761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7445">
              <a:lnSpc>
                <a:spcPct val="100000"/>
              </a:lnSpc>
              <a:spcBef>
                <a:spcPts val="100"/>
              </a:spcBef>
            </a:pPr>
            <a:r>
              <a:rPr sz="3050" dirty="0">
                <a:solidFill>
                  <a:srgbClr val="000000"/>
                </a:solidFill>
                <a:latin typeface="Arial"/>
                <a:cs typeface="Arial"/>
              </a:rPr>
              <a:t>Les</a:t>
            </a:r>
            <a:r>
              <a:rPr sz="305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000000"/>
                </a:solidFill>
                <a:latin typeface="Arial"/>
                <a:cs typeface="Arial"/>
              </a:rPr>
              <a:t>premiers</a:t>
            </a:r>
            <a:r>
              <a:rPr sz="305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50" spc="-10" dirty="0">
                <a:solidFill>
                  <a:srgbClr val="000000"/>
                </a:solidFill>
                <a:latin typeface="Arial"/>
                <a:cs typeface="Arial"/>
              </a:rPr>
              <a:t>pèlerinages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420" y="671067"/>
            <a:ext cx="6546215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835" marR="499109" indent="-367665">
              <a:lnSpc>
                <a:spcPct val="1222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Dès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fin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apparitions,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personnes </a:t>
            </a:r>
            <a:r>
              <a:rPr sz="2400" dirty="0">
                <a:latin typeface="Trebuchet MS"/>
                <a:cs typeface="Trebuchet MS"/>
              </a:rPr>
              <a:t>viennent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par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leurs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propres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moyens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dirty="0">
                <a:latin typeface="Trebuchet MS"/>
                <a:cs typeface="Trebuchet MS"/>
              </a:rPr>
              <a:t>1871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premiers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grands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trains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pèlerinages.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b="1" dirty="0">
                <a:latin typeface="Trebuchet MS"/>
                <a:cs typeface="Trebuchet MS"/>
              </a:rPr>
              <a:t>1906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Premier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pèlerinage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au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départ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de</a:t>
            </a:r>
            <a:r>
              <a:rPr sz="2400" b="1" spc="-10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Troyes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856056"/>
            <a:ext cx="12192000" cy="6002020"/>
            <a:chOff x="0" y="856056"/>
            <a:chExt cx="12192000" cy="6002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4414" y="3686012"/>
              <a:ext cx="4507585" cy="31719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414" y="4067012"/>
              <a:ext cx="4165371" cy="2686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4414" y="856056"/>
              <a:ext cx="4507585" cy="31321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8414" y="1237056"/>
              <a:ext cx="4165371" cy="26241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8247" y="2780076"/>
              <a:ext cx="4248696" cy="36171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2247" y="3161076"/>
              <a:ext cx="3740696" cy="31091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554374"/>
              <a:ext cx="4067453" cy="43036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531" y="2935374"/>
              <a:ext cx="3643922" cy="38072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2673" y="169866"/>
            <a:ext cx="6104255" cy="10115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87630" rIns="0" bIns="0" rtlCol="0">
            <a:spAutoFit/>
          </a:bodyPr>
          <a:lstStyle/>
          <a:p>
            <a:pPr marL="1308100" marR="762635" indent="-620395">
              <a:lnSpc>
                <a:spcPts val="3500"/>
              </a:lnSpc>
              <a:spcBef>
                <a:spcPts val="690"/>
              </a:spcBef>
            </a:pPr>
            <a:r>
              <a:rPr sz="3000" dirty="0"/>
              <a:t>Hospitalité</a:t>
            </a:r>
            <a:r>
              <a:rPr sz="3000" spc="-70" dirty="0"/>
              <a:t> </a:t>
            </a:r>
            <a:r>
              <a:rPr sz="3000" dirty="0"/>
              <a:t>de</a:t>
            </a:r>
            <a:r>
              <a:rPr sz="3000" spc="-70" dirty="0"/>
              <a:t> </a:t>
            </a:r>
            <a:r>
              <a:rPr sz="3000" spc="-10" dirty="0"/>
              <a:t>Champagne </a:t>
            </a:r>
            <a:r>
              <a:rPr sz="3000" dirty="0"/>
              <a:t>Qui</a:t>
            </a:r>
            <a:r>
              <a:rPr sz="3000" spc="-45" dirty="0"/>
              <a:t> </a:t>
            </a:r>
            <a:r>
              <a:rPr sz="3000" spc="-10" dirty="0"/>
              <a:t>sommes-</a:t>
            </a:r>
            <a:r>
              <a:rPr sz="3000" dirty="0"/>
              <a:t>nous</a:t>
            </a:r>
            <a:r>
              <a:rPr sz="3000" spc="-45" dirty="0"/>
              <a:t> </a:t>
            </a:r>
            <a:r>
              <a:rPr sz="3000" spc="-50" dirty="0"/>
              <a:t>?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05972" y="1232776"/>
            <a:ext cx="9593580" cy="526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76170">
              <a:lnSpc>
                <a:spcPct val="119700"/>
              </a:lnSpc>
              <a:spcBef>
                <a:spcPts val="95"/>
              </a:spcBef>
              <a:tabLst>
                <a:tab pos="1517650" algn="l"/>
              </a:tabLst>
            </a:pPr>
            <a:r>
              <a:rPr sz="1950" b="1" dirty="0">
                <a:latin typeface="Trebuchet MS"/>
                <a:cs typeface="Trebuchet MS"/>
              </a:rPr>
              <a:t>Association</a:t>
            </a:r>
            <a:r>
              <a:rPr sz="1950" b="1" spc="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loi</a:t>
            </a:r>
            <a:r>
              <a:rPr sz="1950" b="1" spc="1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1901</a:t>
            </a:r>
            <a:r>
              <a:rPr sz="1950" b="1" spc="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en</a:t>
            </a:r>
            <a:r>
              <a:rPr sz="1950" spc="1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lien</a:t>
            </a:r>
            <a:r>
              <a:rPr sz="1950" spc="1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avec</a:t>
            </a:r>
            <a:r>
              <a:rPr sz="1950" spc="1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le</a:t>
            </a:r>
            <a:r>
              <a:rPr sz="1950" spc="1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diocèse</a:t>
            </a:r>
            <a:r>
              <a:rPr sz="1950" b="1" spc="1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de</a:t>
            </a:r>
            <a:r>
              <a:rPr sz="1950" b="1" spc="-25" dirty="0">
                <a:latin typeface="Trebuchet MS"/>
                <a:cs typeface="Trebuchet MS"/>
              </a:rPr>
              <a:t> </a:t>
            </a:r>
            <a:r>
              <a:rPr sz="1950" b="1" spc="-10" dirty="0">
                <a:latin typeface="Trebuchet MS"/>
                <a:cs typeface="Trebuchet MS"/>
              </a:rPr>
              <a:t>Troyes.</a:t>
            </a:r>
            <a:r>
              <a:rPr sz="1950" b="1" spc="50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L’objet</a:t>
            </a:r>
            <a:r>
              <a:rPr sz="1950" b="1" spc="-75" dirty="0">
                <a:latin typeface="Trebuchet MS"/>
                <a:cs typeface="Trebuchet MS"/>
              </a:rPr>
              <a:t> </a:t>
            </a:r>
            <a:r>
              <a:rPr sz="1950" b="1" spc="-20" dirty="0">
                <a:latin typeface="Trebuchet MS"/>
                <a:cs typeface="Trebuchet MS"/>
              </a:rPr>
              <a:t>est:</a:t>
            </a:r>
            <a:r>
              <a:rPr sz="1950" b="1" dirty="0">
                <a:latin typeface="Trebuchet MS"/>
                <a:cs typeface="Trebuchet MS"/>
              </a:rPr>
              <a:t>	</a:t>
            </a:r>
            <a:r>
              <a:rPr sz="1950" dirty="0">
                <a:latin typeface="Trebuchet MS"/>
                <a:cs typeface="Trebuchet MS"/>
              </a:rPr>
              <a:t>de</a:t>
            </a:r>
            <a:r>
              <a:rPr sz="1950" spc="2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procurer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aux</a:t>
            </a:r>
            <a:r>
              <a:rPr sz="1950" spc="2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personnes</a:t>
            </a:r>
            <a:r>
              <a:rPr sz="1950" b="1" spc="2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malades,</a:t>
            </a:r>
            <a:r>
              <a:rPr sz="1950" b="1" spc="25" dirty="0">
                <a:latin typeface="Trebuchet MS"/>
                <a:cs typeface="Trebuchet MS"/>
              </a:rPr>
              <a:t> </a:t>
            </a:r>
            <a:r>
              <a:rPr sz="1950" b="1" spc="-10" dirty="0">
                <a:latin typeface="Trebuchet MS"/>
                <a:cs typeface="Trebuchet MS"/>
              </a:rPr>
              <a:t>handicapées </a:t>
            </a:r>
            <a:r>
              <a:rPr sz="1950" dirty="0">
                <a:latin typeface="Trebuchet MS"/>
                <a:cs typeface="Trebuchet MS"/>
              </a:rPr>
              <a:t>ou</a:t>
            </a:r>
            <a:r>
              <a:rPr sz="1950" spc="3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vieillissantes</a:t>
            </a:r>
            <a:r>
              <a:rPr sz="1950" dirty="0">
                <a:latin typeface="Trebuchet MS"/>
                <a:cs typeface="Trebuchet MS"/>
              </a:rPr>
              <a:t>,</a:t>
            </a:r>
            <a:r>
              <a:rPr sz="1950" spc="3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quelque</a:t>
            </a:r>
            <a:r>
              <a:rPr sz="1950" spc="3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soit</a:t>
            </a:r>
            <a:r>
              <a:rPr sz="1950" spc="3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leur</a:t>
            </a:r>
            <a:r>
              <a:rPr sz="1950" spc="3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appartenance</a:t>
            </a:r>
            <a:r>
              <a:rPr sz="1950" spc="3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religieuse,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50" dirty="0">
                <a:latin typeface="Trebuchet MS"/>
                <a:cs typeface="Trebuchet MS"/>
              </a:rPr>
              <a:t>les</a:t>
            </a:r>
            <a:r>
              <a:rPr sz="1950" spc="1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possibilités</a:t>
            </a:r>
            <a:r>
              <a:rPr sz="1950" spc="2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matérielles</a:t>
            </a:r>
            <a:r>
              <a:rPr sz="1950" spc="2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de</a:t>
            </a:r>
            <a:r>
              <a:rPr sz="1950" spc="1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se</a:t>
            </a:r>
            <a:r>
              <a:rPr sz="1950" b="1" spc="2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rendre</a:t>
            </a:r>
            <a:r>
              <a:rPr sz="1950" b="1" spc="2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à</a:t>
            </a:r>
            <a:r>
              <a:rPr sz="1950" b="1" spc="2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Lourdes</a:t>
            </a:r>
            <a:r>
              <a:rPr sz="1950" b="1" spc="2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en</a:t>
            </a:r>
            <a:r>
              <a:rPr sz="1950" b="1" spc="25" dirty="0">
                <a:latin typeface="Trebuchet MS"/>
                <a:cs typeface="Trebuchet MS"/>
              </a:rPr>
              <a:t> </a:t>
            </a:r>
            <a:r>
              <a:rPr sz="1950" b="1" spc="-10" dirty="0">
                <a:latin typeface="Trebuchet MS"/>
                <a:cs typeface="Trebuchet MS"/>
              </a:rPr>
              <a:t>pèlerinage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50" dirty="0">
                <a:latin typeface="Trebuchet MS"/>
                <a:cs typeface="Trebuchet MS"/>
              </a:rPr>
              <a:t>et</a:t>
            </a:r>
            <a:r>
              <a:rPr sz="1950" spc="1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d’</a:t>
            </a:r>
            <a:r>
              <a:rPr sz="1950" b="1" dirty="0">
                <a:latin typeface="Trebuchet MS"/>
                <a:cs typeface="Trebuchet MS"/>
              </a:rPr>
              <a:t>être</a:t>
            </a:r>
            <a:r>
              <a:rPr sz="1950" b="1" spc="2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au</a:t>
            </a:r>
            <a:r>
              <a:rPr sz="1950" b="1" spc="1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service</a:t>
            </a:r>
            <a:r>
              <a:rPr sz="1950" b="1" spc="2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des</a:t>
            </a:r>
            <a:r>
              <a:rPr sz="1950" b="1" spc="1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malades</a:t>
            </a:r>
            <a:r>
              <a:rPr sz="1950" b="1" spc="1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tout</a:t>
            </a:r>
            <a:r>
              <a:rPr sz="1950" spc="1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au</a:t>
            </a:r>
            <a:r>
              <a:rPr sz="1950" spc="20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long</a:t>
            </a:r>
            <a:r>
              <a:rPr sz="1950" spc="15" dirty="0">
                <a:latin typeface="Trebuchet MS"/>
                <a:cs typeface="Trebuchet MS"/>
              </a:rPr>
              <a:t> </a:t>
            </a:r>
            <a:r>
              <a:rPr sz="1950" dirty="0">
                <a:latin typeface="Trebuchet MS"/>
                <a:cs typeface="Trebuchet MS"/>
              </a:rPr>
              <a:t>de</a:t>
            </a:r>
            <a:r>
              <a:rPr sz="1950" spc="20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l’année.</a:t>
            </a:r>
            <a:endParaRPr sz="1950">
              <a:latin typeface="Trebuchet MS"/>
              <a:cs typeface="Trebuchet MS"/>
            </a:endParaRPr>
          </a:p>
          <a:p>
            <a:pPr marL="4455160">
              <a:lnSpc>
                <a:spcPct val="100000"/>
              </a:lnSpc>
              <a:spcBef>
                <a:spcPts val="459"/>
              </a:spcBef>
            </a:pPr>
            <a:r>
              <a:rPr sz="1950" b="1" dirty="0">
                <a:latin typeface="Trebuchet MS"/>
                <a:cs typeface="Trebuchet MS"/>
              </a:rPr>
              <a:t>C’est</a:t>
            </a:r>
            <a:r>
              <a:rPr sz="1950" b="1" spc="1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le</a:t>
            </a:r>
            <a:r>
              <a:rPr sz="1950" b="1" spc="1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rôle</a:t>
            </a:r>
            <a:r>
              <a:rPr sz="1950" b="1" spc="1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des</a:t>
            </a:r>
            <a:r>
              <a:rPr sz="1950" b="1" spc="15" dirty="0">
                <a:latin typeface="Trebuchet MS"/>
                <a:cs typeface="Trebuchet MS"/>
              </a:rPr>
              <a:t> </a:t>
            </a:r>
            <a:r>
              <a:rPr sz="1950" b="1" spc="-10" dirty="0">
                <a:latin typeface="Trebuchet MS"/>
                <a:cs typeface="Trebuchet MS"/>
              </a:rPr>
              <a:t>Hospitaliers</a:t>
            </a:r>
            <a:endParaRPr sz="1950">
              <a:latin typeface="Trebuchet MS"/>
              <a:cs typeface="Trebuchet MS"/>
            </a:endParaRPr>
          </a:p>
          <a:p>
            <a:pPr marL="4304665">
              <a:lnSpc>
                <a:spcPct val="100000"/>
              </a:lnSpc>
              <a:spcBef>
                <a:spcPts val="450"/>
              </a:spcBef>
            </a:pPr>
            <a:r>
              <a:rPr sz="2450" b="1" dirty="0">
                <a:solidFill>
                  <a:srgbClr val="B74919"/>
                </a:solidFill>
                <a:latin typeface="Trebuchet MS"/>
                <a:cs typeface="Trebuchet MS"/>
              </a:rPr>
              <a:t>Ce</a:t>
            </a:r>
            <a:r>
              <a:rPr sz="2450" b="1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450" b="1" dirty="0">
                <a:solidFill>
                  <a:srgbClr val="B74919"/>
                </a:solidFill>
                <a:latin typeface="Trebuchet MS"/>
                <a:cs typeface="Trebuchet MS"/>
              </a:rPr>
              <a:t>sont</a:t>
            </a:r>
            <a:r>
              <a:rPr sz="2450" b="1" spc="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350" b="1" dirty="0">
                <a:solidFill>
                  <a:srgbClr val="B74919"/>
                </a:solidFill>
                <a:latin typeface="Trebuchet MS"/>
                <a:cs typeface="Trebuchet MS"/>
              </a:rPr>
              <a:t>tous</a:t>
            </a:r>
            <a:r>
              <a:rPr sz="2350" b="1" spc="2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350" b="1" dirty="0">
                <a:solidFill>
                  <a:srgbClr val="B74919"/>
                </a:solidFill>
                <a:latin typeface="Trebuchet MS"/>
                <a:cs typeface="Trebuchet MS"/>
              </a:rPr>
              <a:t>des</a:t>
            </a:r>
            <a:r>
              <a:rPr sz="2350" b="1" spc="2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B74919"/>
                </a:solidFill>
                <a:latin typeface="Trebuchet MS"/>
                <a:cs typeface="Trebuchet MS"/>
              </a:rPr>
              <a:t>bénévoles</a:t>
            </a:r>
            <a:endParaRPr sz="2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2350">
              <a:latin typeface="Trebuchet MS"/>
              <a:cs typeface="Trebuchet MS"/>
            </a:endParaRPr>
          </a:p>
          <a:p>
            <a:pPr marL="4292600">
              <a:lnSpc>
                <a:spcPct val="100000"/>
              </a:lnSpc>
            </a:pPr>
            <a:r>
              <a:rPr sz="2100" dirty="0">
                <a:latin typeface="Trebuchet MS"/>
                <a:cs typeface="Trebuchet MS"/>
              </a:rPr>
              <a:t>Une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belle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lignée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de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b="1" dirty="0">
                <a:latin typeface="Trebuchet MS"/>
                <a:cs typeface="Trebuchet MS"/>
              </a:rPr>
              <a:t>présidents</a:t>
            </a:r>
            <a:r>
              <a:rPr sz="2100" b="1" spc="45" dirty="0">
                <a:latin typeface="Trebuchet MS"/>
                <a:cs typeface="Trebuchet MS"/>
              </a:rPr>
              <a:t> </a:t>
            </a:r>
            <a:r>
              <a:rPr sz="2100" b="1" spc="-50" dirty="0">
                <a:latin typeface="Trebuchet MS"/>
                <a:cs typeface="Trebuchet MS"/>
              </a:rPr>
              <a:t>:</a:t>
            </a:r>
            <a:endParaRPr sz="2100">
              <a:latin typeface="Trebuchet MS"/>
              <a:cs typeface="Trebuchet MS"/>
            </a:endParaRPr>
          </a:p>
          <a:p>
            <a:pPr marL="5462905" marR="123189" indent="-29209">
              <a:lnSpc>
                <a:spcPct val="133900"/>
              </a:lnSpc>
              <a:spcBef>
                <a:spcPts val="204"/>
              </a:spcBef>
            </a:pPr>
            <a:r>
              <a:rPr sz="1550" dirty="0">
                <a:latin typeface="Trebuchet MS"/>
                <a:cs typeface="Trebuchet MS"/>
              </a:rPr>
              <a:t>Bernard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DE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HAMAYDE,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Monique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GILLIER, </a:t>
            </a:r>
            <a:r>
              <a:rPr sz="1550" dirty="0">
                <a:latin typeface="Trebuchet MS"/>
                <a:cs typeface="Trebuchet MS"/>
              </a:rPr>
              <a:t>Marie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Madeleine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PARISSE,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Christian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GAURIER,</a:t>
            </a:r>
            <a:endParaRPr sz="1550">
              <a:latin typeface="Trebuchet MS"/>
              <a:cs typeface="Trebuchet MS"/>
            </a:endParaRPr>
          </a:p>
          <a:p>
            <a:pPr marL="5820410">
              <a:lnSpc>
                <a:spcPct val="100000"/>
              </a:lnSpc>
              <a:spcBef>
                <a:spcPts val="580"/>
              </a:spcBef>
            </a:pPr>
            <a:r>
              <a:rPr sz="1550" dirty="0">
                <a:latin typeface="Trebuchet MS"/>
                <a:cs typeface="Trebuchet MS"/>
              </a:rPr>
              <a:t>Dominique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ROGER</a:t>
            </a:r>
            <a:endParaRPr sz="1550">
              <a:latin typeface="Trebuchet MS"/>
              <a:cs typeface="Trebuchet MS"/>
            </a:endParaRPr>
          </a:p>
          <a:p>
            <a:pPr marL="6297295">
              <a:lnSpc>
                <a:spcPct val="100000"/>
              </a:lnSpc>
              <a:spcBef>
                <a:spcPts val="580"/>
              </a:spcBef>
            </a:pPr>
            <a:r>
              <a:rPr sz="1550" dirty="0">
                <a:latin typeface="Trebuchet MS"/>
                <a:cs typeface="Trebuchet MS"/>
              </a:rPr>
              <a:t>et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depuis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2024,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Olivier</a:t>
            </a:r>
            <a:r>
              <a:rPr sz="1550" spc="-10" dirty="0">
                <a:latin typeface="Trebuchet MS"/>
                <a:cs typeface="Trebuchet MS"/>
              </a:rPr>
              <a:t> RICHARD</a:t>
            </a:r>
            <a:endParaRPr sz="1550">
              <a:latin typeface="Trebuchet MS"/>
              <a:cs typeface="Trebuchet MS"/>
            </a:endParaRPr>
          </a:p>
          <a:p>
            <a:pPr marL="5462905" marR="5080">
              <a:lnSpc>
                <a:spcPct val="131200"/>
              </a:lnSpc>
            </a:pPr>
            <a:r>
              <a:rPr sz="1550" dirty="0">
                <a:latin typeface="Trebuchet MS"/>
                <a:cs typeface="Trebuchet MS"/>
              </a:rPr>
              <a:t>sans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oublier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Maurice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Roizard,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Monsieur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Rigault </a:t>
            </a:r>
            <a:r>
              <a:rPr sz="1550" dirty="0">
                <a:latin typeface="Trebuchet MS"/>
                <a:cs typeface="Trebuchet MS"/>
              </a:rPr>
              <a:t>Madame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de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Hamayde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et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Monsieur</a:t>
            </a:r>
            <a:r>
              <a:rPr sz="1550" spc="-10" dirty="0">
                <a:latin typeface="Trebuchet MS"/>
                <a:cs typeface="Trebuchet MS"/>
              </a:rPr>
              <a:t> Garnier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229" y="3715538"/>
            <a:ext cx="1839290" cy="27610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07334" y="98729"/>
            <a:ext cx="2612999" cy="335635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7622" y="3258926"/>
            <a:ext cx="5613400" cy="3204845"/>
            <a:chOff x="77622" y="3258926"/>
            <a:chExt cx="5613400" cy="32048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22" y="3258926"/>
              <a:ext cx="4253801" cy="31903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5249" y="4106362"/>
              <a:ext cx="92495" cy="693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5324" y="4959102"/>
              <a:ext cx="1235303" cy="150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452" y="296861"/>
            <a:ext cx="8950960" cy="60452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5240" rIns="0" bIns="0" rtlCol="0">
            <a:spAutoFit/>
          </a:bodyPr>
          <a:lstStyle/>
          <a:p>
            <a:pPr marR="208279" algn="ctr">
              <a:lnSpc>
                <a:spcPct val="100000"/>
              </a:lnSpc>
              <a:spcBef>
                <a:spcPts val="120"/>
              </a:spcBef>
            </a:pPr>
            <a:r>
              <a:rPr sz="3550" dirty="0"/>
              <a:t>Qui</a:t>
            </a:r>
            <a:r>
              <a:rPr sz="3550" spc="-20" dirty="0"/>
              <a:t> </a:t>
            </a:r>
            <a:r>
              <a:rPr sz="3550" dirty="0"/>
              <a:t>peut</a:t>
            </a:r>
            <a:r>
              <a:rPr sz="3550" spc="-20" dirty="0"/>
              <a:t> </a:t>
            </a:r>
            <a:r>
              <a:rPr sz="3550" dirty="0"/>
              <a:t>aller</a:t>
            </a:r>
            <a:r>
              <a:rPr sz="3550" spc="-20" dirty="0"/>
              <a:t> </a:t>
            </a:r>
            <a:r>
              <a:rPr sz="3550" dirty="0"/>
              <a:t>à</a:t>
            </a:r>
            <a:r>
              <a:rPr sz="3550" spc="-20" dirty="0"/>
              <a:t> </a:t>
            </a:r>
            <a:r>
              <a:rPr sz="3550" dirty="0"/>
              <a:t>Lourdes</a:t>
            </a:r>
            <a:r>
              <a:rPr sz="3550" spc="-20" dirty="0"/>
              <a:t> </a:t>
            </a:r>
            <a:r>
              <a:rPr sz="3550" spc="-50" dirty="0"/>
              <a:t>?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547533" y="905916"/>
            <a:ext cx="4674235" cy="848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0" marR="5080" indent="-172085">
              <a:lnSpc>
                <a:spcPct val="125600"/>
              </a:lnSpc>
              <a:spcBef>
                <a:spcPts val="90"/>
              </a:spcBef>
              <a:tabLst>
                <a:tab pos="2295525" algn="l"/>
              </a:tabLst>
            </a:pPr>
            <a:r>
              <a:rPr sz="2150" spc="-20" dirty="0">
                <a:solidFill>
                  <a:srgbClr val="B74919"/>
                </a:solidFill>
                <a:latin typeface="Trebuchet MS"/>
                <a:cs typeface="Trebuchet MS"/>
              </a:rPr>
              <a:t>Toute</a:t>
            </a:r>
            <a:r>
              <a:rPr sz="2150" dirty="0">
                <a:solidFill>
                  <a:srgbClr val="B74919"/>
                </a:solidFill>
                <a:latin typeface="Trebuchet MS"/>
                <a:cs typeface="Trebuchet MS"/>
              </a:rPr>
              <a:t> p</a:t>
            </a:r>
            <a:r>
              <a:rPr sz="2150" b="1" dirty="0">
                <a:solidFill>
                  <a:srgbClr val="B74919"/>
                </a:solidFill>
                <a:latin typeface="Trebuchet MS"/>
                <a:cs typeface="Trebuchet MS"/>
              </a:rPr>
              <a:t>ersonne</a:t>
            </a:r>
            <a:r>
              <a:rPr sz="2150" b="1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150" b="1" dirty="0">
                <a:solidFill>
                  <a:srgbClr val="B74919"/>
                </a:solidFill>
                <a:latin typeface="Trebuchet MS"/>
                <a:cs typeface="Trebuchet MS"/>
              </a:rPr>
              <a:t>malade,</a:t>
            </a:r>
            <a:r>
              <a:rPr sz="2150" b="1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B74919"/>
                </a:solidFill>
                <a:latin typeface="Trebuchet MS"/>
                <a:cs typeface="Trebuchet MS"/>
              </a:rPr>
              <a:t>handicapée </a:t>
            </a:r>
            <a:r>
              <a:rPr sz="2150" b="1" dirty="0">
                <a:solidFill>
                  <a:srgbClr val="B74919"/>
                </a:solidFill>
                <a:latin typeface="Trebuchet MS"/>
                <a:cs typeface="Trebuchet MS"/>
              </a:rPr>
              <a:t>ou</a:t>
            </a:r>
            <a:r>
              <a:rPr sz="2150" b="1" spc="2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B74919"/>
                </a:solidFill>
                <a:latin typeface="Trebuchet MS"/>
                <a:cs typeface="Trebuchet MS"/>
              </a:rPr>
              <a:t>vieillissante</a:t>
            </a:r>
            <a:r>
              <a:rPr sz="2150" b="1" dirty="0">
                <a:solidFill>
                  <a:srgbClr val="B74919"/>
                </a:solidFill>
                <a:latin typeface="Trebuchet MS"/>
                <a:cs typeface="Trebuchet MS"/>
              </a:rPr>
              <a:t>	</a:t>
            </a:r>
            <a:r>
              <a:rPr sz="2150" dirty="0">
                <a:solidFill>
                  <a:srgbClr val="B74919"/>
                </a:solidFill>
                <a:latin typeface="Trebuchet MS"/>
                <a:cs typeface="Trebuchet MS"/>
              </a:rPr>
              <a:t>quelque</a:t>
            </a:r>
            <a:r>
              <a:rPr sz="2150" spc="5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B74919"/>
                </a:solidFill>
                <a:latin typeface="Trebuchet MS"/>
                <a:cs typeface="Trebuchet MS"/>
              </a:rPr>
              <a:t>soit</a:t>
            </a:r>
            <a:r>
              <a:rPr sz="2150" spc="4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B74919"/>
                </a:solidFill>
                <a:latin typeface="Trebuchet MS"/>
                <a:cs typeface="Trebuchet MS"/>
              </a:rPr>
              <a:t>l’âge.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197" y="4688788"/>
            <a:ext cx="6243955" cy="19494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475"/>
              </a:spcBef>
              <a:tabLst>
                <a:tab pos="2270125" algn="l"/>
              </a:tabLst>
            </a:pPr>
            <a:r>
              <a:rPr sz="2150" b="1" dirty="0">
                <a:latin typeface="Trebuchet MS"/>
                <a:cs typeface="Trebuchet MS"/>
              </a:rPr>
              <a:t>Une</a:t>
            </a:r>
            <a:r>
              <a:rPr sz="2150" b="1" spc="55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commission</a:t>
            </a:r>
            <a:r>
              <a:rPr sz="2150" b="1" spc="70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médicale</a:t>
            </a:r>
            <a:r>
              <a:rPr sz="2150" b="1" spc="65" dirty="0">
                <a:latin typeface="Trebuchet MS"/>
                <a:cs typeface="Trebuchet MS"/>
              </a:rPr>
              <a:t> </a:t>
            </a:r>
            <a:r>
              <a:rPr sz="2150" b="1" spc="-10" dirty="0">
                <a:latin typeface="Trebuchet MS"/>
                <a:cs typeface="Trebuchet MS"/>
              </a:rPr>
              <a:t>d’admission </a:t>
            </a:r>
            <a:r>
              <a:rPr sz="2150" dirty="0">
                <a:latin typeface="Trebuchet MS"/>
                <a:cs typeface="Trebuchet MS"/>
              </a:rPr>
              <a:t>(Médecins,</a:t>
            </a:r>
            <a:r>
              <a:rPr sz="2150" spc="11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infirmières/ers,</a:t>
            </a:r>
            <a:r>
              <a:rPr sz="2150" spc="12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responsables</a:t>
            </a:r>
            <a:r>
              <a:rPr sz="2150" spc="12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nutrition </a:t>
            </a:r>
            <a:r>
              <a:rPr sz="2150" dirty="0">
                <a:latin typeface="Trebuchet MS"/>
                <a:cs typeface="Trebuchet MS"/>
              </a:rPr>
              <a:t>et</a:t>
            </a:r>
            <a:r>
              <a:rPr sz="2150" spc="25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hébergement)</a:t>
            </a:r>
            <a:r>
              <a:rPr sz="2150" dirty="0">
                <a:latin typeface="Trebuchet MS"/>
                <a:cs typeface="Trebuchet MS"/>
              </a:rPr>
              <a:t>	étudiera</a:t>
            </a:r>
            <a:r>
              <a:rPr sz="2150" spc="6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chaque</a:t>
            </a:r>
            <a:r>
              <a:rPr sz="2150" spc="6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dossier</a:t>
            </a:r>
            <a:r>
              <a:rPr sz="2150" spc="65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afin </a:t>
            </a:r>
            <a:r>
              <a:rPr sz="2150" dirty="0">
                <a:latin typeface="Trebuchet MS"/>
                <a:cs typeface="Trebuchet MS"/>
              </a:rPr>
              <a:t>d’établir</a:t>
            </a:r>
            <a:r>
              <a:rPr sz="2150" spc="20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un</a:t>
            </a:r>
            <a:r>
              <a:rPr sz="2150" b="1" spc="30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plan</a:t>
            </a:r>
            <a:r>
              <a:rPr sz="2150" b="1" spc="35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de</a:t>
            </a:r>
            <a:r>
              <a:rPr sz="2150" b="1" spc="35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soins</a:t>
            </a:r>
            <a:r>
              <a:rPr sz="2150" b="1" spc="30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et</a:t>
            </a:r>
            <a:r>
              <a:rPr sz="2150" b="1" spc="35" dirty="0">
                <a:latin typeface="Trebuchet MS"/>
                <a:cs typeface="Trebuchet MS"/>
              </a:rPr>
              <a:t> </a:t>
            </a:r>
            <a:r>
              <a:rPr sz="2150" b="1" spc="-10" dirty="0">
                <a:latin typeface="Trebuchet MS"/>
                <a:cs typeface="Trebuchet MS"/>
              </a:rPr>
              <a:t>d’accompagnement </a:t>
            </a:r>
            <a:r>
              <a:rPr sz="2150" dirty="0">
                <a:latin typeface="Trebuchet MS"/>
                <a:cs typeface="Trebuchet MS"/>
              </a:rPr>
              <a:t>personnalisé</a:t>
            </a:r>
            <a:r>
              <a:rPr sz="2150" spc="3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et</a:t>
            </a:r>
            <a:r>
              <a:rPr sz="2150" spc="4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adapté</a:t>
            </a:r>
            <a:r>
              <a:rPr sz="2150" spc="4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à</a:t>
            </a:r>
            <a:r>
              <a:rPr sz="2150" spc="45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chacun.</a:t>
            </a:r>
            <a:endParaRPr sz="2150">
              <a:latin typeface="Trebuchet MS"/>
              <a:cs typeface="Trebuchet MS"/>
            </a:endParaRPr>
          </a:p>
          <a:p>
            <a:pPr marL="1179195">
              <a:lnSpc>
                <a:spcPct val="100000"/>
              </a:lnSpc>
              <a:spcBef>
                <a:spcPts val="575"/>
              </a:spcBef>
            </a:pPr>
            <a:r>
              <a:rPr sz="2450" b="1" dirty="0">
                <a:solidFill>
                  <a:srgbClr val="B74919"/>
                </a:solidFill>
                <a:latin typeface="Trebuchet MS"/>
                <a:cs typeface="Trebuchet MS"/>
              </a:rPr>
              <a:t>Un programme</a:t>
            </a:r>
            <a:r>
              <a:rPr sz="2450" b="1" spc="1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450" b="1" dirty="0">
                <a:solidFill>
                  <a:srgbClr val="B74919"/>
                </a:solidFill>
                <a:latin typeface="Trebuchet MS"/>
                <a:cs typeface="Trebuchet MS"/>
              </a:rPr>
              <a:t>«</a:t>
            </a:r>
            <a:r>
              <a:rPr sz="2450" b="1" spc="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450" b="1" dirty="0">
                <a:solidFill>
                  <a:srgbClr val="B74919"/>
                </a:solidFill>
                <a:latin typeface="Trebuchet MS"/>
                <a:cs typeface="Trebuchet MS"/>
              </a:rPr>
              <a:t>à</a:t>
            </a:r>
            <a:r>
              <a:rPr sz="2450" b="1" spc="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450" b="1" dirty="0">
                <a:solidFill>
                  <a:srgbClr val="B74919"/>
                </a:solidFill>
                <a:latin typeface="Trebuchet MS"/>
                <a:cs typeface="Trebuchet MS"/>
              </a:rPr>
              <a:t>la</a:t>
            </a:r>
            <a:r>
              <a:rPr sz="2450" b="1" spc="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450" b="1" dirty="0">
                <a:solidFill>
                  <a:srgbClr val="B74919"/>
                </a:solidFill>
                <a:latin typeface="Trebuchet MS"/>
                <a:cs typeface="Trebuchet MS"/>
              </a:rPr>
              <a:t>carte</a:t>
            </a:r>
            <a:r>
              <a:rPr sz="2450" b="1" spc="1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450" b="1" spc="-25" dirty="0">
                <a:solidFill>
                  <a:srgbClr val="B74919"/>
                </a:solidFill>
                <a:latin typeface="Trebuchet MS"/>
                <a:cs typeface="Trebuchet MS"/>
              </a:rPr>
              <a:t>».</a:t>
            </a:r>
            <a:endParaRPr sz="24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51564" y="1158011"/>
            <a:ext cx="4103370" cy="2735580"/>
            <a:chOff x="5351564" y="1158011"/>
            <a:chExt cx="4103370" cy="27355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4952" y="2458314"/>
              <a:ext cx="61453" cy="409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1564" y="1158011"/>
              <a:ext cx="4103065" cy="273537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634" y="1843913"/>
            <a:ext cx="4234560" cy="28230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9873" y="3968993"/>
            <a:ext cx="4234561" cy="28230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60496" y="259765"/>
            <a:ext cx="2418867" cy="3631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368" y="5824572"/>
            <a:ext cx="61453" cy="409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4173" y="106363"/>
            <a:ext cx="8171815" cy="6781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17805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715"/>
              </a:spcBef>
            </a:pPr>
            <a:r>
              <a:rPr sz="2650" dirty="0"/>
              <a:t>Qui</a:t>
            </a:r>
            <a:r>
              <a:rPr sz="2650" spc="5" dirty="0"/>
              <a:t> </a:t>
            </a:r>
            <a:r>
              <a:rPr sz="2650" dirty="0"/>
              <a:t>peut aller</a:t>
            </a:r>
            <a:r>
              <a:rPr sz="2650" spc="5" dirty="0"/>
              <a:t> </a:t>
            </a:r>
            <a:r>
              <a:rPr sz="2650" dirty="0"/>
              <a:t>à</a:t>
            </a:r>
            <a:r>
              <a:rPr sz="2650" spc="5" dirty="0"/>
              <a:t> </a:t>
            </a:r>
            <a:r>
              <a:rPr sz="2650" dirty="0"/>
              <a:t>Lourdes ?</a:t>
            </a:r>
            <a:r>
              <a:rPr sz="2650" spc="-100" dirty="0"/>
              <a:t> </a:t>
            </a:r>
            <a:r>
              <a:rPr sz="2350" dirty="0"/>
              <a:t>Les</a:t>
            </a:r>
            <a:r>
              <a:rPr sz="2350" spc="-5" dirty="0"/>
              <a:t> </a:t>
            </a:r>
            <a:r>
              <a:rPr sz="2350" dirty="0"/>
              <a:t>hospitaliers</a:t>
            </a:r>
            <a:r>
              <a:rPr sz="2350" spc="-5" dirty="0"/>
              <a:t> </a:t>
            </a:r>
            <a:r>
              <a:rPr sz="2350" spc="-10" dirty="0"/>
              <a:t>bénévoles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3502139" y="962005"/>
            <a:ext cx="4253230" cy="55994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580"/>
              </a:spcBef>
            </a:pPr>
            <a:r>
              <a:rPr sz="2050" spc="-45" dirty="0">
                <a:solidFill>
                  <a:srgbClr val="B74919"/>
                </a:solidFill>
                <a:latin typeface="Trebuchet MS"/>
                <a:cs typeface="Trebuchet MS"/>
              </a:rPr>
              <a:t>Tout</a:t>
            </a:r>
            <a:r>
              <a:rPr sz="2050" spc="-1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le</a:t>
            </a:r>
            <a:r>
              <a:rPr sz="2050" spc="-1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monde</a:t>
            </a:r>
            <a:r>
              <a:rPr sz="2050" spc="-1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peut</a:t>
            </a:r>
            <a:r>
              <a:rPr sz="2050" spc="-10" dirty="0">
                <a:solidFill>
                  <a:srgbClr val="B74919"/>
                </a:solidFill>
                <a:latin typeface="Trebuchet MS"/>
                <a:cs typeface="Trebuchet MS"/>
              </a:rPr>
              <a:t> devenir</a:t>
            </a:r>
            <a:endParaRPr sz="2050">
              <a:latin typeface="Trebuchet MS"/>
              <a:cs typeface="Trebuchet MS"/>
            </a:endParaRPr>
          </a:p>
          <a:p>
            <a:pPr marL="643890">
              <a:lnSpc>
                <a:spcPct val="100000"/>
              </a:lnSpc>
              <a:spcBef>
                <a:spcPts val="555"/>
              </a:spcBef>
            </a:pPr>
            <a:r>
              <a:rPr sz="2300" b="1" dirty="0">
                <a:solidFill>
                  <a:srgbClr val="5593BE"/>
                </a:solidFill>
                <a:latin typeface="Trebuchet MS"/>
                <a:cs typeface="Trebuchet MS"/>
              </a:rPr>
              <a:t>hospitalier</a:t>
            </a:r>
            <a:r>
              <a:rPr sz="2300" b="1" spc="55" dirty="0">
                <a:solidFill>
                  <a:srgbClr val="5593BE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5593BE"/>
                </a:solidFill>
                <a:latin typeface="Trebuchet MS"/>
                <a:cs typeface="Trebuchet MS"/>
              </a:rPr>
              <a:t>bénévole</a:t>
            </a:r>
            <a:endParaRPr sz="2200">
              <a:latin typeface="Trebuchet MS"/>
              <a:cs typeface="Trebuchet MS"/>
            </a:endParaRPr>
          </a:p>
          <a:p>
            <a:pPr marL="12700" marR="87630">
              <a:lnSpc>
                <a:spcPts val="2160"/>
              </a:lnSpc>
              <a:spcBef>
                <a:spcPts val="860"/>
              </a:spcBef>
            </a:pPr>
            <a:r>
              <a:rPr sz="2050" b="1" dirty="0">
                <a:latin typeface="Trebuchet MS"/>
                <a:cs typeface="Trebuchet MS"/>
              </a:rPr>
              <a:t>Aucune</a:t>
            </a:r>
            <a:r>
              <a:rPr sz="2050" b="1" spc="-15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compétence</a:t>
            </a:r>
            <a:r>
              <a:rPr sz="2050" b="1" spc="-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requise</a:t>
            </a:r>
            <a:r>
              <a:rPr sz="2050" spc="-10" dirty="0">
                <a:latin typeface="Trebuchet MS"/>
                <a:cs typeface="Trebuchet MS"/>
              </a:rPr>
              <a:t> autre </a:t>
            </a:r>
            <a:r>
              <a:rPr sz="2050" dirty="0">
                <a:latin typeface="Trebuchet MS"/>
                <a:cs typeface="Trebuchet MS"/>
              </a:rPr>
              <a:t>que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la volonté</a:t>
            </a:r>
            <a:r>
              <a:rPr sz="2050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B74919"/>
                </a:solidFill>
                <a:latin typeface="Trebuchet MS"/>
                <a:cs typeface="Trebuchet MS"/>
              </a:rPr>
              <a:t>de </a:t>
            </a:r>
            <a:r>
              <a:rPr sz="2050" spc="-10" dirty="0">
                <a:solidFill>
                  <a:srgbClr val="B74919"/>
                </a:solidFill>
                <a:latin typeface="Trebuchet MS"/>
                <a:cs typeface="Trebuchet MS"/>
              </a:rPr>
              <a:t>servir.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ts val="2160"/>
              </a:lnSpc>
              <a:spcBef>
                <a:spcPts val="860"/>
              </a:spcBef>
            </a:pPr>
            <a:r>
              <a:rPr sz="2050" b="1" dirty="0">
                <a:latin typeface="Trebuchet MS"/>
                <a:cs typeface="Trebuchet MS"/>
              </a:rPr>
              <a:t>Formation</a:t>
            </a:r>
            <a:r>
              <a:rPr sz="2050" b="1" spc="-10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initiale</a:t>
            </a:r>
            <a:r>
              <a:rPr sz="2050" b="1" spc="-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avec</a:t>
            </a:r>
            <a:r>
              <a:rPr sz="2050" spc="-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les</a:t>
            </a:r>
            <a:r>
              <a:rPr sz="2050" spc="-1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conseils </a:t>
            </a:r>
            <a:r>
              <a:rPr sz="2050" dirty="0">
                <a:latin typeface="Trebuchet MS"/>
                <a:cs typeface="Trebuchet MS"/>
              </a:rPr>
              <a:t>des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plus anciens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qui feront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le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reste.</a:t>
            </a:r>
            <a:endParaRPr sz="2050">
              <a:latin typeface="Trebuchet MS"/>
              <a:cs typeface="Trebuchet MS"/>
            </a:endParaRPr>
          </a:p>
          <a:p>
            <a:pPr marL="12700" marR="146050">
              <a:lnSpc>
                <a:spcPts val="2160"/>
              </a:lnSpc>
              <a:spcBef>
                <a:spcPts val="860"/>
              </a:spcBef>
            </a:pPr>
            <a:r>
              <a:rPr sz="2050" b="1" dirty="0">
                <a:latin typeface="Trebuchet MS"/>
                <a:cs typeface="Trebuchet MS"/>
              </a:rPr>
              <a:t>Les</a:t>
            </a:r>
            <a:r>
              <a:rPr sz="2050" b="1" spc="-5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nouveaux</a:t>
            </a:r>
            <a:r>
              <a:rPr sz="2050" b="1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seront</a:t>
            </a:r>
            <a:r>
              <a:rPr sz="2050" spc="-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encadrés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par </a:t>
            </a:r>
            <a:r>
              <a:rPr sz="2050" dirty="0">
                <a:latin typeface="Trebuchet MS"/>
                <a:cs typeface="Trebuchet MS"/>
              </a:rPr>
              <a:t>un</a:t>
            </a:r>
            <a:r>
              <a:rPr sz="2050" spc="-10" dirty="0">
                <a:latin typeface="Trebuchet MS"/>
                <a:cs typeface="Trebuchet MS"/>
              </a:rPr>
              <a:t> parrain.</a:t>
            </a:r>
            <a:endParaRPr sz="2050">
              <a:latin typeface="Trebuchet MS"/>
              <a:cs typeface="Trebuchet MS"/>
            </a:endParaRPr>
          </a:p>
          <a:p>
            <a:pPr marL="12700" marR="325120">
              <a:lnSpc>
                <a:spcPts val="2160"/>
              </a:lnSpc>
              <a:spcBef>
                <a:spcPts val="860"/>
              </a:spcBef>
            </a:pPr>
            <a:r>
              <a:rPr sz="2050" b="1" dirty="0">
                <a:latin typeface="Trebuchet MS"/>
                <a:cs typeface="Trebuchet MS"/>
              </a:rPr>
              <a:t>Les</a:t>
            </a:r>
            <a:r>
              <a:rPr sz="2050" b="1" spc="5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enfants </a:t>
            </a:r>
            <a:r>
              <a:rPr sz="2050" dirty="0">
                <a:latin typeface="Trebuchet MS"/>
                <a:cs typeface="Trebuchet MS"/>
              </a:rPr>
              <a:t>sont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sous le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contrôle </a:t>
            </a:r>
            <a:r>
              <a:rPr sz="2050" dirty="0">
                <a:latin typeface="Trebuchet MS"/>
                <a:cs typeface="Trebuchet MS"/>
              </a:rPr>
              <a:t>des</a:t>
            </a:r>
            <a:r>
              <a:rPr sz="2050" spc="3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parents.</a:t>
            </a:r>
            <a:endParaRPr sz="2050">
              <a:latin typeface="Trebuchet MS"/>
              <a:cs typeface="Trebuchet MS"/>
            </a:endParaRPr>
          </a:p>
          <a:p>
            <a:pPr marL="12700" marR="26670">
              <a:lnSpc>
                <a:spcPts val="2160"/>
              </a:lnSpc>
              <a:spcBef>
                <a:spcPts val="860"/>
              </a:spcBef>
            </a:pPr>
            <a:r>
              <a:rPr sz="2050" b="1" dirty="0">
                <a:latin typeface="Trebuchet MS"/>
                <a:cs typeface="Trebuchet MS"/>
              </a:rPr>
              <a:t>Chacun</a:t>
            </a:r>
            <a:r>
              <a:rPr sz="2050" b="1" spc="-20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aura</a:t>
            </a:r>
            <a:r>
              <a:rPr sz="2050" b="1" spc="-15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une</a:t>
            </a:r>
            <a:r>
              <a:rPr sz="2050" b="1" spc="-15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mission</a:t>
            </a:r>
            <a:r>
              <a:rPr sz="2050" b="1" spc="-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selon</a:t>
            </a:r>
            <a:r>
              <a:rPr sz="2050" spc="-15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ses </a:t>
            </a:r>
            <a:r>
              <a:rPr sz="2050" dirty="0">
                <a:latin typeface="Trebuchet MS"/>
                <a:cs typeface="Trebuchet MS"/>
              </a:rPr>
              <a:t>possibilités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physiques </a:t>
            </a:r>
            <a:r>
              <a:rPr sz="2050" spc="-25" dirty="0">
                <a:latin typeface="Trebuchet MS"/>
                <a:cs typeface="Trebuchet MS"/>
              </a:rPr>
              <a:t>ses </a:t>
            </a:r>
            <a:r>
              <a:rPr sz="2050" dirty="0">
                <a:latin typeface="Trebuchet MS"/>
                <a:cs typeface="Trebuchet MS"/>
              </a:rPr>
              <a:t>préférences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et/ou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ses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compétences</a:t>
            </a:r>
            <a:endParaRPr sz="2050">
              <a:latin typeface="Trebuchet MS"/>
              <a:cs typeface="Trebuchet MS"/>
            </a:endParaRPr>
          </a:p>
          <a:p>
            <a:pPr marL="939165" marR="376555" indent="-431800">
              <a:lnSpc>
                <a:spcPts val="2610"/>
              </a:lnSpc>
              <a:spcBef>
                <a:spcPts val="905"/>
              </a:spcBef>
            </a:pPr>
            <a:r>
              <a:rPr sz="2500" b="1" dirty="0">
                <a:solidFill>
                  <a:srgbClr val="B74919"/>
                </a:solidFill>
                <a:latin typeface="Trebuchet MS"/>
                <a:cs typeface="Trebuchet MS"/>
              </a:rPr>
              <a:t>Bienvenue</a:t>
            </a:r>
            <a:r>
              <a:rPr sz="2500" b="1" spc="-8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B74919"/>
                </a:solidFill>
                <a:latin typeface="Trebuchet MS"/>
                <a:cs typeface="Trebuchet MS"/>
              </a:rPr>
              <a:t>à</a:t>
            </a:r>
            <a:r>
              <a:rPr sz="2500" b="1" spc="-8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B74919"/>
                </a:solidFill>
                <a:latin typeface="Trebuchet MS"/>
                <a:cs typeface="Trebuchet MS"/>
              </a:rPr>
              <a:t>toutes</a:t>
            </a:r>
            <a:r>
              <a:rPr sz="2500" b="1" spc="-80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500" b="1" spc="-25" dirty="0">
                <a:solidFill>
                  <a:srgbClr val="B74919"/>
                </a:solidFill>
                <a:latin typeface="Trebuchet MS"/>
                <a:cs typeface="Trebuchet MS"/>
              </a:rPr>
              <a:t>les </a:t>
            </a:r>
            <a:r>
              <a:rPr sz="2500" b="1" dirty="0">
                <a:solidFill>
                  <a:srgbClr val="B74919"/>
                </a:solidFill>
                <a:latin typeface="Trebuchet MS"/>
                <a:cs typeface="Trebuchet MS"/>
              </a:rPr>
              <a:t>bonnes</a:t>
            </a:r>
            <a:r>
              <a:rPr sz="2500" b="1" spc="-10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B74919"/>
                </a:solidFill>
                <a:latin typeface="Trebuchet MS"/>
                <a:cs typeface="Trebuchet MS"/>
              </a:rPr>
              <a:t>volontés</a:t>
            </a:r>
            <a:endParaRPr sz="25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445"/>
              </a:spcBef>
            </a:pPr>
            <a:r>
              <a:rPr sz="2500" b="1" dirty="0">
                <a:latin typeface="Trebuchet MS"/>
                <a:cs typeface="Trebuchet MS"/>
              </a:rPr>
              <a:t>Et</a:t>
            </a:r>
            <a:r>
              <a:rPr sz="2500" b="1" spc="-55" dirty="0">
                <a:latin typeface="Trebuchet MS"/>
                <a:cs typeface="Trebuchet MS"/>
              </a:rPr>
              <a:t> </a:t>
            </a:r>
            <a:r>
              <a:rPr sz="2500" b="1" dirty="0">
                <a:latin typeface="Trebuchet MS"/>
                <a:cs typeface="Trebuchet MS"/>
              </a:rPr>
              <a:t>tout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dirty="0">
                <a:latin typeface="Trebuchet MS"/>
                <a:cs typeface="Trebuchet MS"/>
              </a:rPr>
              <a:t>cela</a:t>
            </a:r>
            <a:r>
              <a:rPr sz="2500" b="1" spc="-50" dirty="0">
                <a:latin typeface="Trebuchet MS"/>
                <a:cs typeface="Trebuchet MS"/>
              </a:rPr>
              <a:t> </a:t>
            </a:r>
            <a:r>
              <a:rPr sz="2500" b="1" dirty="0">
                <a:latin typeface="Trebuchet MS"/>
                <a:cs typeface="Trebuchet MS"/>
              </a:rPr>
              <a:t>dans</a:t>
            </a:r>
            <a:r>
              <a:rPr sz="2500" b="1" spc="-50" dirty="0">
                <a:latin typeface="Trebuchet MS"/>
                <a:cs typeface="Trebuchet MS"/>
              </a:rPr>
              <a:t> </a:t>
            </a:r>
            <a:r>
              <a:rPr sz="2500" b="1" dirty="0">
                <a:latin typeface="Trebuchet MS"/>
                <a:cs typeface="Trebuchet MS"/>
              </a:rPr>
              <a:t>la</a:t>
            </a:r>
            <a:r>
              <a:rPr sz="2500" b="1" spc="-50" dirty="0">
                <a:latin typeface="Trebuchet MS"/>
                <a:cs typeface="Trebuchet MS"/>
              </a:rPr>
              <a:t> </a:t>
            </a:r>
            <a:r>
              <a:rPr sz="2500" b="1" dirty="0">
                <a:latin typeface="Trebuchet MS"/>
                <a:cs typeface="Trebuchet MS"/>
              </a:rPr>
              <a:t>joie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-50" dirty="0">
                <a:latin typeface="Trebuchet MS"/>
                <a:cs typeface="Trebuchet MS"/>
              </a:rPr>
              <a:t>!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20" y="2483815"/>
            <a:ext cx="3229419" cy="215294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8018" y="4771512"/>
            <a:ext cx="2614930" cy="1960245"/>
            <a:chOff x="318018" y="4771512"/>
            <a:chExt cx="2614930" cy="19602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5964" y="4912075"/>
              <a:ext cx="44946" cy="299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018" y="4771512"/>
              <a:ext cx="2614625" cy="196020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5800" y="962496"/>
            <a:ext cx="3781259" cy="56762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581" y="201523"/>
            <a:ext cx="3221291" cy="2147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116" y="137040"/>
            <a:ext cx="8211820" cy="64071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95250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750"/>
              </a:spcBef>
            </a:pPr>
            <a:r>
              <a:rPr sz="3200" dirty="0"/>
              <a:t>Les</a:t>
            </a:r>
            <a:r>
              <a:rPr sz="3200" spc="-25" dirty="0"/>
              <a:t> </a:t>
            </a:r>
            <a:r>
              <a:rPr sz="3200" dirty="0"/>
              <a:t>hospitaliers</a:t>
            </a:r>
            <a:r>
              <a:rPr sz="3200" spc="-20" dirty="0"/>
              <a:t> </a:t>
            </a:r>
            <a:r>
              <a:rPr sz="3200" dirty="0"/>
              <a:t>:</a:t>
            </a:r>
            <a:r>
              <a:rPr sz="3200" spc="-25" dirty="0"/>
              <a:t> </a:t>
            </a:r>
            <a:r>
              <a:rPr sz="3200" dirty="0"/>
              <a:t>que</a:t>
            </a:r>
            <a:r>
              <a:rPr sz="3200" spc="-20" dirty="0"/>
              <a:t> font-</a:t>
            </a:r>
            <a:r>
              <a:rPr sz="3200" dirty="0"/>
              <a:t>ils</a:t>
            </a:r>
            <a:r>
              <a:rPr sz="3200" spc="-20" dirty="0"/>
              <a:t> </a:t>
            </a:r>
            <a:r>
              <a:rPr sz="3200" dirty="0"/>
              <a:t>à</a:t>
            </a:r>
            <a:r>
              <a:rPr sz="3200" spc="-25" dirty="0"/>
              <a:t> </a:t>
            </a:r>
            <a:r>
              <a:rPr sz="3200" spc="-10" dirty="0"/>
              <a:t>Lourdes?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660341" y="859142"/>
            <a:ext cx="4025265" cy="5878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7025">
              <a:lnSpc>
                <a:spcPct val="109000"/>
              </a:lnSpc>
              <a:spcBef>
                <a:spcPts val="95"/>
              </a:spcBef>
            </a:pPr>
            <a:r>
              <a:rPr sz="1750" b="1" spc="-40" dirty="0">
                <a:solidFill>
                  <a:srgbClr val="B74919"/>
                </a:solidFill>
                <a:latin typeface="Trebuchet MS"/>
                <a:cs typeface="Trebuchet MS"/>
              </a:rPr>
              <a:t>Tous</a:t>
            </a:r>
            <a:r>
              <a:rPr sz="1750" b="1" dirty="0">
                <a:solidFill>
                  <a:srgbClr val="B74919"/>
                </a:solidFill>
                <a:latin typeface="Trebuchet MS"/>
                <a:cs typeface="Trebuchet MS"/>
              </a:rPr>
              <a:t> sont</a:t>
            </a:r>
            <a:r>
              <a:rPr sz="1750" b="1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B74919"/>
                </a:solidFill>
                <a:latin typeface="Trebuchet MS"/>
                <a:cs typeface="Trebuchet MS"/>
              </a:rPr>
              <a:t>au</a:t>
            </a:r>
            <a:r>
              <a:rPr sz="1750" b="1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B74919"/>
                </a:solidFill>
                <a:latin typeface="Trebuchet MS"/>
                <a:cs typeface="Trebuchet MS"/>
              </a:rPr>
              <a:t>service</a:t>
            </a:r>
            <a:r>
              <a:rPr sz="1750" b="1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B74919"/>
                </a:solidFill>
                <a:latin typeface="Trebuchet MS"/>
                <a:cs typeface="Trebuchet MS"/>
              </a:rPr>
              <a:t>des</a:t>
            </a:r>
            <a:r>
              <a:rPr sz="1750" b="1" spc="5" dirty="0">
                <a:solidFill>
                  <a:srgbClr val="B74919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B74919"/>
                </a:solidFill>
                <a:latin typeface="Trebuchet MS"/>
                <a:cs typeface="Trebuchet MS"/>
              </a:rPr>
              <a:t>malades. </a:t>
            </a:r>
            <a:r>
              <a:rPr sz="1750" b="1" dirty="0">
                <a:latin typeface="Trebuchet MS"/>
                <a:cs typeface="Trebuchet MS"/>
              </a:rPr>
              <a:t>Chacun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une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mission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précise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selon</a:t>
            </a:r>
            <a:endParaRPr sz="1750">
              <a:latin typeface="Trebuchet MS"/>
              <a:cs typeface="Trebuchet MS"/>
            </a:endParaRPr>
          </a:p>
          <a:p>
            <a:pPr marL="12700" marR="327025">
              <a:lnSpc>
                <a:spcPts val="1889"/>
              </a:lnSpc>
              <a:spcBef>
                <a:spcPts val="30"/>
              </a:spcBef>
            </a:pPr>
            <a:r>
              <a:rPr sz="1750" dirty="0">
                <a:latin typeface="Trebuchet MS"/>
                <a:cs typeface="Trebuchet MS"/>
              </a:rPr>
              <a:t>ses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compétences,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ses préférences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spc="-25" dirty="0">
                <a:latin typeface="Trebuchet MS"/>
                <a:cs typeface="Trebuchet MS"/>
              </a:rPr>
              <a:t>et </a:t>
            </a:r>
            <a:r>
              <a:rPr sz="1750" dirty="0">
                <a:latin typeface="Trebuchet MS"/>
                <a:cs typeface="Trebuchet MS"/>
              </a:rPr>
              <a:t>ses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capacités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physiques.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750" b="1" dirty="0">
                <a:latin typeface="Trebuchet MS"/>
                <a:cs typeface="Trebuchet MS"/>
              </a:rPr>
              <a:t>Les</a:t>
            </a:r>
            <a:r>
              <a:rPr sz="1750" b="1" spc="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principaux</a:t>
            </a:r>
            <a:r>
              <a:rPr sz="1750" b="1" spc="1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services</a:t>
            </a:r>
            <a:r>
              <a:rPr sz="1750" b="1" spc="15" dirty="0">
                <a:latin typeface="Trebuchet MS"/>
                <a:cs typeface="Trebuchet MS"/>
              </a:rPr>
              <a:t> </a:t>
            </a:r>
            <a:r>
              <a:rPr sz="1750" b="1" spc="-50" dirty="0">
                <a:latin typeface="Trebuchet MS"/>
                <a:cs typeface="Trebuchet MS"/>
              </a:rPr>
              <a:t>:</a:t>
            </a:r>
            <a:endParaRPr sz="1750">
              <a:latin typeface="Trebuchet MS"/>
              <a:cs typeface="Trebuchet MS"/>
            </a:endParaRPr>
          </a:p>
          <a:p>
            <a:pPr marL="214629">
              <a:lnSpc>
                <a:spcPct val="100000"/>
              </a:lnSpc>
              <a:spcBef>
                <a:spcPts val="190"/>
              </a:spcBef>
            </a:pPr>
            <a:r>
              <a:rPr sz="1750" spc="-10" dirty="0">
                <a:latin typeface="Trebuchet MS"/>
                <a:cs typeface="Trebuchet MS"/>
              </a:rPr>
              <a:t>Brancardier</a:t>
            </a:r>
            <a:endParaRPr sz="1750">
              <a:latin typeface="Trebuchet MS"/>
              <a:cs typeface="Trebuchet MS"/>
            </a:endParaRPr>
          </a:p>
          <a:p>
            <a:pPr marL="214629" marR="1182370">
              <a:lnSpc>
                <a:spcPct val="109000"/>
              </a:lnSpc>
            </a:pPr>
            <a:r>
              <a:rPr sz="1750" dirty="0">
                <a:latin typeface="Trebuchet MS"/>
                <a:cs typeface="Trebuchet MS"/>
              </a:rPr>
              <a:t>Equipe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salle</a:t>
            </a:r>
            <a:r>
              <a:rPr sz="1750" spc="-2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(chambre) </a:t>
            </a:r>
            <a:r>
              <a:rPr sz="1750" dirty="0">
                <a:latin typeface="Trebuchet MS"/>
                <a:cs typeface="Trebuchet MS"/>
              </a:rPr>
              <a:t>Service</a:t>
            </a:r>
            <a:r>
              <a:rPr sz="1750" spc="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de</a:t>
            </a:r>
            <a:r>
              <a:rPr sz="1750" spc="15" dirty="0">
                <a:latin typeface="Trebuchet MS"/>
                <a:cs typeface="Trebuchet MS"/>
              </a:rPr>
              <a:t> </a:t>
            </a:r>
            <a:r>
              <a:rPr sz="1750" spc="-20" dirty="0">
                <a:latin typeface="Trebuchet MS"/>
                <a:cs typeface="Trebuchet MS"/>
              </a:rPr>
              <a:t>santé </a:t>
            </a:r>
            <a:r>
              <a:rPr sz="1750" spc="-10" dirty="0">
                <a:latin typeface="Trebuchet MS"/>
                <a:cs typeface="Trebuchet MS"/>
              </a:rPr>
              <a:t>Restauration</a:t>
            </a:r>
            <a:endParaRPr sz="1750">
              <a:latin typeface="Trebuchet MS"/>
              <a:cs typeface="Trebuchet MS"/>
            </a:endParaRPr>
          </a:p>
          <a:p>
            <a:pPr marL="201930" marR="2245995" indent="12065">
              <a:lnSpc>
                <a:spcPct val="109000"/>
              </a:lnSpc>
            </a:pPr>
            <a:r>
              <a:rPr sz="1750" spc="-10" dirty="0">
                <a:latin typeface="Trebuchet MS"/>
                <a:cs typeface="Trebuchet MS"/>
              </a:rPr>
              <a:t>Liturgie Animations Intendance Communication Lingerie</a:t>
            </a:r>
            <a:endParaRPr sz="1750">
              <a:latin typeface="Trebuchet MS"/>
              <a:cs typeface="Trebuchet MS"/>
            </a:endParaRPr>
          </a:p>
          <a:p>
            <a:pPr marL="12700" marR="577850" indent="201930">
              <a:lnSpc>
                <a:spcPct val="99500"/>
              </a:lnSpc>
              <a:spcBef>
                <a:spcPts val="200"/>
              </a:spcBef>
            </a:pPr>
            <a:r>
              <a:rPr sz="1750" dirty="0">
                <a:latin typeface="Trebuchet MS"/>
                <a:cs typeface="Trebuchet MS"/>
              </a:rPr>
              <a:t>Bagages,</a:t>
            </a:r>
            <a:r>
              <a:rPr sz="1750" spc="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voitures</a:t>
            </a:r>
            <a:r>
              <a:rPr sz="1750" spc="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bleues</a:t>
            </a:r>
            <a:r>
              <a:rPr sz="1750" spc="5" dirty="0">
                <a:latin typeface="Trebuchet MS"/>
                <a:cs typeface="Trebuchet MS"/>
              </a:rPr>
              <a:t> </a:t>
            </a:r>
            <a:r>
              <a:rPr sz="1750" spc="-50" dirty="0">
                <a:latin typeface="Trebuchet MS"/>
                <a:cs typeface="Trebuchet MS"/>
              </a:rPr>
              <a:t>… </a:t>
            </a:r>
            <a:r>
              <a:rPr sz="1750" dirty="0">
                <a:latin typeface="Trebuchet MS"/>
                <a:cs typeface="Trebuchet MS"/>
              </a:rPr>
              <a:t>Après</a:t>
            </a:r>
            <a:r>
              <a:rPr sz="1750" spc="-1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service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un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moment</a:t>
            </a:r>
            <a:r>
              <a:rPr sz="1750" b="1" spc="-10" dirty="0">
                <a:latin typeface="Trebuchet MS"/>
                <a:cs typeface="Trebuchet MS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de </a:t>
            </a:r>
            <a:r>
              <a:rPr sz="1750" b="1" dirty="0">
                <a:latin typeface="Trebuchet MS"/>
                <a:cs typeface="Trebuchet MS"/>
              </a:rPr>
              <a:t>détente</a:t>
            </a:r>
            <a:r>
              <a:rPr sz="1750" b="1" spc="2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conviviale</a:t>
            </a:r>
            <a:r>
              <a:rPr sz="1750" b="1" spc="2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est</a:t>
            </a:r>
            <a:r>
              <a:rPr sz="1750" spc="2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bienvenue</a:t>
            </a:r>
            <a:endParaRPr sz="1750">
              <a:latin typeface="Trebuchet MS"/>
              <a:cs typeface="Trebuchet MS"/>
            </a:endParaRPr>
          </a:p>
          <a:p>
            <a:pPr marL="12700" marR="15240">
              <a:lnSpc>
                <a:spcPts val="1889"/>
              </a:lnSpc>
              <a:spcBef>
                <a:spcPts val="430"/>
              </a:spcBef>
            </a:pPr>
            <a:r>
              <a:rPr sz="1750" dirty="0">
                <a:latin typeface="Trebuchet MS"/>
                <a:cs typeface="Trebuchet MS"/>
              </a:rPr>
              <a:t>Il y</a:t>
            </a:r>
            <a:r>
              <a:rPr sz="1750" spc="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</a:t>
            </a:r>
            <a:r>
              <a:rPr sz="1750" spc="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toujours</a:t>
            </a:r>
            <a:r>
              <a:rPr sz="1750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une équipe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de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garde</a:t>
            </a:r>
            <a:r>
              <a:rPr sz="1750" b="1" spc="5" dirty="0">
                <a:latin typeface="Trebuchet MS"/>
                <a:cs typeface="Trebuchet MS"/>
              </a:rPr>
              <a:t> </a:t>
            </a:r>
            <a:r>
              <a:rPr sz="1750" spc="-25" dirty="0">
                <a:latin typeface="Trebuchet MS"/>
                <a:cs typeface="Trebuchet MS"/>
              </a:rPr>
              <a:t>qui </a:t>
            </a:r>
            <a:r>
              <a:rPr sz="1750" dirty="0">
                <a:latin typeface="Trebuchet MS"/>
                <a:cs typeface="Trebuchet MS"/>
              </a:rPr>
              <a:t>veille </a:t>
            </a:r>
            <a:r>
              <a:rPr sz="1750" b="1" dirty="0">
                <a:latin typeface="Trebuchet MS"/>
                <a:cs typeface="Trebuchet MS"/>
              </a:rPr>
              <a:t>jour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et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nuit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sur les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pèlerins malades</a:t>
            </a:r>
            <a:endParaRPr sz="1750">
              <a:latin typeface="Trebuchet MS"/>
              <a:cs typeface="Trebuchet MS"/>
            </a:endParaRPr>
          </a:p>
          <a:p>
            <a:pPr marL="349250">
              <a:lnSpc>
                <a:spcPct val="100000"/>
              </a:lnSpc>
              <a:spcBef>
                <a:spcPts val="160"/>
              </a:spcBef>
            </a:pPr>
            <a:r>
              <a:rPr sz="1750" dirty="0">
                <a:latin typeface="Trebuchet MS"/>
                <a:cs typeface="Trebuchet MS"/>
              </a:rPr>
              <a:t>Et…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la pluie n’arrête pas</a:t>
            </a:r>
            <a:r>
              <a:rPr sz="1750" spc="-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le pèlerin </a:t>
            </a:r>
            <a:r>
              <a:rPr sz="1750" spc="-50" dirty="0">
                <a:latin typeface="Trebuchet MS"/>
                <a:cs typeface="Trebuchet MS"/>
              </a:rPr>
              <a:t>!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9182" y="120561"/>
            <a:ext cx="3608120" cy="240541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872448" y="4620402"/>
            <a:ext cx="3230880" cy="2153920"/>
            <a:chOff x="8872448" y="4620402"/>
            <a:chExt cx="3230880" cy="21539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2448" y="4620402"/>
              <a:ext cx="3230600" cy="21537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6380" y="4853593"/>
              <a:ext cx="93731" cy="702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091" y="920559"/>
            <a:ext cx="4328134" cy="243785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32511" y="3498323"/>
            <a:ext cx="2259965" cy="3256915"/>
            <a:chOff x="132511" y="3498323"/>
            <a:chExt cx="2259965" cy="32569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8959" y="4992632"/>
              <a:ext cx="93716" cy="702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511" y="3498323"/>
              <a:ext cx="2259926" cy="325680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531694" y="2619324"/>
            <a:ext cx="3579495" cy="1908175"/>
            <a:chOff x="8531694" y="2619324"/>
            <a:chExt cx="3579495" cy="190817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70285" y="3161229"/>
              <a:ext cx="93731" cy="54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1694" y="2619324"/>
              <a:ext cx="3579177" cy="1907717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51404" y="5182090"/>
            <a:ext cx="2050453" cy="15378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52090" y="3501326"/>
            <a:ext cx="2049780" cy="15378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996" y="144461"/>
            <a:ext cx="7274559" cy="58737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8575" rIns="0" bIns="0" rtlCol="0">
            <a:spAutoFit/>
          </a:bodyPr>
          <a:lstStyle/>
          <a:p>
            <a:pPr marL="550545">
              <a:lnSpc>
                <a:spcPct val="100000"/>
              </a:lnSpc>
              <a:spcBef>
                <a:spcPts val="225"/>
              </a:spcBef>
            </a:pPr>
            <a:r>
              <a:rPr sz="3300" dirty="0"/>
              <a:t>Comment</a:t>
            </a:r>
            <a:r>
              <a:rPr sz="3300" spc="-75" dirty="0"/>
              <a:t> </a:t>
            </a:r>
            <a:r>
              <a:rPr sz="3300" dirty="0"/>
              <a:t>se</a:t>
            </a:r>
            <a:r>
              <a:rPr sz="3300" spc="-75" dirty="0"/>
              <a:t> </a:t>
            </a:r>
            <a:r>
              <a:rPr sz="3300" dirty="0"/>
              <a:t>rendre</a:t>
            </a:r>
            <a:r>
              <a:rPr sz="3300" spc="-75" dirty="0"/>
              <a:t> </a:t>
            </a:r>
            <a:r>
              <a:rPr sz="3300" dirty="0"/>
              <a:t>à</a:t>
            </a:r>
            <a:r>
              <a:rPr sz="3300" spc="-70" dirty="0"/>
              <a:t> </a:t>
            </a:r>
            <a:r>
              <a:rPr sz="3300" dirty="0"/>
              <a:t>lourdes</a:t>
            </a:r>
            <a:r>
              <a:rPr sz="3300" spc="-75" dirty="0"/>
              <a:t> </a:t>
            </a:r>
            <a:r>
              <a:rPr sz="3300" spc="-50" dirty="0"/>
              <a:t>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478973" y="1307769"/>
            <a:ext cx="179451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marR="5080" indent="-400050">
              <a:lnSpc>
                <a:spcPct val="1222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Avant</a:t>
            </a:r>
            <a:r>
              <a:rPr sz="2400" spc="-1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c’était comme </a:t>
            </a:r>
            <a:r>
              <a:rPr sz="2400" dirty="0">
                <a:latin typeface="Trebuchet MS"/>
                <a:cs typeface="Trebuchet MS"/>
              </a:rPr>
              <a:t>cela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!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9578" y="4884091"/>
            <a:ext cx="2383155" cy="91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3384">
              <a:lnSpc>
                <a:spcPct val="1222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Maintenant </a:t>
            </a:r>
            <a:r>
              <a:rPr sz="2400" dirty="0">
                <a:latin typeface="Trebuchet MS"/>
                <a:cs typeface="Trebuchet MS"/>
              </a:rPr>
              <a:t>c’est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comme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ça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!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3878" y="960285"/>
            <a:ext cx="3939019" cy="24525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63" y="1070394"/>
            <a:ext cx="4646688" cy="34850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9611" y="3641371"/>
            <a:ext cx="5470918" cy="3085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1283</Words>
  <Application>Microsoft Office PowerPoint</Application>
  <PresentationFormat>Grand écran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Office Theme</vt:lpstr>
      <vt:lpstr>Hospitalité de Champagne pèlerinage à Lourdes</vt:lpstr>
      <vt:lpstr>Un peu d’histoire</vt:lpstr>
      <vt:lpstr>Qui est Bernadette ?</vt:lpstr>
      <vt:lpstr>Les premiers pèlerinages</vt:lpstr>
      <vt:lpstr>Hospitalité de Champagne Qui sommes-nous ?</vt:lpstr>
      <vt:lpstr>Qui peut aller à Lourdes ?</vt:lpstr>
      <vt:lpstr>Qui peut aller à Lourdes ? Les hospitaliers bénévoles</vt:lpstr>
      <vt:lpstr>Les hospitaliers : que font-ils à Lourdes?</vt:lpstr>
      <vt:lpstr>Comment se rendre à lourdes ?</vt:lpstr>
      <vt:lpstr>Le départ de Troyes</vt:lpstr>
      <vt:lpstr>Le voyage</vt:lpstr>
      <vt:lpstr>Le service de santé</vt:lpstr>
      <vt:lpstr>Hébergement des pèlerins malades</vt:lpstr>
      <vt:lpstr>Hébergement des hospitaliers</vt:lpstr>
      <vt:lpstr>Une journée type à Lourdes</vt:lpstr>
      <vt:lpstr>Les cérémonies</vt:lpstr>
      <vt:lpstr>Les autres cérémonies et rassemblements</vt:lpstr>
      <vt:lpstr>Notre évêque Monseigneur Alexandre Joly</vt:lpstr>
      <vt:lpstr>Les religieux (suite)</vt:lpstr>
      <vt:lpstr>Les autres pèlerinages</vt:lpstr>
      <vt:lpstr>Ce grand duo : pèlerins malades / pèlerins hospitaliers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Power Point  HdC</dc:title>
  <cp:lastModifiedBy>Hospitalité de Champagne</cp:lastModifiedBy>
  <cp:revision>6</cp:revision>
  <dcterms:created xsi:type="dcterms:W3CDTF">2024-04-18T06:52:10Z</dcterms:created>
  <dcterms:modified xsi:type="dcterms:W3CDTF">2024-04-18T07:39:05Z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2024-03-06T00:00:00Z</vt:filetime>
  </property>
  <property fmtid="{D5CDD505-2E9C-101B-9397-08002B2CF9AE}" pid="3" name="Creator">
    <vt:lpwstr>Keynote</vt:lpwstr>
  </property>
  <property fmtid="{D5CDD505-2E9C-101B-9397-08002B2CF9AE}" pid="4" name="LastSaved">
    <vt:filetime>2024-04-18T00:00:00Z</vt:filetime>
  </property>
  <property fmtid="{D5CDD505-2E9C-101B-9397-08002B2CF9AE}" pid="5" name="Producer">
    <vt:lpwstr>iLovePDF</vt:lpwstr>
  </property>
</Properties>
</file>