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36"/>
  </p:notesMasterIdLst>
  <p:handoutMasterIdLst>
    <p:handoutMasterId r:id="rId37"/>
  </p:handoutMasterIdLst>
  <p:sldIdLst>
    <p:sldId id="301" r:id="rId3"/>
    <p:sldId id="258" r:id="rId4"/>
    <p:sldId id="296" r:id="rId5"/>
    <p:sldId id="280" r:id="rId6"/>
    <p:sldId id="282" r:id="rId7"/>
    <p:sldId id="283" r:id="rId8"/>
    <p:sldId id="289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7" r:id="rId18"/>
    <p:sldId id="260" r:id="rId19"/>
    <p:sldId id="261" r:id="rId20"/>
    <p:sldId id="271" r:id="rId21"/>
    <p:sldId id="272" r:id="rId22"/>
    <p:sldId id="273" r:id="rId23"/>
    <p:sldId id="274" r:id="rId24"/>
    <p:sldId id="275" r:id="rId25"/>
    <p:sldId id="302" r:id="rId26"/>
    <p:sldId id="305" r:id="rId27"/>
    <p:sldId id="306" r:id="rId28"/>
    <p:sldId id="298" r:id="rId29"/>
    <p:sldId id="299" r:id="rId30"/>
    <p:sldId id="300" r:id="rId31"/>
    <p:sldId id="278" r:id="rId32"/>
    <p:sldId id="295" r:id="rId33"/>
    <p:sldId id="307" r:id="rId34"/>
    <p:sldId id="257" r:id="rId35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" id="{824A6270-DD06-4755-959D-BE2B400212D7}">
          <p14:sldIdLst>
            <p14:sldId id="301"/>
          </p14:sldIdLst>
        </p14:section>
        <p14:section name="Bilan génétique" id="{C8702775-48CA-4582-8266-936166A551EC}">
          <p14:sldIdLst>
            <p14:sldId id="258"/>
            <p14:sldId id="296"/>
            <p14:sldId id="280"/>
            <p14:sldId id="282"/>
            <p14:sldId id="283"/>
            <p14:sldId id="289"/>
            <p14:sldId id="286"/>
            <p14:sldId id="287"/>
            <p14:sldId id="288"/>
            <p14:sldId id="290"/>
            <p14:sldId id="291"/>
            <p14:sldId id="292"/>
            <p14:sldId id="293"/>
            <p14:sldId id="294"/>
            <p14:sldId id="297"/>
            <p14:sldId id="260"/>
            <p14:sldId id="261"/>
            <p14:sldId id="271"/>
            <p14:sldId id="272"/>
            <p14:sldId id="273"/>
            <p14:sldId id="274"/>
            <p14:sldId id="275"/>
          </p14:sldIdLst>
        </p14:section>
        <p14:section name="grandes laitières" id="{727706EE-FAE5-4C49-BB24-11477C6E4F6F}">
          <p14:sldIdLst>
            <p14:sldId id="302"/>
            <p14:sldId id="305"/>
            <p14:sldId id="306"/>
            <p14:sldId id="298"/>
            <p14:sldId id="299"/>
            <p14:sldId id="300"/>
            <p14:sldId id="278"/>
            <p14:sldId id="295"/>
            <p14:sldId id="307"/>
          </p14:sldIdLst>
        </p14:section>
        <p14:section name="Conclusion" id="{F9CD1F74-D62E-405E-96DF-6E5D3B2A6F1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4" autoAdjust="0"/>
    <p:restoredTop sz="97983" autoAdjust="0"/>
  </p:normalViewPr>
  <p:slideViewPr>
    <p:cSldViewPr>
      <p:cViewPr varScale="1">
        <p:scale>
          <a:sx n="67" d="100"/>
          <a:sy n="67" d="100"/>
        </p:scale>
        <p:origin x="11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258" y="-102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PHF2012\tech\stats\bgn\REFONTE_bilan%20r&#233;cap_selon_crit&#232;res%20depuis_91%20CG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Nb CL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108918</c:v>
                </c:pt>
                <c:pt idx="1">
                  <c:v>107563</c:v>
                </c:pt>
                <c:pt idx="2" formatCode="@">
                  <c:v>106375</c:v>
                </c:pt>
                <c:pt idx="3" formatCode="@">
                  <c:v>107255</c:v>
                </c:pt>
                <c:pt idx="4" formatCode="@">
                  <c:v>106304</c:v>
                </c:pt>
                <c:pt idx="5">
                  <c:v>101071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4174568"/>
        <c:axId val="154174952"/>
      </c:lineChart>
      <c:catAx>
        <c:axId val="1541745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4174952"/>
        <c:crosses val="autoZero"/>
        <c:auto val="1"/>
        <c:lblAlgn val="ctr"/>
        <c:lblOffset val="100"/>
        <c:noMultiLvlLbl val="0"/>
      </c:catAx>
      <c:valAx>
        <c:axId val="1541749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54174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Graphs!$B$10:$F$10</c:f>
              <c:numCache>
                <c:formatCode>0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Graphs!$B$11:$F$11</c:f>
              <c:numCache>
                <c:formatCode>@</c:formatCode>
                <c:ptCount val="5"/>
                <c:pt idx="0" formatCode="General">
                  <c:v>0.22</c:v>
                </c:pt>
                <c:pt idx="1">
                  <c:v>0.22</c:v>
                </c:pt>
                <c:pt idx="2">
                  <c:v>0.24</c:v>
                </c:pt>
                <c:pt idx="3">
                  <c:v>0.26</c:v>
                </c:pt>
                <c:pt idx="4" formatCode="General">
                  <c:v>0.27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Graphs!$A$12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Graphs!$B$10:$F$10</c:f>
              <c:numCache>
                <c:formatCode>0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Graphs!$B$12:$F$12</c:f>
              <c:numCache>
                <c:formatCode>0</c:formatCode>
                <c:ptCount val="5"/>
                <c:pt idx="0">
                  <c:v>0.19</c:v>
                </c:pt>
                <c:pt idx="1">
                  <c:v>0.22</c:v>
                </c:pt>
                <c:pt idx="2">
                  <c:v>0.23</c:v>
                </c:pt>
                <c:pt idx="3">
                  <c:v>0.25</c:v>
                </c:pt>
                <c:pt idx="4">
                  <c:v>0.28999999999999998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5176904"/>
        <c:axId val="155177296"/>
      </c:lineChart>
      <c:catAx>
        <c:axId val="1551769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5177296"/>
        <c:crosses val="autoZero"/>
        <c:auto val="1"/>
        <c:lblAlgn val="ctr"/>
        <c:lblOffset val="100"/>
        <c:noMultiLvlLbl val="0"/>
      </c:catAx>
      <c:valAx>
        <c:axId val="15517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176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Nb 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33813</c:v>
                </c:pt>
                <c:pt idx="1">
                  <c:v>33930</c:v>
                </c:pt>
                <c:pt idx="2" formatCode="@">
                  <c:v>33665</c:v>
                </c:pt>
                <c:pt idx="3" formatCode="@">
                  <c:v>34945</c:v>
                </c:pt>
                <c:pt idx="4" formatCode="@">
                  <c:v>35120</c:v>
                </c:pt>
                <c:pt idx="5">
                  <c:v>34399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4535288"/>
        <c:axId val="154535672"/>
      </c:lineChart>
      <c:catAx>
        <c:axId val="1545352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4535672"/>
        <c:crosses val="autoZero"/>
        <c:auto val="1"/>
        <c:lblAlgn val="ctr"/>
        <c:lblOffset val="100"/>
        <c:noMultiLvlLbl val="0"/>
      </c:catAx>
      <c:valAx>
        <c:axId val="154535672"/>
        <c:scaling>
          <c:orientation val="minMax"/>
          <c:max val="38000"/>
          <c:min val="2400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54535288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ISU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116</c:v>
                </c:pt>
                <c:pt idx="1">
                  <c:v>118</c:v>
                </c:pt>
                <c:pt idx="2" formatCode="@">
                  <c:v>117</c:v>
                </c:pt>
                <c:pt idx="3" formatCode="@">
                  <c:v>115</c:v>
                </c:pt>
                <c:pt idx="4" formatCode="@">
                  <c:v>116</c:v>
                </c:pt>
                <c:pt idx="5">
                  <c:v>117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4730608"/>
        <c:axId val="154730992"/>
      </c:lineChart>
      <c:catAx>
        <c:axId val="1547306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4730992"/>
        <c:crosses val="autoZero"/>
        <c:auto val="1"/>
        <c:lblAlgn val="ctr"/>
        <c:lblOffset val="100"/>
        <c:noMultiLvlLbl val="0"/>
      </c:catAx>
      <c:valAx>
        <c:axId val="1547309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5473060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ISU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116</c:v>
                </c:pt>
                <c:pt idx="1">
                  <c:v>117</c:v>
                </c:pt>
                <c:pt idx="2" formatCode="@">
                  <c:v>116</c:v>
                </c:pt>
                <c:pt idx="3" formatCode="@">
                  <c:v>115</c:v>
                </c:pt>
                <c:pt idx="4" formatCode="@">
                  <c:v>115</c:v>
                </c:pt>
                <c:pt idx="5">
                  <c:v>117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2523792"/>
        <c:axId val="152524576"/>
      </c:lineChart>
      <c:catAx>
        <c:axId val="1525237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2524576"/>
        <c:crosses val="autoZero"/>
        <c:auto val="1"/>
        <c:lblAlgn val="ctr"/>
        <c:lblOffset val="100"/>
        <c:noMultiLvlLbl val="0"/>
      </c:catAx>
      <c:valAx>
        <c:axId val="152524576"/>
        <c:scaling>
          <c:orientation val="minMax"/>
          <c:max val="119"/>
          <c:min val="113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5252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8780</c:v>
                </c:pt>
                <c:pt idx="1">
                  <c:v>9052</c:v>
                </c:pt>
                <c:pt idx="2" formatCode="@">
                  <c:v>8997</c:v>
                </c:pt>
                <c:pt idx="3" formatCode="@">
                  <c:v>8799</c:v>
                </c:pt>
                <c:pt idx="4" formatCode="@">
                  <c:v>8983</c:v>
                </c:pt>
                <c:pt idx="5">
                  <c:v>8952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906104"/>
        <c:axId val="154905712"/>
      </c:barChart>
      <c:lineChart>
        <c:grouping val="standard"/>
        <c:varyColors val="0"/>
        <c:ser>
          <c:idx val="1"/>
          <c:order val="1"/>
          <c:tx>
            <c:strRef>
              <c:f>Graphs!$A$12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Graphs!$B$12:$G$12</c:f>
              <c:numCache>
                <c:formatCode>0</c:formatCode>
                <c:ptCount val="6"/>
                <c:pt idx="0">
                  <c:v>301</c:v>
                </c:pt>
                <c:pt idx="1">
                  <c:v>326</c:v>
                </c:pt>
                <c:pt idx="2">
                  <c:v>298</c:v>
                </c:pt>
                <c:pt idx="3">
                  <c:v>247</c:v>
                </c:pt>
                <c:pt idx="4">
                  <c:v>201</c:v>
                </c:pt>
                <c:pt idx="5">
                  <c:v>146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904928"/>
        <c:axId val="154905320"/>
      </c:lineChart>
      <c:catAx>
        <c:axId val="1549049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4905320"/>
        <c:crosses val="autoZero"/>
        <c:auto val="1"/>
        <c:lblAlgn val="ctr"/>
        <c:lblOffset val="100"/>
        <c:noMultiLvlLbl val="0"/>
      </c:catAx>
      <c:valAx>
        <c:axId val="1549053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154904928"/>
        <c:crosses val="autoZero"/>
        <c:crossBetween val="between"/>
      </c:valAx>
      <c:valAx>
        <c:axId val="1549057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54906104"/>
        <c:crosses val="max"/>
        <c:crossBetween val="between"/>
      </c:valAx>
      <c:catAx>
        <c:axId val="15490610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5490571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31.4</c:v>
                </c:pt>
                <c:pt idx="1">
                  <c:v>31.3</c:v>
                </c:pt>
                <c:pt idx="2" formatCode="@">
                  <c:v>31.2</c:v>
                </c:pt>
                <c:pt idx="3" formatCode="@">
                  <c:v>31</c:v>
                </c:pt>
                <c:pt idx="4" formatCode="@">
                  <c:v>31.1</c:v>
                </c:pt>
                <c:pt idx="5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908064"/>
        <c:axId val="154907672"/>
      </c:barChart>
      <c:lineChart>
        <c:grouping val="standard"/>
        <c:varyColors val="0"/>
        <c:ser>
          <c:idx val="1"/>
          <c:order val="1"/>
          <c:tx>
            <c:strRef>
              <c:f>Graphs!$A$12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Graphs!$B$12:$G$12</c:f>
              <c:numCache>
                <c:formatCode>0</c:formatCode>
                <c:ptCount val="6"/>
                <c:pt idx="0">
                  <c:v>-0.01</c:v>
                </c:pt>
                <c:pt idx="1">
                  <c:v>-0.03</c:v>
                </c:pt>
                <c:pt idx="2">
                  <c:v>-0.05</c:v>
                </c:pt>
                <c:pt idx="3">
                  <c:v>-0.06</c:v>
                </c:pt>
                <c:pt idx="4">
                  <c:v>0.01</c:v>
                </c:pt>
                <c:pt idx="5">
                  <c:v>0.1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906888"/>
        <c:axId val="154907280"/>
      </c:lineChart>
      <c:catAx>
        <c:axId val="1549068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crossAx val="154907280"/>
        <c:crosses val="autoZero"/>
        <c:auto val="1"/>
        <c:lblAlgn val="ctr"/>
        <c:lblOffset val="100"/>
        <c:noMultiLvlLbl val="0"/>
      </c:catAx>
      <c:valAx>
        <c:axId val="154907280"/>
        <c:scaling>
          <c:orientation val="minMax"/>
          <c:min val="-0.1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.00" sourceLinked="0"/>
        <c:majorTickMark val="out"/>
        <c:minorTickMark val="none"/>
        <c:tickLblPos val="nextTo"/>
        <c:crossAx val="154906888"/>
        <c:crosses val="autoZero"/>
        <c:crossBetween val="between"/>
      </c:valAx>
      <c:valAx>
        <c:axId val="1549076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54908064"/>
        <c:crosses val="max"/>
        <c:crossBetween val="between"/>
      </c:valAx>
      <c:catAx>
        <c:axId val="15490806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549076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39.4</c:v>
                </c:pt>
                <c:pt idx="1">
                  <c:v>38.799999999999997</c:v>
                </c:pt>
                <c:pt idx="2" formatCode="@">
                  <c:v>38.799999999999997</c:v>
                </c:pt>
                <c:pt idx="3" formatCode="@">
                  <c:v>39.1</c:v>
                </c:pt>
                <c:pt idx="4" formatCode="@">
                  <c:v>38.799999999999997</c:v>
                </c:pt>
                <c:pt idx="5">
                  <c:v>38.799999999999997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7856"/>
        <c:axId val="155307464"/>
      </c:barChart>
      <c:lineChart>
        <c:grouping val="standard"/>
        <c:varyColors val="0"/>
        <c:ser>
          <c:idx val="1"/>
          <c:order val="1"/>
          <c:tx>
            <c:strRef>
              <c:f>Graphs!$A$12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Graphs!$B$12:$G$12</c:f>
              <c:numCache>
                <c:formatCode>0</c:formatCode>
                <c:ptCount val="6"/>
                <c:pt idx="0">
                  <c:v>-0.4</c:v>
                </c:pt>
                <c:pt idx="1">
                  <c:v>-0.4</c:v>
                </c:pt>
                <c:pt idx="2">
                  <c:v>-0.4</c:v>
                </c:pt>
                <c:pt idx="3">
                  <c:v>-0.3</c:v>
                </c:pt>
                <c:pt idx="4">
                  <c:v>-0.1</c:v>
                </c:pt>
                <c:pt idx="5">
                  <c:v>0.2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306680"/>
        <c:axId val="155307072"/>
      </c:lineChart>
      <c:catAx>
        <c:axId val="1553066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crossAx val="155307072"/>
        <c:crosses val="autoZero"/>
        <c:auto val="1"/>
        <c:lblAlgn val="ctr"/>
        <c:lblOffset val="100"/>
        <c:noMultiLvlLbl val="0"/>
      </c:catAx>
      <c:valAx>
        <c:axId val="1553070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.00" sourceLinked="0"/>
        <c:majorTickMark val="out"/>
        <c:minorTickMark val="none"/>
        <c:tickLblPos val="nextTo"/>
        <c:crossAx val="155306680"/>
        <c:crosses val="autoZero"/>
        <c:crossBetween val="between"/>
      </c:valAx>
      <c:valAx>
        <c:axId val="1553074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55307856"/>
        <c:crosses val="max"/>
        <c:crossBetween val="between"/>
      </c:valAx>
      <c:catAx>
        <c:axId val="15530785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553074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Graphs!$B$11:$G$11</c:f>
              <c:numCache>
                <c:formatCode>General</c:formatCode>
                <c:ptCount val="6"/>
                <c:pt idx="0">
                  <c:v>82.5</c:v>
                </c:pt>
                <c:pt idx="1">
                  <c:v>82.6</c:v>
                </c:pt>
                <c:pt idx="2" formatCode="@">
                  <c:v>82.7</c:v>
                </c:pt>
                <c:pt idx="3" formatCode="@">
                  <c:v>82.7</c:v>
                </c:pt>
                <c:pt idx="4" formatCode="@">
                  <c:v>82.7</c:v>
                </c:pt>
                <c:pt idx="5">
                  <c:v>82.9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9816"/>
        <c:axId val="155309424"/>
      </c:barChart>
      <c:lineChart>
        <c:grouping val="standard"/>
        <c:varyColors val="0"/>
        <c:ser>
          <c:idx val="1"/>
          <c:order val="1"/>
          <c:tx>
            <c:strRef>
              <c:f>Graphs!$A$12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Graphs!$B$10:$G$10</c:f>
              <c:numCache>
                <c:formatCode>0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Graphs!$B$12:$G$12</c:f>
              <c:numCache>
                <c:formatCode>0</c:formatCode>
                <c:ptCount val="6"/>
                <c:pt idx="0">
                  <c:v>0.64</c:v>
                </c:pt>
                <c:pt idx="1">
                  <c:v>0.63</c:v>
                </c:pt>
                <c:pt idx="2">
                  <c:v>0.59</c:v>
                </c:pt>
                <c:pt idx="3">
                  <c:v>0.52</c:v>
                </c:pt>
                <c:pt idx="4">
                  <c:v>0.55000000000000004</c:v>
                </c:pt>
                <c:pt idx="5">
                  <c:v>0.6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308640"/>
        <c:axId val="155309032"/>
      </c:lineChart>
      <c:catAx>
        <c:axId val="1553086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5309032"/>
        <c:crosses val="autoZero"/>
        <c:auto val="1"/>
        <c:lblAlgn val="ctr"/>
        <c:lblOffset val="100"/>
        <c:noMultiLvlLbl val="0"/>
      </c:catAx>
      <c:valAx>
        <c:axId val="1553090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.00" sourceLinked="0"/>
        <c:majorTickMark val="out"/>
        <c:minorTickMark val="none"/>
        <c:tickLblPos val="nextTo"/>
        <c:crossAx val="155308640"/>
        <c:crosses val="autoZero"/>
        <c:crossBetween val="between"/>
      </c:valAx>
      <c:valAx>
        <c:axId val="1553094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55309816"/>
        <c:crosses val="max"/>
        <c:crossBetween val="between"/>
      </c:valAx>
      <c:catAx>
        <c:axId val="15530981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553094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Graphs!$A$11</c:f>
              <c:strCache>
                <c:ptCount val="1"/>
                <c:pt idx="0">
                  <c:v>22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Graphs!$B$10:$F$10</c:f>
              <c:numCache>
                <c:formatCode>0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Graphs!$B$11:$F$11</c:f>
              <c:numCache>
                <c:formatCode>@</c:formatCode>
                <c:ptCount val="5"/>
                <c:pt idx="0" formatCode="General">
                  <c:v>0.04</c:v>
                </c:pt>
                <c:pt idx="1">
                  <c:v>0.05</c:v>
                </c:pt>
                <c:pt idx="2">
                  <c:v>0.08</c:v>
                </c:pt>
                <c:pt idx="3">
                  <c:v>0.17</c:v>
                </c:pt>
                <c:pt idx="4" formatCode="General">
                  <c:v>0.28000000000000003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Graphs!$A$12</c:f>
              <c:strCache>
                <c:ptCount val="1"/>
                <c:pt idx="0">
                  <c:v>100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Graphs!$B$10:$F$10</c:f>
              <c:numCache>
                <c:formatCode>0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Graphs!$B$12:$F$12</c:f>
              <c:numCache>
                <c:formatCode>0</c:formatCode>
                <c:ptCount val="5"/>
                <c:pt idx="0">
                  <c:v>0.09</c:v>
                </c:pt>
                <c:pt idx="1">
                  <c:v>0.11</c:v>
                </c:pt>
                <c:pt idx="2">
                  <c:v>0.13</c:v>
                </c:pt>
                <c:pt idx="3">
                  <c:v>0.23</c:v>
                </c:pt>
                <c:pt idx="4">
                  <c:v>0.34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5175728"/>
        <c:axId val="155176120"/>
      </c:lineChart>
      <c:catAx>
        <c:axId val="1551757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55176120"/>
        <c:crosses val="autoZero"/>
        <c:auto val="1"/>
        <c:lblAlgn val="ctr"/>
        <c:lblOffset val="100"/>
        <c:noMultiLvlLbl val="0"/>
      </c:catAx>
      <c:valAx>
        <c:axId val="155176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17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38A-D6C9-4CB2-864C-D1BF649197A0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E8AF8-FE23-4D69-A12D-344EFEE5847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0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87A50-18A6-4C45-9CE7-7F358C7CB36D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AC3D3-9A5A-44D3-9C18-29A593863E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3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AC3D3-9A5A-44D3-9C18-29A593863EF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70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21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5F73-F7E5-4923-A26A-C78D45A7E5C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15D14-E264-4F54-A842-BCA2549D526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1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8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1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73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62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0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63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31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183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897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8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27784" y="6356350"/>
            <a:ext cx="2133600" cy="365125"/>
          </a:xfrm>
        </p:spPr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85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07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6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5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06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66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E5854-D69A-4C37-996F-DE57971F6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4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677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2B08-E3FC-437D-AEE9-996C564F82F7}" type="datetimeFigureOut">
              <a:rPr lang="fr-FR" smtClean="0"/>
              <a:pPr/>
              <a:t>24/01/2017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924D2-3E3F-4EF5-BD20-FEC3AB70B92A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2156-6C10-47F7-A4E6-A4DAE26BED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81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67544" y="227687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Résultats 2016 </a:t>
            </a:r>
            <a:r>
              <a:rPr lang="fr-FR" b="1" dirty="0"/>
              <a:t>des Côtes d’Armor</a:t>
            </a:r>
            <a:endParaRPr lang="fr-FR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ous-titre 5"/>
          <p:cNvSpPr txBox="1">
            <a:spLocks/>
          </p:cNvSpPr>
          <p:nvPr/>
        </p:nvSpPr>
        <p:spPr>
          <a:xfrm>
            <a:off x="874780" y="3356992"/>
            <a:ext cx="7822364" cy="2160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2"/>
                </a:solidFill>
              </a:rPr>
              <a:t>Le Bilan Génétique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2"/>
                </a:solidFill>
              </a:rPr>
              <a:t>Les Meilleures femelles indexées </a:t>
            </a:r>
            <a:r>
              <a:rPr lang="fr-FR" sz="1400" dirty="0" smtClean="0">
                <a:solidFill>
                  <a:schemeClr val="tx2"/>
                </a:solidFill>
              </a:rPr>
              <a:t>(indexation décembre 2016)</a:t>
            </a:r>
            <a:endParaRPr lang="fr-FR" sz="12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2"/>
                </a:solidFill>
              </a:rPr>
              <a:t>Les Grandes Laitières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2"/>
                </a:solidFill>
              </a:rPr>
              <a:t>Les meilleures vaches sur </a:t>
            </a:r>
            <a:r>
              <a:rPr lang="fr-FR" sz="2400" dirty="0">
                <a:solidFill>
                  <a:schemeClr val="tx2"/>
                </a:solidFill>
              </a:rPr>
              <a:t>le critère </a:t>
            </a:r>
            <a:r>
              <a:rPr lang="fr-FR" sz="2400" dirty="0" smtClean="0">
                <a:solidFill>
                  <a:schemeClr val="tx2"/>
                </a:solidFill>
              </a:rPr>
              <a:t>«</a:t>
            </a:r>
            <a:r>
              <a:rPr lang="fr-FR" sz="2400" dirty="0">
                <a:solidFill>
                  <a:schemeClr val="tx2"/>
                </a:solidFill>
              </a:rPr>
              <a:t> lait par jour de vie » au </a:t>
            </a:r>
            <a:r>
              <a:rPr lang="fr-FR" sz="2400" dirty="0" smtClean="0">
                <a:solidFill>
                  <a:schemeClr val="tx2"/>
                </a:solidFill>
              </a:rPr>
              <a:t>31/12/2016</a:t>
            </a:r>
          </a:p>
        </p:txBody>
      </p:sp>
    </p:spTree>
    <p:extLst>
      <p:ext uri="{BB962C8B-B14F-4D97-AF65-F5344CB8AC3E}">
        <p14:creationId xmlns:p14="http://schemas.microsoft.com/office/powerpoint/2010/main" val="40925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19944" y="2690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du TP dans les Côtes d’Armor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8244408" y="908720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TP brut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908720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index</a:t>
            </a:r>
            <a:endParaRPr lang="fr-FR" sz="1400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843835"/>
              </p:ext>
            </p:extLst>
          </p:nvPr>
        </p:nvGraphicFramePr>
        <p:xfrm>
          <a:off x="187325" y="1357419"/>
          <a:ext cx="8710212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9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91128" y="269032"/>
            <a:ext cx="845841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du TB dans les Côtes d’Armor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sp>
        <p:nvSpPr>
          <p:cNvPr id="7" name="ZoneTexte 6"/>
          <p:cNvSpPr txBox="1"/>
          <p:nvPr/>
        </p:nvSpPr>
        <p:spPr>
          <a:xfrm>
            <a:off x="8312437" y="105273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TB brut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00567" y="1052736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index</a:t>
            </a:r>
            <a:endParaRPr lang="fr-FR" sz="14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721652"/>
              </p:ext>
            </p:extLst>
          </p:nvPr>
        </p:nvGraphicFramePr>
        <p:xfrm>
          <a:off x="251520" y="1556792"/>
          <a:ext cx="871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9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973396"/>
              </p:ext>
            </p:extLst>
          </p:nvPr>
        </p:nvGraphicFramePr>
        <p:xfrm>
          <a:off x="1205881" y="1340768"/>
          <a:ext cx="6840000" cy="3816425"/>
        </p:xfrm>
        <a:graphic>
          <a:graphicData uri="http://schemas.openxmlformats.org/drawingml/2006/table">
            <a:tbl>
              <a:tblPr/>
              <a:tblGrid>
                <a:gridCol w="2007389"/>
                <a:gridCol w="2676523"/>
                <a:gridCol w="2156088"/>
              </a:tblGrid>
              <a:tr h="912623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Pointages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Côtes d'Armor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22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622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570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544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544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116632"/>
            <a:ext cx="90364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Résultats Pointages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000" b="0" dirty="0" smtClean="0"/>
              <a:t>(Bilan Génétique PHF 2016)</a:t>
            </a:r>
            <a:endParaRPr lang="fr-FR" sz="2000" b="0" dirty="0"/>
          </a:p>
        </p:txBody>
      </p:sp>
    </p:spTree>
    <p:extLst>
      <p:ext uri="{BB962C8B-B14F-4D97-AF65-F5344CB8AC3E}">
        <p14:creationId xmlns:p14="http://schemas.microsoft.com/office/powerpoint/2010/main" val="12377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91128" y="269032"/>
            <a:ext cx="845841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de la Morphologie dans les Côtes d’Armor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sp>
        <p:nvSpPr>
          <p:cNvPr id="7" name="ZoneTexte 6"/>
          <p:cNvSpPr txBox="1"/>
          <p:nvPr/>
        </p:nvSpPr>
        <p:spPr>
          <a:xfrm>
            <a:off x="8435648" y="100881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NG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07504" y="1008819"/>
            <a:ext cx="89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Index MO</a:t>
            </a:r>
            <a:endParaRPr lang="fr-FR" sz="14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908896"/>
              </p:ext>
            </p:extLst>
          </p:nvPr>
        </p:nvGraphicFramePr>
        <p:xfrm>
          <a:off x="236438" y="1484783"/>
          <a:ext cx="8712000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4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116632"/>
            <a:ext cx="90364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Résultats Fonctionnels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000" b="0" dirty="0" smtClean="0"/>
              <a:t>(Bilan Génétique PHF 2016)</a:t>
            </a:r>
            <a:endParaRPr lang="fr-FR" sz="2000" b="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88845"/>
              </p:ext>
            </p:extLst>
          </p:nvPr>
        </p:nvGraphicFramePr>
        <p:xfrm>
          <a:off x="953852" y="1484784"/>
          <a:ext cx="6840000" cy="2412079"/>
        </p:xfrm>
        <a:graphic>
          <a:graphicData uri="http://schemas.openxmlformats.org/drawingml/2006/table">
            <a:tbl>
              <a:tblPr/>
              <a:tblGrid>
                <a:gridCol w="2418184"/>
                <a:gridCol w="2556360"/>
                <a:gridCol w="1865456"/>
              </a:tblGrid>
              <a:tr h="108011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Fonctionnels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Côtes d'Armor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659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6659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1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63976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Evolution de l’Index REPRO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91128" y="269032"/>
            <a:ext cx="845841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des Fonctionnels dans les Côtes d’Armor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sz="quarter" idx="3"/>
          </p:nvPr>
        </p:nvSpPr>
        <p:spPr>
          <a:xfrm>
            <a:off x="4932040" y="1124744"/>
            <a:ext cx="4041775" cy="63976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Evolution de l’Index STMA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03848" y="6181206"/>
            <a:ext cx="1944216" cy="307777"/>
          </a:xfrm>
          <a:prstGeom prst="rect">
            <a:avLst/>
          </a:prstGeom>
          <a:noFill/>
          <a:ln w="28575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--</a:t>
            </a:r>
            <a:r>
              <a:rPr lang="fr-FR" sz="1400" dirty="0" smtClean="0"/>
              <a:t> dép22   </a:t>
            </a:r>
            <a:r>
              <a:rPr lang="fr-FR" sz="1400" dirty="0" smtClean="0">
                <a:ln>
                  <a:solidFill>
                    <a:schemeClr val="accent2"/>
                  </a:solidFill>
                </a:ln>
              </a:rPr>
              <a:t>--</a:t>
            </a:r>
            <a:r>
              <a:rPr lang="fr-FR" sz="1400" dirty="0" smtClean="0"/>
              <a:t> France</a:t>
            </a:r>
            <a:endParaRPr lang="fr-FR" sz="1400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598008"/>
              </p:ext>
            </p:extLst>
          </p:nvPr>
        </p:nvGraphicFramePr>
        <p:xfrm>
          <a:off x="79297" y="1916832"/>
          <a:ext cx="4204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10345"/>
              </p:ext>
            </p:extLst>
          </p:nvPr>
        </p:nvGraphicFramePr>
        <p:xfrm>
          <a:off x="4620336" y="1988840"/>
          <a:ext cx="42048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9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GENETIQUE </a:t>
            </a:r>
            <a:r>
              <a:rPr lang="fr-FR" dirty="0" smtClean="0"/>
              <a:t>2016 </a:t>
            </a:r>
            <a:r>
              <a:rPr lang="fr-FR" dirty="0"/>
              <a:t>des Côtes d’Armor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Palmarès des Meilleurs élevages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5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NG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2016 des Côtes d’Armor)</a:t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≥20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 troupeau dont au moins 50% indexées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6121"/>
              </p:ext>
            </p:extLst>
          </p:nvPr>
        </p:nvGraphicFramePr>
        <p:xfrm>
          <a:off x="539552" y="1196752"/>
          <a:ext cx="8136904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742"/>
                <a:gridCol w="3507580"/>
                <a:gridCol w="2647768"/>
                <a:gridCol w="797178"/>
                <a:gridCol w="546636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NG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DES BLES NOIRS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PLOUNERIN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87,1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VILLE MALIVET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CHAPELLE BLANCHE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MICHARD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CAMBOUT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KERVISIO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BRINGOLO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DERLAC'H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BULAT PESTIVIEN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NOGRE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GRACES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KERYOUET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BRINGOLO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FOLLEZOU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PLEVIN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LES SAINTS ANGES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THELO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BOTREL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HILLION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222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SANTEZ ANNA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TREGLAMUS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86,0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 DRUILLENNEC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GURUNHUEL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LEONVILLE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TRIGAVOU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COZLER MARTINE RONAN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LANRIVAIN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 MOAL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LOCARN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 TINNIER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MERLEAC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BOSCHER-PALARIC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HAUT CORLAY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85,7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FEUNTEUN VAD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PONT MELVEZ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47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85,7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6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</a:t>
            </a:r>
            <a:r>
              <a:rPr lang="fr-FR" sz="3200" dirty="0" smtClean="0"/>
              <a:t>ISU</a:t>
            </a:r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098874"/>
              </p:ext>
            </p:extLst>
          </p:nvPr>
        </p:nvGraphicFramePr>
        <p:xfrm>
          <a:off x="611560" y="1196752"/>
          <a:ext cx="7992888" cy="46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643"/>
                <a:gridCol w="3757190"/>
                <a:gridCol w="2250769"/>
                <a:gridCol w="827053"/>
                <a:gridCol w="496233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ISU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ETS MR LE COUEDIC FABRICE    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THELO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LEBOULANGER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TERTRE VALENCE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CHARTIER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MERDRIGNAC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FEUNTEUN VAD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PONT MELVEZ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GICQUEL BERTRAND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L'AUBE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JUVAT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DOUARD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YVIGNAC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LEONVILLE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TRIGAVOU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SCL ELEVAGE BEUREL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LANGAST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ROBERT FRERES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LANGOURLA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GICQUEL LOIC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RIANTE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133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Index MO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75124"/>
              </p:ext>
            </p:extLst>
          </p:nvPr>
        </p:nvGraphicFramePr>
        <p:xfrm>
          <a:off x="539551" y="1196752"/>
          <a:ext cx="7994353" cy="46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670"/>
                <a:gridCol w="4120691"/>
                <a:gridCol w="2002531"/>
                <a:gridCol w="735838"/>
                <a:gridCol w="546623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iMO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FOLLEZOU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PLEVIN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2,04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KERYOUET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BRINGOLO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1,83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 DRUILLENNEC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GURUNHUEL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1,82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KERVISIO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BRINGOLO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1,77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LES SAINTS ANGES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THELO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1,75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TOUBLANC - TURBAN - GUYOMARD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JEAN KERDANIEL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1,65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CREZE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QUINTIN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1,58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MICHARD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CAMBOUT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1,57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NOGRE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GRACES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1,55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TERTRE VALENCE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1,50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CARFANTAN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POTAN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1,48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1,47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GUILLOUX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ROSTRENEN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1,47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 HOUEROU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QUAY PERROS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1,44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ETS MR LE COUEDIC FABRICE    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THELO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65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1,42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67544" y="256490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Bilan Génétique</a:t>
            </a:r>
            <a:r>
              <a:rPr lang="fr-FR" b="1" baseline="0" dirty="0" smtClean="0"/>
              <a:t> 2016</a:t>
            </a:r>
            <a:br>
              <a:rPr lang="fr-FR" b="1" baseline="0" dirty="0" smtClean="0"/>
            </a:br>
            <a:r>
              <a:rPr lang="fr-FR" dirty="0"/>
              <a:t>département </a:t>
            </a:r>
            <a:r>
              <a:rPr lang="fr-FR" dirty="0" smtClean="0"/>
              <a:t>des Côtes d’Armor</a:t>
            </a:r>
            <a:endParaRPr lang="fr-FR" sz="2700" b="1" u="none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19872" y="4323799"/>
            <a:ext cx="53354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Symbol" panose="05050102010706020507" pitchFamily="18" charset="2"/>
              <a:buChar char=""/>
            </a:pPr>
            <a:r>
              <a:rPr lang="fr-FR" sz="2800" dirty="0" smtClean="0">
                <a:solidFill>
                  <a:schemeClr val="tx2"/>
                </a:solidFill>
              </a:rPr>
              <a:t>Résultats en chiffres</a:t>
            </a:r>
          </a:p>
          <a:p>
            <a:pPr marL="457200" indent="-457200">
              <a:buFont typeface="Symbol" panose="05050102010706020507" pitchFamily="18" charset="2"/>
              <a:buChar char=""/>
            </a:pPr>
            <a:r>
              <a:rPr lang="fr-FR" sz="2800" dirty="0" smtClean="0">
                <a:solidFill>
                  <a:schemeClr val="tx2"/>
                </a:solidFill>
              </a:rPr>
              <a:t>Palmarès des Meilleurs élevages</a:t>
            </a: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5288">
            <a:off x="523017" y="4131932"/>
            <a:ext cx="1616150" cy="22919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741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lait brut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502813"/>
              </p:ext>
            </p:extLst>
          </p:nvPr>
        </p:nvGraphicFramePr>
        <p:xfrm>
          <a:off x="395536" y="1196752"/>
          <a:ext cx="8352928" cy="48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733"/>
                <a:gridCol w="3088052"/>
                <a:gridCol w="2860245"/>
                <a:gridCol w="885917"/>
                <a:gridCol w="809981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LAIT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DU TERTRE GOUTTE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PLEUDIHEN SUR RANCE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11749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L'IFF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PLOUBEZRE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11710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GALLOU SEBASTIEN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PRAT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11367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LOUVELAIS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11335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GEN PROGRESS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FERRIERE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11276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HEURTEL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LANTIC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11204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PRIM ARMOR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11137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 DE L'ARGUENON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11069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BIARD SERGE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LANDEBIA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11066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PLUSCOAT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BEGARD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10939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QUELEN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GURUNHUEL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10933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ELEVAGE PERSON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PLEUDANIEL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10929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HUBERT PASCAL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CORLAY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10915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SCL ELEVAGE BEUREL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LANGAST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10803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MOTTAIS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PLOUAGAT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10799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MASSE JEAN-PAUL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57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10735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8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TP brut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34181"/>
              </p:ext>
            </p:extLst>
          </p:nvPr>
        </p:nvGraphicFramePr>
        <p:xfrm>
          <a:off x="467544" y="1124744"/>
          <a:ext cx="7920878" cy="51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917"/>
                <a:gridCol w="3690608"/>
                <a:gridCol w="2210883"/>
                <a:gridCol w="812397"/>
                <a:gridCol w="557073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TP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TERTRE VALENCE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33,2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DES GRANDS SAPINS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LANFAINS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PEVAR DENS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SEVIGNAC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DES DEUX PROVINCES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GLEN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DES GAUTRAIES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GICQUEL BERTRAND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 MILBEAU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HAUT CORLAY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97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SCL ALBIZZIA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CALORGUEN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HENRY ROMAIN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PLEUDANIEL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ETS MR LE COUEDIC FABRICE    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THELO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VALLEE DE LA RANCE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LANGOURLA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PORTE PERRO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BODEO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GOASDOUE ISABELLE   MICHEL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PLOUGRAS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ROBERT FRERES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LANGOURLA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COETMIZIAN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HEMONSTOIR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MOTTAIS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PLOUAGAT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32,2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RIANTE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41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32,2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6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index STMA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81333"/>
              </p:ext>
            </p:extLst>
          </p:nvPr>
        </p:nvGraphicFramePr>
        <p:xfrm>
          <a:off x="467544" y="1196752"/>
          <a:ext cx="8208912" cy="51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005"/>
                <a:gridCol w="3310633"/>
                <a:gridCol w="2852558"/>
                <a:gridCol w="728755"/>
                <a:gridCol w="733961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iSTMA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GICQUEL BERTRAND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GICQUEL LOIC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LEBOULANGER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GUICHOUSAIS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HENANBIHEN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TERTRE VALENCE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 PALLEC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FERRIERE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CREFURIEN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PLOUNEVEZ QUINTIN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COETFROT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PLEMET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ETS MR LE COUEDIC FABRICE    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THELO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GUELAN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PLOUVARA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COAT IZOUR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PLOEZAL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PONT NAIN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TREBRY 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ANGOUGEARD EMMANUEL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ETIENNE DU GUE DE L'ISLE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SCEA DU QUILLIO D'EN BAS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FOEIL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POMMELEC OLIVIER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MAYEUX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46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0,55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Palmarès des meilleurs Elevages en index REPRO</a:t>
            </a:r>
            <a:br>
              <a:rPr lang="fr-FR" sz="3200" b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(Résultats PHF - Bilan Génétique </a:t>
            </a:r>
            <a:r>
              <a:rPr lang="fr-FR" sz="2200" dirty="0" smtClean="0"/>
              <a:t>2016 </a:t>
            </a:r>
            <a:r>
              <a:rPr lang="fr-FR" sz="2200" dirty="0"/>
              <a:t>des Côtes d’Armor)</a:t>
            </a:r>
            <a: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fr-FR" sz="2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fr-FR" sz="1300" b="1" kern="1200" dirty="0" smtClean="0">
                <a:solidFill>
                  <a:schemeClr val="tx2"/>
                </a:solidFill>
                <a:effectLst/>
              </a:rPr>
              <a:t> </a:t>
            </a:r>
            <a:r>
              <a:rPr lang="fr-FR" sz="1300" dirty="0">
                <a:solidFill>
                  <a:schemeClr val="tx1"/>
                </a:solidFill>
              </a:rPr>
              <a:t>≥20 </a:t>
            </a:r>
            <a:r>
              <a:rPr lang="fr-FR" sz="1300" dirty="0" err="1">
                <a:solidFill>
                  <a:schemeClr val="tx1"/>
                </a:solidFill>
              </a:rPr>
              <a:t>vl</a:t>
            </a:r>
            <a:r>
              <a:rPr lang="fr-FR" sz="1300" dirty="0">
                <a:solidFill>
                  <a:schemeClr val="tx1"/>
                </a:solidFill>
              </a:rPr>
              <a:t> par troupeau dont au moins 50% indexées</a:t>
            </a:r>
            <a:endParaRPr lang="fr-FR" sz="13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29255"/>
              </p:ext>
            </p:extLst>
          </p:nvPr>
        </p:nvGraphicFramePr>
        <p:xfrm>
          <a:off x="539552" y="1196752"/>
          <a:ext cx="8064896" cy="48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601"/>
                <a:gridCol w="3032232"/>
                <a:gridCol w="2884832"/>
                <a:gridCol w="737001"/>
                <a:gridCol w="821230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Rang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Eff</a:t>
                      </a:r>
                      <a:r>
                        <a:rPr lang="fr-FR" sz="1400" u="none" strike="noStrike" dirty="0">
                          <a:effectLst/>
                        </a:rPr>
                        <a:t>. VL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>
                          <a:effectLst/>
                        </a:rPr>
                        <a:t>iREPRO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GODEST PHILIPPE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BEGARD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LES SAINTS ANGES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THELO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53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0,70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KERVISIO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BRINGOLO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DOUARD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YVIGNAC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CARFANTAN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POTAN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122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DU TERTRE VALENCE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44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ANGOUGEARD EMMANUEL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ETIENNE DU GUE DE L'ISLE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39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PONT NAIN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TREBRY 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0,60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DES DEUX PROVINCES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GLEN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70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RIANTE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41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 PALLEC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FERRIERE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35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VILLE NORMAND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BOURSEUL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158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PRAT HIR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PEDERNEC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86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0,57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FOLLEZOU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PLEVIN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68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0,57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4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8280920" cy="2808312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</a:rPr>
              <a:t>Les </a:t>
            </a:r>
            <a:r>
              <a:rPr lang="fr-FR" sz="2800" dirty="0">
                <a:solidFill>
                  <a:schemeClr val="tx2"/>
                </a:solidFill>
              </a:rPr>
              <a:t>Meilleures femelles indexées </a:t>
            </a:r>
            <a:r>
              <a:rPr lang="fr-FR" sz="1600" dirty="0">
                <a:solidFill>
                  <a:schemeClr val="tx2"/>
                </a:solidFill>
              </a:rPr>
              <a:t>(</a:t>
            </a:r>
            <a:r>
              <a:rPr lang="fr-FR" sz="1600" dirty="0" smtClean="0">
                <a:solidFill>
                  <a:schemeClr val="tx2"/>
                </a:solidFill>
              </a:rPr>
              <a:t>indexation décembre 2016)</a:t>
            </a:r>
            <a:endParaRPr lang="fr-FR" sz="1400" dirty="0">
              <a:solidFill>
                <a:schemeClr val="tx2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/>
                </a:solidFill>
              </a:rPr>
              <a:t>Les Grandes </a:t>
            </a:r>
            <a:r>
              <a:rPr lang="fr-FR" sz="2800" dirty="0" smtClean="0">
                <a:solidFill>
                  <a:schemeClr val="tx2"/>
                </a:solidFill>
              </a:rPr>
              <a:t>Laitières</a:t>
            </a:r>
            <a:endParaRPr lang="fr-FR" sz="2800" dirty="0">
              <a:solidFill>
                <a:schemeClr val="tx2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/>
                </a:solidFill>
              </a:rPr>
              <a:t>Les </a:t>
            </a:r>
            <a:r>
              <a:rPr lang="fr-FR" sz="2800" dirty="0" smtClean="0">
                <a:solidFill>
                  <a:schemeClr val="tx2"/>
                </a:solidFill>
              </a:rPr>
              <a:t>meilleures vaches </a:t>
            </a:r>
            <a:r>
              <a:rPr lang="fr-FR" sz="2800" dirty="0">
                <a:solidFill>
                  <a:schemeClr val="tx2"/>
                </a:solidFill>
              </a:rPr>
              <a:t>sur le critère </a:t>
            </a:r>
            <a:r>
              <a:rPr lang="fr-FR" sz="2800" dirty="0" smtClean="0">
                <a:solidFill>
                  <a:schemeClr val="tx2"/>
                </a:solidFill>
              </a:rPr>
              <a:t>«</a:t>
            </a:r>
            <a:r>
              <a:rPr lang="fr-FR" sz="2800" dirty="0">
                <a:solidFill>
                  <a:schemeClr val="tx2"/>
                </a:solidFill>
              </a:rPr>
              <a:t> lait par jour de vie » au </a:t>
            </a:r>
            <a:r>
              <a:rPr lang="fr-FR" sz="2800" dirty="0" smtClean="0">
                <a:solidFill>
                  <a:schemeClr val="tx2"/>
                </a:solidFill>
              </a:rPr>
              <a:t>31/12/2016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256490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Les autres résultats des Côtes d’Armor</a:t>
            </a:r>
            <a:endParaRPr lang="fr-FR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Liste des meilleures vaches </a:t>
            </a:r>
            <a:r>
              <a:rPr lang="fr-FR" sz="2800" dirty="0" smtClean="0"/>
              <a:t>des Côtes d’Armor ayant un ISU supérieur ou égal à 180 points</a:t>
            </a:r>
            <a:endParaRPr lang="fr-FR" sz="28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35496" y="948879"/>
            <a:ext cx="4040188" cy="319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Indexation décembre 2016</a:t>
            </a:r>
            <a:endParaRPr lang="fr-FR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81229"/>
              </p:ext>
            </p:extLst>
          </p:nvPr>
        </p:nvGraphicFramePr>
        <p:xfrm>
          <a:off x="216023" y="1280884"/>
          <a:ext cx="8806002" cy="5224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000"/>
                <a:gridCol w="1045611"/>
                <a:gridCol w="1080000"/>
                <a:gridCol w="612000"/>
                <a:gridCol w="468000"/>
                <a:gridCol w="2324391"/>
                <a:gridCol w="1404000"/>
              </a:tblGrid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NOM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PÈRE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GPM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Type</a:t>
                      </a:r>
                    </a:p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Index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ISU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IRIDACEE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NEWT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EHMAN ISY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HOLSTEIN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HYACINTE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DT BENITO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MAN-O-MAN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ELEVAGE CHARTIER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MERDRIGNAC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JELLYAH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ALTAOAK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IOTA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JACINTHE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SHOTGLASS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DT BENITO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ELEVAGE CHARTIER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MERDRIGNAC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JAIDA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HORA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FREDDIE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SAINT GOUDAS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IDUNHYLLE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DUNHILL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ROUMARE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LEONVILLE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TRIGAVOU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JALTAOAKY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ALTAOAK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ICEMAN CO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LEONVILLE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TRIGAVOU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JEEPSIE DU BOIS DE PINS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ALBUM SIL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EXPLODE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ELEVAGE CHARTIER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MERDRIGNAC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HELLY2671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IOTA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SHOTTLE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IDEE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TOPSIDE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GERARD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CARGUITTE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HILLION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515JABRONN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BRON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SHAMROCK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DOUARD  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YVIGNAC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JOCONDE 15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HART BAR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IOTA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SCL ELEVAGE BEUREL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LANGAST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IROISE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NEWT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EHMAN ISY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HOLSTEIN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JEUNETTE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LAURO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MR TOP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DES FENASSIERS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PLENEE JUGON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VER </a:t>
                      </a:r>
                      <a:r>
                        <a:rPr lang="fr-FR" sz="1400" u="none" strike="noStrike" dirty="0" smtClean="0">
                          <a:effectLst/>
                        </a:rPr>
                        <a:t>JAILA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HAMMIG ISY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MURAL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IDOLE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SOLSTICE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BEACON END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LOUVELAIS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IDEALE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GLOUTON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BEACON END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ELEVAGE CHARTIER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MERDRIGNAC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VER </a:t>
                      </a:r>
                      <a:r>
                        <a:rPr lang="fr-FR" sz="1400" u="none" strike="noStrike" dirty="0" smtClean="0">
                          <a:effectLst/>
                        </a:rPr>
                        <a:t>HOBANE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DANILLO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PLANET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BREHAND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JOINVILLE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VH MIRACLE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IOTA   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180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D'ARMOR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PLESTAN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0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Liste des meilleures </a:t>
            </a:r>
            <a:r>
              <a:rPr lang="fr-FR" sz="2800" dirty="0" smtClean="0"/>
              <a:t>génisses </a:t>
            </a:r>
            <a:r>
              <a:rPr lang="fr-FR" sz="2800" dirty="0"/>
              <a:t>des Côtes d’Armor ayant un ISU supérieur ou égal à </a:t>
            </a:r>
            <a:r>
              <a:rPr lang="fr-FR" sz="2800" dirty="0" smtClean="0"/>
              <a:t>193 </a:t>
            </a:r>
            <a:r>
              <a:rPr lang="fr-FR" sz="2800" dirty="0"/>
              <a:t>points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35496" y="948879"/>
            <a:ext cx="2664296" cy="319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Indexation décembre 2016</a:t>
            </a:r>
            <a:endParaRPr lang="fr-FR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58548"/>
              </p:ext>
            </p:extLst>
          </p:nvPr>
        </p:nvGraphicFramePr>
        <p:xfrm>
          <a:off x="179513" y="1301099"/>
          <a:ext cx="8805600" cy="5224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259"/>
                <a:gridCol w="1125567"/>
                <a:gridCol w="1125567"/>
                <a:gridCol w="580938"/>
                <a:gridCol w="399395"/>
                <a:gridCol w="2323752"/>
                <a:gridCol w="1779122"/>
              </a:tblGrid>
              <a:tr h="15657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NOM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PÈRE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GPM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Type</a:t>
                      </a:r>
                    </a:p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Index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ISU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Raison Sociale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LIBERTE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IZNOGOUD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DT BENITO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ELEVAGE CHARTIER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MERDRIGNAC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MARGUERITE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ISSOUDUN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ALTAOAK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DES FENASSIERS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LHORAKKE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HORA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GO MAN 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D'HIRGOUET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HEMONSTOIR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METEORE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MARANI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NEWT   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HOLSTEIN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VER </a:t>
                      </a:r>
                      <a:r>
                        <a:rPr lang="fr-FR" sz="1400" u="none" strike="noStrike" dirty="0" smtClean="0">
                          <a:effectLst/>
                        </a:rPr>
                        <a:t>LITTLE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IPSOS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FOXY ISY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BREHAND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LABELLE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GAMBLER 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SUPERSIRE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198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DES FENASSIERS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MATTSFIRTH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ENDURE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ALTAOAK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DE LEONVILLE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PLESLIN TRIGAVOU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LIOWA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HAMMIG ISY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NEWT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VERON PATRICK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GL MORLAIX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MILLENN MR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CASHCOIN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LEBORGNE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PLUDUNO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MARANIE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MARANI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DIAMOND SE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EARL DU TERTRE VALENCE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PLENEE JUGON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MELODIE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COMMANDER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EPIC GENER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TERTRE GOUTTE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PLEUDIHEN SUR RANCE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RANCEM3747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INTERVIEW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SHAMROCK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L'ILE DE RANCE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PLOUASNE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VER </a:t>
                      </a:r>
                      <a:r>
                        <a:rPr lang="fr-FR" sz="1400" u="none" strike="noStrike" dirty="0" smtClean="0">
                          <a:effectLst/>
                        </a:rPr>
                        <a:t>MYCIA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INTERVIEW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DANILLO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BREHAND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MITSY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HOTROD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SHOTGLASS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PONT NAIN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TREBRY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LORAINE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ISITOLO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GERARD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AVENUE DES SAPINS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YVIGNAC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VER </a:t>
                      </a:r>
                      <a:r>
                        <a:rPr lang="fr-FR" sz="1400" u="none" strike="noStrike" dirty="0" smtClean="0">
                          <a:effectLst/>
                        </a:rPr>
                        <a:t>MYTHIA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INTERVIEW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DANILLO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VILLE ES RENAULT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BREHAND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MIMOSA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MARANI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NEWT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HOLSTEIN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CORSEUL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LITTLESTAR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INTERVIEW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SOLSTICE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DOUET THEBAULT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PLOUASNE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MIAMI  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LEKKER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NUMERO UNO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193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GAEC DES CHAMPS RONDS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TREDIAS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9" marR="7829" marT="782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67544" y="2564904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Les Grandes Laitières 2016</a:t>
            </a:r>
          </a:p>
          <a:p>
            <a:r>
              <a:rPr lang="fr-FR" b="1" dirty="0" smtClean="0"/>
              <a:t>des Côtes d’Armor</a:t>
            </a:r>
            <a:endParaRPr lang="fr-FR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4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78896" cy="563662"/>
          </a:xfrm>
        </p:spPr>
        <p:txBody>
          <a:bodyPr>
            <a:noAutofit/>
          </a:bodyPr>
          <a:lstStyle/>
          <a:p>
            <a:r>
              <a:rPr lang="fr-FR" b="0" dirty="0" smtClean="0">
                <a:latin typeface="+mn-lt"/>
              </a:rPr>
              <a:t>Les grandes laitières</a:t>
            </a:r>
            <a:br>
              <a:rPr lang="fr-FR" b="0" dirty="0" smtClean="0">
                <a:latin typeface="+mn-lt"/>
              </a:rPr>
            </a:br>
            <a:r>
              <a:rPr lang="fr-FR" sz="2800" dirty="0" smtClean="0">
                <a:latin typeface="+mn-lt"/>
              </a:rPr>
              <a:t>Quelques chiffres…</a:t>
            </a:r>
            <a:endParaRPr lang="fr-FR" sz="2800" dirty="0">
              <a:latin typeface="+mn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196752"/>
            <a:ext cx="8291264" cy="4929412"/>
          </a:xfrm>
        </p:spPr>
        <p:txBody>
          <a:bodyPr>
            <a:normAutofit/>
          </a:bodyPr>
          <a:lstStyle/>
          <a:p>
            <a:r>
              <a:rPr lang="fr-FR" sz="2400" dirty="0"/>
              <a:t>Suite au classement </a:t>
            </a:r>
            <a:r>
              <a:rPr lang="fr-FR" sz="2400" dirty="0" smtClean="0"/>
              <a:t>2016 </a:t>
            </a:r>
            <a:r>
              <a:rPr lang="fr-FR" sz="2400" dirty="0"/>
              <a:t>établi par France Conseil Elevage,</a:t>
            </a:r>
          </a:p>
          <a:p>
            <a:endParaRPr lang="fr-FR" sz="2000" dirty="0"/>
          </a:p>
          <a:p>
            <a:pPr algn="ctr"/>
            <a:r>
              <a:rPr lang="fr-FR" sz="3200" b="1" dirty="0" smtClean="0"/>
              <a:t>528 </a:t>
            </a:r>
            <a:r>
              <a:rPr lang="fr-FR" sz="3200" b="1" dirty="0"/>
              <a:t>vaches </a:t>
            </a:r>
            <a:r>
              <a:rPr lang="fr-FR" sz="3200" b="1" dirty="0" smtClean="0"/>
              <a:t>en France ont </a:t>
            </a:r>
            <a:r>
              <a:rPr lang="fr-FR" sz="3200" b="1" dirty="0"/>
              <a:t>produit </a:t>
            </a:r>
            <a:br>
              <a:rPr lang="fr-FR" sz="3200" b="1" dirty="0"/>
            </a:br>
            <a:r>
              <a:rPr lang="fr-FR" sz="3200" b="1" dirty="0" smtClean="0"/>
              <a:t>au </a:t>
            </a:r>
            <a:r>
              <a:rPr lang="fr-FR" sz="3200" b="1" dirty="0"/>
              <a:t>moins 100 000 kg de lait</a:t>
            </a:r>
            <a:r>
              <a:rPr lang="fr-FR" sz="3200" dirty="0"/>
              <a:t>.</a:t>
            </a:r>
          </a:p>
          <a:p>
            <a:pPr algn="ctr"/>
            <a:endParaRPr lang="fr-FR" sz="2000" dirty="0"/>
          </a:p>
          <a:p>
            <a:r>
              <a:rPr lang="fr-FR" sz="2400" dirty="0" smtClean="0"/>
              <a:t>En </a:t>
            </a:r>
            <a:r>
              <a:rPr lang="fr-FR" sz="2400" dirty="0"/>
              <a:t>pratique, la vache doit avoir produit plus de 100 000 kg en lactations terminées et avoir été contrôlée en production au moins une fois entre </a:t>
            </a:r>
            <a:r>
              <a:rPr lang="fr-FR" sz="2400" dirty="0" smtClean="0"/>
              <a:t>le 31 </a:t>
            </a:r>
            <a:r>
              <a:rPr lang="fr-FR" sz="2400" dirty="0"/>
              <a:t>juillet </a:t>
            </a:r>
            <a:r>
              <a:rPr lang="fr-FR" sz="2400" dirty="0" smtClean="0"/>
              <a:t>2015 </a:t>
            </a:r>
            <a:r>
              <a:rPr lang="fr-FR" sz="2400" dirty="0"/>
              <a:t>et le 1er août </a:t>
            </a:r>
            <a:r>
              <a:rPr lang="fr-FR" sz="2400" dirty="0" smtClean="0"/>
              <a:t>2016.</a:t>
            </a:r>
            <a:endParaRPr lang="fr-FR" sz="2400" dirty="0"/>
          </a:p>
          <a:p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12" y="5641142"/>
            <a:ext cx="1265849" cy="89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1001053"/>
            <a:ext cx="57606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cs typeface="Arial" pitchFamily="34" charset="0"/>
              </a:rPr>
              <a:t>Les pères les plus présents dans le palmarès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78896" cy="563662"/>
          </a:xfrm>
        </p:spPr>
        <p:txBody>
          <a:bodyPr>
            <a:noAutofit/>
          </a:bodyPr>
          <a:lstStyle/>
          <a:p>
            <a:r>
              <a:rPr lang="fr-FR" b="0" dirty="0"/>
              <a:t>Les grandes laitières</a:t>
            </a:r>
            <a:br>
              <a:rPr lang="fr-FR" b="0" dirty="0"/>
            </a:br>
            <a:r>
              <a:rPr lang="fr-FR" sz="2800" dirty="0" smtClean="0">
                <a:latin typeface="+mn-lt"/>
              </a:rPr>
              <a:t>Quelques chiffres…</a:t>
            </a:r>
            <a:endParaRPr lang="fr-FR" sz="2800" dirty="0">
              <a:latin typeface="+mn-lt"/>
            </a:endParaRPr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898142"/>
              </p:ext>
            </p:extLst>
          </p:nvPr>
        </p:nvGraphicFramePr>
        <p:xfrm>
          <a:off x="1619672" y="1556792"/>
          <a:ext cx="5760640" cy="3716987"/>
        </p:xfrm>
        <a:graphic>
          <a:graphicData uri="http://schemas.openxmlformats.org/drawingml/2006/table">
            <a:tbl>
              <a:tblPr/>
              <a:tblGrid>
                <a:gridCol w="3099751"/>
                <a:gridCol w="2660889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dirty="0">
                          <a:solidFill>
                            <a:srgbClr val="FFFFFF"/>
                          </a:solidFill>
                          <a:effectLst/>
                        </a:rPr>
                        <a:t>Nom père</a:t>
                      </a:r>
                      <a:endParaRPr lang="fr-FR" sz="2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C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dirty="0">
                          <a:solidFill>
                            <a:srgbClr val="FFFFFF"/>
                          </a:solidFill>
                          <a:effectLst/>
                        </a:rPr>
                        <a:t>Nombre de filles</a:t>
                      </a:r>
                      <a:endParaRPr lang="fr-FR" sz="2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C92"/>
                    </a:solidFill>
                  </a:tcPr>
                </a:tc>
              </a:tr>
              <a:tr h="613783">
                <a:tc>
                  <a:txBody>
                    <a:bodyPr/>
                    <a:lstStyle/>
                    <a:p>
                      <a:pPr fontAlgn="ctr"/>
                      <a:r>
                        <a:rPr lang="fr-FR" sz="2800" b="1" dirty="0">
                          <a:solidFill>
                            <a:schemeClr val="tx2"/>
                          </a:solidFill>
                          <a:effectLst/>
                        </a:rPr>
                        <a:t>JOCKO BESN</a:t>
                      </a: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2800" b="1" dirty="0" smtClean="0">
                          <a:solidFill>
                            <a:schemeClr val="tx2"/>
                          </a:solidFill>
                          <a:effectLst/>
                        </a:rPr>
                        <a:t>33</a:t>
                      </a:r>
                      <a:endParaRPr lang="fr-FR" sz="2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783">
                <a:tc>
                  <a:txBody>
                    <a:bodyPr/>
                    <a:lstStyle/>
                    <a:p>
                      <a:pPr fontAlgn="ctr"/>
                      <a:r>
                        <a:rPr lang="fr-FR" sz="2800" b="1" dirty="0">
                          <a:solidFill>
                            <a:schemeClr val="tx2"/>
                          </a:solidFill>
                          <a:effectLst/>
                        </a:rPr>
                        <a:t>JESTHER</a:t>
                      </a: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2800" b="1" dirty="0" smtClean="0">
                          <a:solidFill>
                            <a:schemeClr val="tx2"/>
                          </a:solidFill>
                          <a:effectLst/>
                        </a:rPr>
                        <a:t>29</a:t>
                      </a:r>
                      <a:endParaRPr lang="fr-FR" sz="2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783">
                <a:tc>
                  <a:txBody>
                    <a:bodyPr/>
                    <a:lstStyle/>
                    <a:p>
                      <a:r>
                        <a:rPr lang="fr-FR" sz="2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JELT</a:t>
                      </a:r>
                      <a:endParaRPr lang="fr-FR" sz="28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28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783">
                <a:tc>
                  <a:txBody>
                    <a:bodyPr/>
                    <a:lstStyle/>
                    <a:p>
                      <a:pPr fontAlgn="ctr"/>
                      <a:r>
                        <a:rPr lang="fr-FR" sz="2800" dirty="0" smtClean="0">
                          <a:solidFill>
                            <a:schemeClr val="tx2"/>
                          </a:solidFill>
                          <a:effectLst/>
                        </a:rPr>
                        <a:t>MERDRIGNAC</a:t>
                      </a:r>
                      <a:endParaRPr lang="fr-FR" sz="2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2800" dirty="0" smtClean="0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fr-FR" sz="2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783">
                <a:tc>
                  <a:txBody>
                    <a:bodyPr/>
                    <a:lstStyle/>
                    <a:p>
                      <a:r>
                        <a:rPr lang="fr-FR" sz="2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fr-FR" sz="28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2"/>
                          </a:solidFill>
                          <a:effectLst/>
                        </a:rPr>
                        <a:t>11</a:t>
                      </a:r>
                      <a:endParaRPr lang="fr-FR" sz="3200" b="0" dirty="0"/>
                    </a:p>
                  </a:txBody>
                  <a:tcPr marL="24779" marR="24779" marT="33038" marB="33038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6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GENETIQUE 2016 des Côtes d’Armor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Résultats en chiffres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6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676456" cy="706090"/>
          </a:xfrm>
        </p:spPr>
        <p:txBody>
          <a:bodyPr>
            <a:normAutofit/>
          </a:bodyPr>
          <a:lstStyle/>
          <a:p>
            <a:pPr algn="l"/>
            <a:r>
              <a:rPr lang="fr-FR" sz="2800" dirty="0"/>
              <a:t>Les Grandes Laitières </a:t>
            </a:r>
            <a:r>
              <a:rPr lang="fr-FR" sz="2800" dirty="0" smtClean="0"/>
              <a:t>2016 </a:t>
            </a:r>
            <a:r>
              <a:rPr lang="fr-FR" sz="2800" dirty="0"/>
              <a:t>dans les Côtes d’Armor </a:t>
            </a:r>
            <a:r>
              <a:rPr lang="fr-FR" sz="2800" dirty="0" smtClean="0"/>
              <a:t>(1/2</a:t>
            </a:r>
            <a:r>
              <a:rPr lang="fr-FR" sz="2800" dirty="0"/>
              <a:t>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8274"/>
              </p:ext>
            </p:extLst>
          </p:nvPr>
        </p:nvGraphicFramePr>
        <p:xfrm>
          <a:off x="251520" y="980728"/>
          <a:ext cx="8743011" cy="52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243"/>
                <a:gridCol w="1368000"/>
                <a:gridCol w="974485"/>
                <a:gridCol w="939682"/>
                <a:gridCol w="643561"/>
                <a:gridCol w="755237"/>
                <a:gridCol w="411161"/>
                <a:gridCol w="487297"/>
                <a:gridCol w="1740345"/>
                <a:gridCol w="936000"/>
              </a:tblGrid>
              <a:tr h="37080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Rang Nat.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Nom Animal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Père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Gpm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Lait total (kg)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Nb </a:t>
                      </a:r>
                      <a:r>
                        <a:rPr lang="fr-FR" sz="1200" u="none" strike="noStrike" dirty="0" err="1">
                          <a:effectLst/>
                        </a:rPr>
                        <a:t>lact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term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Robe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NG note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Raison Sociale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Commune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COUPE TRIBUN2384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RUDOLPH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HELDOSTAR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125799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COUPE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PLUDUNO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TATA 19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RAPHIA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DANNIX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125368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KERAMBAIL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PLOURAC'H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SKIPPY  70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LATCH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DOMBINATOR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122909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L'ALLEGOAT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PLOUISY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TETUE 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RARITY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FELPASS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120446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VILLE FLEURY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GUENROC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UCHANCE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JELT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OVIL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115806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DE LA HERBETAIS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ST JUVAT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RUBAN 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JARNY JABO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BERLIOZ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115757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DU BOIS BERTHELOT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CANIHUEL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SIDNEY JO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JELT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DANHOLME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115208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VILLE NORMAND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BOURSEUL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139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SATINEE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JOBTIEN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MAGDEO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113651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KERICHARD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PLOUAGAT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ONDEE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DALMATIEN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DABBAYE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113279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79 (AT)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MR HIREL RENE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TREMOREL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VIENNE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OKENDO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MAYEL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113158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GEN PROGRESS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LA FERRIERE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153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ROSA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ALTO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BOOKIE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112891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PRAT HIR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PEDERNEC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171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UNANIME 44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JUROR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LEE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112051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GAEC DE LA COLLINE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LOCARN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177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TYROL 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IDIOME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JAPP GHO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111609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PORS CLOCHET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PLOURAC'H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187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SUEDOISE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JOCKO BESN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JOSTRAM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111197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GEN PROGRESS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LA FERRIERE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TARTINE 47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HAIRYBREIZ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GUARANI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108527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CARPHI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GAUSSON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3043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241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UTILE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MENUET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JOGUN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108311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78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DES RIVES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HENANBIHEN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0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676456" cy="70609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Les Grandes Laitières 2016 dans les Côtes d’Armor (2/2)</a:t>
            </a:r>
            <a:endParaRPr lang="fr-FR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99702"/>
              </p:ext>
            </p:extLst>
          </p:nvPr>
        </p:nvGraphicFramePr>
        <p:xfrm>
          <a:off x="251520" y="980728"/>
          <a:ext cx="8633503" cy="5351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512000"/>
                <a:gridCol w="1008000"/>
                <a:gridCol w="864000"/>
                <a:gridCol w="749455"/>
                <a:gridCol w="648000"/>
                <a:gridCol w="468000"/>
                <a:gridCol w="504000"/>
                <a:gridCol w="1548000"/>
                <a:gridCol w="900000"/>
              </a:tblGrid>
              <a:tr h="28963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Rang Nat.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Nom Animal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Père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 err="1">
                          <a:effectLst/>
                        </a:rPr>
                        <a:t>Gpm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Lait total (kg)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Nb </a:t>
                      </a:r>
                      <a:r>
                        <a:rPr lang="fr-FR" sz="1200" u="none" strike="noStrike" dirty="0" err="1">
                          <a:effectLst/>
                        </a:rPr>
                        <a:t>lact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term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Robe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NG note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Raison Sociale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Commune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276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UBY BREIZ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MELKIOR BW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MANFRED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106772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DES HORTENSIAS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QUEVERT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288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ROUANEZ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HERNANI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FRONCO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106037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LE CARLUER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PLUZUNET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299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ODYSEE2722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HOTROCK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DANNIX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105399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CORBIC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KERPERT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1675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IDEAL AGS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GELPRO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104791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SCEA GALACTIC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GOMENE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331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UZEL 2003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MERDRIGNAC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IDIOME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104252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LA VILLE LEO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LOUDEAC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363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URANIUM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HAIRYBREIZ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NACK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103558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8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PENANGUER PASCAL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COADOUT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364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APOGEE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NAXIE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NEGUNDO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103535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HEURTEL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LANTIC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389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BOU'LAIT ALLESOCKO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O-MAN JUST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JOCKO BESN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102819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DE L'AUBE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ST JUVAT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405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SUD ARMOR UZEL  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RUBENS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JAMBOL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102440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SUD ARMOR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ST BARNABE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409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TANAGRA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FORD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ENEHOULD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102306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87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DE ROZ LAN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PONT MELVEZ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413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TAIWAN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LONARD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HIRLING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102223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90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LANGANOU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CAULNES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VENU39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NEWLOOK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LOUPIAC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102063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BOTREL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HILLION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444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BOTVILLA VELINE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MERCHANT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LEGACY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101617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GAEC BOTREL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HILLION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456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VIRTUELLE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NEGUNDO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DANNIX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101382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M FLAGEUL ROGER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GAUSSON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474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VORENE  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JUROR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LEADERSHIP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101014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GAEC MICHARD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LE CAMBOUT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479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ALOUETTE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O-MAN JUST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LIKABLE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100899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 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EARL TRANCHANT STEPHANE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BOURSEUIL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523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UGOLINE 85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JETMAN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PAVOIS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100141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N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83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GAEC DU VALLET                   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LANGAST                    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3" marR="5793" marT="579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/>
              <a:t>Les meilleures vaches en Lait par jour de vie </a:t>
            </a:r>
            <a:r>
              <a:rPr lang="fr-FR" sz="2000" dirty="0" smtClean="0"/>
              <a:t>des </a:t>
            </a:r>
            <a:r>
              <a:rPr lang="fr-FR" sz="2000" dirty="0"/>
              <a:t>Côtes d’Armor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800" b="0" dirty="0" smtClean="0"/>
              <a:t>(vaches adhérentes à PHF, lactations qualifiées et terminées au 31/12/2016)</a:t>
            </a:r>
            <a:endParaRPr lang="fr-FR" sz="1800" b="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85364"/>
              </p:ext>
            </p:extLst>
          </p:nvPr>
        </p:nvGraphicFramePr>
        <p:xfrm>
          <a:off x="395536" y="908720"/>
          <a:ext cx="8280920" cy="57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9951"/>
                <a:gridCol w="3513118"/>
                <a:gridCol w="2025420"/>
                <a:gridCol w="842431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NOM ANIMAL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RAISON SOCIALE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COMMUNE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LAIT/JDV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CHIPIE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HEURTEL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LANTIC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28,3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AVAL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LA LOUVELAIS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CORSEUL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28,1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CARPE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PRIM ARMOR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28,1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EXTREME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PRIM ARMOR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LOUDEAC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VIENNE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GEN PROGRESS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FERRIERE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DONO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L'IFF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PLOUBEZRE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2428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BELLE 394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ALGERA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PLOUISY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APOGEE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HEURTEL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LANTIC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DITE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L'IFF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PLOUBEZRE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DORDOGNE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BOIS JULIENNE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TRAMAIN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27,0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967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DOUARD  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YVIGNAC                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BRETAGNE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 NET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CAMBOUT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EBENE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HEURTEL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LANTIC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DIAMANT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 GALLOU SEBASTIEN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PRAT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DIXITANE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TOUBLANC - TURBAN - GUYOMARD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JEAN KERDANIEL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BOU'LAIT ALLESOCKO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DE L'AUBE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ST JUVAT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ESPACE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DU TERTRE GOUTTE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PLEUDIHEN SUR RANCE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COMTESS 45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EARL LE MOAL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LOCARN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AGATHE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CARFANTAN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POTAN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DEBREIZ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DE LA GUICHOUSAIS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HENANBIHEN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26,1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2492   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GAEC LES LOGES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SAINT CARNE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26,1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9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0" y="5949279"/>
            <a:ext cx="6400800" cy="84524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400" dirty="0" smtClean="0"/>
              <a:t>Toute l’actualité de la </a:t>
            </a:r>
            <a:r>
              <a:rPr lang="fr-FR" sz="2400" dirty="0" err="1" smtClean="0"/>
              <a:t>Prim’Holstein</a:t>
            </a:r>
            <a:r>
              <a:rPr lang="fr-FR" sz="2400" baseline="0" dirty="0" smtClean="0"/>
              <a:t> sur </a:t>
            </a:r>
            <a:br>
              <a:rPr lang="fr-FR" sz="2400" baseline="0" dirty="0" smtClean="0"/>
            </a:br>
            <a:r>
              <a:rPr lang="fr-FR" b="1" baseline="0" dirty="0" smtClean="0"/>
              <a:t>www.primholstein.com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3491880" y="332656"/>
            <a:ext cx="5652120" cy="115212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Merci de votre</a:t>
            </a:r>
            <a:r>
              <a:rPr lang="fr-FR" b="1" baseline="0" dirty="0" smtClean="0"/>
              <a:t> attention.</a:t>
            </a:r>
            <a:br>
              <a:rPr lang="fr-FR" b="1" baseline="0" dirty="0" smtClean="0"/>
            </a:br>
            <a:r>
              <a:rPr lang="fr-FR" b="1" baseline="0" dirty="0" smtClean="0"/>
              <a:t>Vos questions…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2276872"/>
            <a:ext cx="5477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Vos interlocuteurs dans les Côtes d’Armor</a:t>
            </a:r>
            <a:endParaRPr lang="fr-FR" sz="24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50471"/>
              </p:ext>
            </p:extLst>
          </p:nvPr>
        </p:nvGraphicFramePr>
        <p:xfrm>
          <a:off x="251520" y="2852935"/>
          <a:ext cx="8640960" cy="2880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9016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Sud-Ouest</a:t>
                      </a:r>
                      <a:r>
                        <a:rPr lang="fr-FR" sz="1600" baseline="0" dirty="0" smtClean="0"/>
                        <a:t> du 22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 du 22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Centre du 22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 du 22</a:t>
                      </a:r>
                      <a:endParaRPr lang="fr-FR" sz="1600" dirty="0"/>
                    </a:p>
                  </a:txBody>
                  <a:tcPr/>
                </a:tc>
              </a:tr>
              <a:tr h="1754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 Le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Tinnier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06 32 38 71 81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pierre.letinnier@primholstein.com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Francis Derrien</a:t>
                      </a:r>
                    </a:p>
                    <a:p>
                      <a:pPr algn="ctr"/>
                      <a:r>
                        <a:rPr lang="fr-FR" dirty="0" smtClean="0"/>
                        <a:t>06 80 41 82 51</a:t>
                      </a:r>
                    </a:p>
                    <a:p>
                      <a:pPr algn="ctr"/>
                      <a:r>
                        <a:rPr lang="fr-FR" sz="1100" dirty="0" smtClean="0"/>
                        <a:t>francis.derrien@primholstein.com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Didier </a:t>
                      </a:r>
                      <a:r>
                        <a:rPr lang="fr-FR" sz="2000" dirty="0" err="1" smtClean="0"/>
                        <a:t>Thareau</a:t>
                      </a:r>
                      <a:endParaRPr lang="fr-FR" sz="2000" dirty="0" smtClean="0"/>
                    </a:p>
                    <a:p>
                      <a:pPr algn="ctr"/>
                      <a:r>
                        <a:rPr lang="fr-FR" dirty="0" smtClean="0"/>
                        <a:t>06 32 38 76 77</a:t>
                      </a:r>
                    </a:p>
                    <a:p>
                      <a:pPr algn="ctr"/>
                      <a:r>
                        <a:rPr lang="fr-FR" sz="1100" dirty="0" smtClean="0"/>
                        <a:t>didier.thareau@primholstein.com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Denis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Carfantan</a:t>
                      </a:r>
                      <a:endParaRPr lang="fr-FR" sz="2000" baseline="0" dirty="0" smtClean="0"/>
                    </a:p>
                    <a:p>
                      <a:pPr algn="ctr"/>
                      <a:r>
                        <a:rPr lang="fr-FR" baseline="0" dirty="0" smtClean="0"/>
                        <a:t>07 86 29 11 84</a:t>
                      </a:r>
                    </a:p>
                    <a:p>
                      <a:pPr algn="ctr"/>
                      <a:r>
                        <a:rPr lang="fr-FR" sz="1050" baseline="0" dirty="0" smtClean="0"/>
                        <a:t>denis.carfantan@primholstein.com</a:t>
                      </a:r>
                      <a:endParaRPr lang="fr-FR" sz="1050" dirty="0"/>
                    </a:p>
                  </a:txBody>
                  <a:tcPr/>
                </a:tc>
              </a:tr>
              <a:tr h="73595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160048"/>
            <a:ext cx="1000800" cy="15012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9080"/>
            <a:ext cx="1000800" cy="15012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49080"/>
            <a:ext cx="999817" cy="149972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60048"/>
            <a:ext cx="1000800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06090"/>
          </a:xfrm>
        </p:spPr>
        <p:txBody>
          <a:bodyPr>
            <a:noAutofit/>
          </a:bodyPr>
          <a:lstStyle/>
          <a:p>
            <a:r>
              <a:rPr lang="fr-FR" sz="2800" dirty="0" smtClean="0"/>
              <a:t>Effectif vaches</a:t>
            </a:r>
            <a:r>
              <a:rPr lang="fr-FR" sz="3200" b="0" dirty="0" smtClean="0"/>
              <a:t/>
            </a:r>
            <a:br>
              <a:rPr lang="fr-FR" sz="3200" b="0" dirty="0" smtClean="0"/>
            </a:br>
            <a:r>
              <a:rPr lang="fr-FR" sz="2000" b="0" dirty="0" smtClean="0"/>
              <a:t>(Bilan </a:t>
            </a:r>
            <a:r>
              <a:rPr lang="fr-FR" sz="2000" b="0" dirty="0"/>
              <a:t>Génétique </a:t>
            </a:r>
            <a:r>
              <a:rPr lang="fr-FR" sz="2000" b="0" dirty="0" smtClean="0"/>
              <a:t>PHF 2016)</a:t>
            </a:r>
            <a:endParaRPr lang="fr-FR" sz="2000" b="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31350"/>
              </p:ext>
            </p:extLst>
          </p:nvPr>
        </p:nvGraphicFramePr>
        <p:xfrm>
          <a:off x="971601" y="1268760"/>
          <a:ext cx="7416823" cy="3600000"/>
        </p:xfrm>
        <a:graphic>
          <a:graphicData uri="http://schemas.openxmlformats.org/drawingml/2006/table">
            <a:tbl>
              <a:tblPr/>
              <a:tblGrid>
                <a:gridCol w="2598416"/>
                <a:gridCol w="2586159"/>
                <a:gridCol w="2232248"/>
              </a:tblGrid>
              <a:tr h="90000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Effectif</a:t>
                      </a:r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Côtes d'Armor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 VL – CL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101 071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1 687 143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 VL – PHF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425 845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Taux pénétration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Evolution de l’Effectif </a:t>
            </a:r>
            <a:r>
              <a:rPr lang="fr-FR" sz="2800" b="1" dirty="0" smtClean="0"/>
              <a:t>vaches dans les Côtes d’Armor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000" dirty="0" smtClean="0"/>
              <a:t>(Bilan </a:t>
            </a:r>
            <a:r>
              <a:rPr lang="fr-FR" sz="2000" dirty="0"/>
              <a:t>Génétique </a:t>
            </a:r>
            <a:r>
              <a:rPr lang="fr-FR" sz="2000" dirty="0" smtClean="0"/>
              <a:t>PHF)</a:t>
            </a:r>
            <a:endParaRPr lang="fr-FR" sz="2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Evolution du </a:t>
            </a:r>
            <a:r>
              <a:rPr lang="en-US" dirty="0" err="1">
                <a:solidFill>
                  <a:schemeClr val="tx1"/>
                </a:solidFill>
              </a:rPr>
              <a:t>nombre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n-US" dirty="0" err="1" smtClean="0">
                <a:solidFill>
                  <a:schemeClr val="tx1"/>
                </a:solidFill>
              </a:rPr>
              <a:t>vaches</a:t>
            </a:r>
            <a:r>
              <a:rPr lang="en-US" dirty="0" smtClean="0">
                <a:solidFill>
                  <a:schemeClr val="tx1"/>
                </a:solidFill>
              </a:rPr>
              <a:t> au CL 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Evolution du </a:t>
            </a:r>
            <a:r>
              <a:rPr lang="en-US" dirty="0" err="1">
                <a:solidFill>
                  <a:schemeClr val="tx1"/>
                </a:solidFill>
              </a:rPr>
              <a:t>nombre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vaches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adhérentes</a:t>
            </a:r>
            <a:r>
              <a:rPr lang="en-US" dirty="0" smtClean="0">
                <a:solidFill>
                  <a:schemeClr val="tx1"/>
                </a:solidFill>
              </a:rPr>
              <a:t> à PHF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701583"/>
              </p:ext>
            </p:extLst>
          </p:nvPr>
        </p:nvGraphicFramePr>
        <p:xfrm>
          <a:off x="179512" y="2204864"/>
          <a:ext cx="4032448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480259"/>
              </p:ext>
            </p:extLst>
          </p:nvPr>
        </p:nvGraphicFramePr>
        <p:xfrm>
          <a:off x="4716016" y="2276872"/>
          <a:ext cx="4032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34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116632"/>
            <a:ext cx="90364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Index vaches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000" b="0" dirty="0" smtClean="0"/>
              <a:t>(Bilan Génétique PHF 2016)</a:t>
            </a:r>
            <a:endParaRPr lang="fr-FR" sz="20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53049"/>
              </p:ext>
            </p:extLst>
          </p:nvPr>
        </p:nvGraphicFramePr>
        <p:xfrm>
          <a:off x="1097868" y="980728"/>
          <a:ext cx="6840759" cy="5103840"/>
        </p:xfrm>
        <a:graphic>
          <a:graphicData uri="http://schemas.openxmlformats.org/drawingml/2006/table">
            <a:tbl>
              <a:tblPr/>
              <a:tblGrid>
                <a:gridCol w="2545399"/>
                <a:gridCol w="2080861"/>
                <a:gridCol w="2214499"/>
              </a:tblGrid>
              <a:tr h="54000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Côtes d'Armor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Lait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TP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TB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Cellules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12474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Evolution de </a:t>
            </a:r>
            <a:r>
              <a:rPr lang="en-US" dirty="0" err="1">
                <a:solidFill>
                  <a:schemeClr val="tx1"/>
                </a:solidFill>
              </a:rPr>
              <a:t>l'ISU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dans</a:t>
            </a:r>
            <a:r>
              <a:rPr lang="en-US" dirty="0" smtClean="0">
                <a:solidFill>
                  <a:schemeClr val="tx1"/>
                </a:solidFill>
              </a:rPr>
              <a:t> les </a:t>
            </a:r>
            <a:r>
              <a:rPr lang="en-US" dirty="0" err="1" smtClean="0">
                <a:solidFill>
                  <a:schemeClr val="tx1"/>
                </a:solidFill>
              </a:rPr>
              <a:t>Côtes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d’Armor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4148" y="112474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Evolution de </a:t>
            </a:r>
            <a:r>
              <a:rPr lang="en-US" dirty="0" err="1">
                <a:solidFill>
                  <a:schemeClr val="tx1"/>
                </a:solidFill>
              </a:rPr>
              <a:t>l'ISU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France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9944" y="2690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de l’ISU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376053"/>
              </p:ext>
            </p:extLst>
          </p:nvPr>
        </p:nvGraphicFramePr>
        <p:xfrm>
          <a:off x="196037" y="1988839"/>
          <a:ext cx="4032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10844"/>
              </p:ext>
            </p:extLst>
          </p:nvPr>
        </p:nvGraphicFramePr>
        <p:xfrm>
          <a:off x="4832869" y="1916832"/>
          <a:ext cx="4032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116632"/>
            <a:ext cx="90364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Résultats Bruts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000" b="0" dirty="0" smtClean="0"/>
              <a:t>(Bilan Génétique PHF 2016)</a:t>
            </a:r>
            <a:endParaRPr lang="fr-FR" sz="2000" b="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87380"/>
              </p:ext>
            </p:extLst>
          </p:nvPr>
        </p:nvGraphicFramePr>
        <p:xfrm>
          <a:off x="1187625" y="1556792"/>
          <a:ext cx="6984776" cy="3312128"/>
        </p:xfrm>
        <a:graphic>
          <a:graphicData uri="http://schemas.openxmlformats.org/drawingml/2006/table">
            <a:tbl>
              <a:tblPr/>
              <a:tblGrid>
                <a:gridCol w="2425290"/>
                <a:gridCol w="1923533"/>
                <a:gridCol w="2635953"/>
              </a:tblGrid>
              <a:tr h="1152128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Côtes d'Armor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 (‰)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 (‰)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4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19944" y="2690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Evolution du Lait dans les Côtes d’Armor</a:t>
            </a:r>
            <a:br>
              <a:rPr lang="fr-FR" sz="2800" dirty="0" smtClean="0"/>
            </a:br>
            <a:r>
              <a:rPr lang="fr-FR" sz="2000" b="0" dirty="0" smtClean="0"/>
              <a:t>(Bilan Génétique PHF)</a:t>
            </a:r>
            <a:endParaRPr lang="fr-FR" sz="2000" b="0" dirty="0"/>
          </a:p>
        </p:txBody>
      </p:sp>
      <p:sp>
        <p:nvSpPr>
          <p:cNvPr id="11" name="ZoneTexte 10"/>
          <p:cNvSpPr txBox="1"/>
          <p:nvPr/>
        </p:nvSpPr>
        <p:spPr>
          <a:xfrm>
            <a:off x="7968576" y="1052736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Lait brut (kg)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74455" y="1052736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index</a:t>
            </a:r>
            <a:endParaRPr lang="fr-FR" sz="14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884200"/>
              </p:ext>
            </p:extLst>
          </p:nvPr>
        </p:nvGraphicFramePr>
        <p:xfrm>
          <a:off x="251520" y="1529822"/>
          <a:ext cx="871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17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HF - log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PHF - logo 2014</Template>
  <TotalTime>1490</TotalTime>
  <Words>2524</Words>
  <Application>Microsoft Office PowerPoint</Application>
  <PresentationFormat>Affichage à l'écran (4:3)</PresentationFormat>
  <Paragraphs>1524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Calibri</vt:lpstr>
      <vt:lpstr>Symbol</vt:lpstr>
      <vt:lpstr>modèle PHF - logo 2014</vt:lpstr>
      <vt:lpstr>Conception personnalisée</vt:lpstr>
      <vt:lpstr>Présentation PowerPoint</vt:lpstr>
      <vt:lpstr>Bilan Génétique 2016 département des Côtes d’Armor</vt:lpstr>
      <vt:lpstr>Bilan GENETIQUE 2016 des Côtes d’Armor</vt:lpstr>
      <vt:lpstr>Effectif vaches (Bilan Génétique PHF 2016)</vt:lpstr>
      <vt:lpstr>Evolution de l’Effectif vaches dans les Côtes d’Armor (Bilan Génétique PHF)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Bilan GENETIQUE 2016 des Côtes d’Armor</vt:lpstr>
      <vt:lpstr>Palmarès des meilleurs Elevages en NG (Résultats PHF - Bilan Génétique 2016 des Côtes d’Armor) ≥20 vl par troupeau dont au moins 50% indexées</vt:lpstr>
      <vt:lpstr>Palmarès des meilleurs Elevages en ISU (Résultats PHF - Bilan Génétique 2016 des Côtes d’Armor)  ≥20 vl par troupeau dont au moins 50% indexées</vt:lpstr>
      <vt:lpstr>Palmarès des meilleurs Elevages en Index MO (Résultats PHF - Bilan Génétique 2016 des Côtes d’Armor)  ≥20 vl par troupeau dont au moins 50% indexées</vt:lpstr>
      <vt:lpstr>Palmarès des meilleurs Elevages en lait brut (Résultats PHF - Bilan Génétique 2016 des Côtes d’Armor)  ≥20 vl par troupeau dont au moins 50% indexées</vt:lpstr>
      <vt:lpstr>Palmarès des meilleurs Elevages en TP brut (Résultats PHF - Bilan Génétique 2016 des Côtes d’Armor)  ≥20 vl par troupeau dont au moins 50% indexées</vt:lpstr>
      <vt:lpstr>Palmarès des meilleurs Elevages en index STMA (Résultats PHF - Bilan Génétique 2016 des Côtes d’Armor)  ≥20 vl par troupeau dont au moins 50% indexées</vt:lpstr>
      <vt:lpstr>Palmarès des meilleurs Elevages en index REPRO (Résultats PHF - Bilan Génétique 2016 des Côtes d’Armor)  ≥20 vl par troupeau dont au moins 50% indexées</vt:lpstr>
      <vt:lpstr>Présentation PowerPoint</vt:lpstr>
      <vt:lpstr>Liste des meilleures vaches des Côtes d’Armor ayant un ISU supérieur ou égal à 180 points</vt:lpstr>
      <vt:lpstr>Liste des meilleures génisses des Côtes d’Armor ayant un ISU supérieur ou égal à 193 points</vt:lpstr>
      <vt:lpstr>Présentation PowerPoint</vt:lpstr>
      <vt:lpstr>Les grandes laitières Quelques chiffres…</vt:lpstr>
      <vt:lpstr>Les grandes laitières Quelques chiffres…</vt:lpstr>
      <vt:lpstr>Les Grandes Laitières 2016 dans les Côtes d’Armor (1/2)</vt:lpstr>
      <vt:lpstr>Les Grandes Laitières 2016 dans les Côtes d’Armor (2/2)</vt:lpstr>
      <vt:lpstr>Les meilleures vaches en Lait par jour de vie des Côtes d’Armor  (vaches adhérentes à PHF, lactations qualifiées et terminées au 31/12/2016)</vt:lpstr>
      <vt:lpstr>Merci de votre attention. Vos questions…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GASTE Christelle</dc:creator>
  <cp:lastModifiedBy>FOLLET Denis</cp:lastModifiedBy>
  <cp:revision>117</cp:revision>
  <cp:lastPrinted>2014-07-08T15:53:53Z</cp:lastPrinted>
  <dcterms:created xsi:type="dcterms:W3CDTF">2014-08-14T07:10:39Z</dcterms:created>
  <dcterms:modified xsi:type="dcterms:W3CDTF">2017-01-24T13:08:10Z</dcterms:modified>
</cp:coreProperties>
</file>