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2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60" r:id="rId4"/>
    <p:sldId id="271" r:id="rId5"/>
    <p:sldId id="261" r:id="rId6"/>
    <p:sldId id="272" r:id="rId7"/>
    <p:sldId id="269" r:id="rId8"/>
    <p:sldId id="262" r:id="rId9"/>
    <p:sldId id="270" r:id="rId10"/>
    <p:sldId id="263" r:id="rId11"/>
    <p:sldId id="265" r:id="rId12"/>
    <p:sldId id="266" r:id="rId13"/>
    <p:sldId id="268" r:id="rId14"/>
    <p:sldId id="267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clrMru>
    <a:srgbClr val="1D3F80"/>
    <a:srgbClr val="385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89951" autoAdjust="0"/>
  </p:normalViewPr>
  <p:slideViewPr>
    <p:cSldViewPr snapToGrid="0" snapToObjects="1">
      <p:cViewPr>
        <p:scale>
          <a:sx n="100" d="100"/>
          <a:sy n="100" d="100"/>
        </p:scale>
        <p:origin x="-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488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77A03-D285-8D45-BC44-B66DF82CF690}" type="datetimeFigureOut">
              <a:rPr lang="fr-FR" smtClean="0"/>
              <a:t>10/07/24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9922B-BC7F-4443-9065-CE834120D4C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906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A04F0-9CA7-9946-ACF8-E89410593494}" type="datetimeFigureOut">
              <a:rPr lang="fr-FR" smtClean="0"/>
              <a:t>10/07/24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80EEE-A44E-F445-8683-01FB1FB2D6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128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0EEE-A44E-F445-8683-01FB1FB2D64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285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bureaux de poste du</a:t>
            </a:r>
            <a:r>
              <a:rPr lang="fr-FR" baseline="0" dirty="0" smtClean="0"/>
              <a:t> Val Fourré et de Gambetta mobilise plus de personnel pour ouvrir plus longtemps.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Le Val Fourré à ajouté des ouvertures entre 18h30 et 19h mobilisant pendant 7h, 3 à 4 agents.</a:t>
            </a:r>
          </a:p>
          <a:p>
            <a:r>
              <a:rPr lang="fr-FR" baseline="0" dirty="0" smtClean="0"/>
              <a:t>Gambetta a ajouté des ouvertures entre 12h30 et 14h et entre 18h et 18h30, mobilisant 2 agents au moins pendant 21h.</a:t>
            </a:r>
          </a:p>
          <a:p>
            <a:endParaRPr lang="fr-FR" baseline="0" dirty="0" smtClean="0"/>
          </a:p>
          <a:p>
            <a:r>
              <a:rPr lang="fr-FR" u="sng" baseline="0" dirty="0" smtClean="0"/>
              <a:t>Les horaires de Gassicourt : </a:t>
            </a:r>
          </a:p>
          <a:p>
            <a:r>
              <a:rPr lang="fr-FR" dirty="0" smtClean="0"/>
              <a:t>Avant la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réorg</a:t>
            </a:r>
            <a:r>
              <a:rPr lang="fr-FR" baseline="0" dirty="0" smtClean="0"/>
              <a:t> : 9h - 12h / 	14h 17h30 (fermé le mercredi) + 	Samedi 9h 12h30</a:t>
            </a:r>
          </a:p>
          <a:p>
            <a:r>
              <a:rPr lang="fr-FR" baseline="0" dirty="0" smtClean="0"/>
              <a:t>Depuis la </a:t>
            </a:r>
            <a:r>
              <a:rPr lang="fr-FR" baseline="0" dirty="0" err="1" smtClean="0"/>
              <a:t>réorg</a:t>
            </a:r>
            <a:r>
              <a:rPr lang="fr-FR" baseline="0" dirty="0" smtClean="0"/>
              <a:t> : 		14h 17h (fermé le mercredi)     + 	Samedi 9h 12h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0EEE-A44E-F445-8683-01FB1FB2D64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837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0EEE-A44E-F445-8683-01FB1FB2D64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177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Courrier avec les arguments dont ils disposaient dans</a:t>
            </a:r>
            <a:r>
              <a:rPr lang="fr-FR" baseline="0" dirty="0" smtClean="0"/>
              <a:t> la situation du bureau de Flins sur seine.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0EEE-A44E-F445-8683-01FB1FB2D64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234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peut vous aider, sur la logistique et l’organisation </a:t>
            </a:r>
          </a:p>
          <a:p>
            <a:r>
              <a:rPr lang="fr-FR" dirty="0" smtClean="0"/>
              <a:t>mais on ne peut pas faire à votre place.</a:t>
            </a:r>
          </a:p>
          <a:p>
            <a:endParaRPr lang="fr-FR" dirty="0" smtClean="0"/>
          </a:p>
          <a:p>
            <a:r>
              <a:rPr lang="fr-FR" dirty="0" smtClean="0"/>
              <a:t>Réponse Oui</a:t>
            </a:r>
            <a:r>
              <a:rPr lang="fr-FR" baseline="0" dirty="0" smtClean="0"/>
              <a:t> :</a:t>
            </a:r>
            <a:r>
              <a:rPr lang="fr-FR" dirty="0" smtClean="0"/>
              <a:t> On réfléchi à ce qu’on souhaite faire.. Comment on souhaite le faire.</a:t>
            </a:r>
          </a:p>
          <a:p>
            <a:r>
              <a:rPr lang="fr-FR" dirty="0" smtClean="0"/>
              <a:t>A la sortie on aimerait que vous nous indiquiez vos coordonnées afin qu’on</a:t>
            </a:r>
            <a:r>
              <a:rPr lang="fr-FR" baseline="0" dirty="0" smtClean="0"/>
              <a:t> travaille ensemble à la suite.</a:t>
            </a:r>
          </a:p>
          <a:p>
            <a:endParaRPr lang="fr-FR" baseline="0" dirty="0" smtClean="0"/>
          </a:p>
          <a:p>
            <a:r>
              <a:rPr lang="fr-FR" baseline="0" dirty="0" smtClean="0"/>
              <a:t>On organisera une autre réunion à la rentrée pour avancer sur le projet, on vous invite à parler à vos amis, voisins, familles, élus</a:t>
            </a:r>
            <a:r>
              <a:rPr lang="mr-IN" baseline="0" dirty="0" smtClean="0"/>
              <a:t>…</a:t>
            </a:r>
            <a:r>
              <a:rPr lang="fr-FR" baseline="0" dirty="0" smtClean="0"/>
              <a:t> A tout le monde du fait que le projet de fermeture de La Poste de Gassicourt n’est absolument </a:t>
            </a:r>
            <a:r>
              <a:rPr lang="fr-FR" baseline="0" smtClean="0"/>
              <a:t>pas abandonné. </a:t>
            </a:r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0EEE-A44E-F445-8683-01FB1FB2D64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92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0EEE-A44E-F445-8683-01FB1FB2D64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055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0EEE-A44E-F445-8683-01FB1FB2D64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27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LPAC </a:t>
            </a:r>
            <a:r>
              <a:rPr lang="mr-IN" dirty="0" smtClean="0"/>
              <a:t>–</a:t>
            </a:r>
            <a:r>
              <a:rPr lang="fr-FR" dirty="0" smtClean="0"/>
              <a:t> La Poste Agence Communale</a:t>
            </a:r>
          </a:p>
          <a:p>
            <a:r>
              <a:rPr lang="fr-FR" dirty="0" smtClean="0"/>
              <a:t>LPAI </a:t>
            </a:r>
            <a:r>
              <a:rPr lang="mr-IN" dirty="0" smtClean="0"/>
              <a:t>–</a:t>
            </a:r>
            <a:r>
              <a:rPr lang="fr-FR" dirty="0" smtClean="0"/>
              <a:t> La Poste Agence </a:t>
            </a:r>
            <a:r>
              <a:rPr lang="fr-FR" dirty="0" err="1" smtClean="0"/>
              <a:t>Inter-Communale</a:t>
            </a:r>
            <a:endParaRPr lang="fr-FR" dirty="0" smtClean="0"/>
          </a:p>
          <a:p>
            <a:r>
              <a:rPr lang="fr-FR" dirty="0" smtClean="0"/>
              <a:t>LPR</a:t>
            </a:r>
            <a:r>
              <a:rPr lang="fr-FR" baseline="0" dirty="0" smtClean="0"/>
              <a:t> </a:t>
            </a:r>
            <a:r>
              <a:rPr lang="mr-IN" baseline="0" dirty="0" smtClean="0"/>
              <a:t>–</a:t>
            </a:r>
            <a:r>
              <a:rPr lang="fr-FR" baseline="0" dirty="0" smtClean="0"/>
              <a:t> La Poste Relais (Commerçant)</a:t>
            </a:r>
          </a:p>
          <a:p>
            <a:r>
              <a:rPr lang="fr-FR" baseline="0" dirty="0" smtClean="0"/>
              <a:t>LPR ESS </a:t>
            </a:r>
            <a:r>
              <a:rPr lang="mr-IN" baseline="0" dirty="0" smtClean="0"/>
              <a:t>–</a:t>
            </a:r>
            <a:r>
              <a:rPr lang="fr-FR" baseline="0" dirty="0" smtClean="0"/>
              <a:t> La Poste Relais (Gestion Associative)</a:t>
            </a:r>
          </a:p>
          <a:p>
            <a:endParaRPr lang="fr-FR" baseline="0" dirty="0" smtClean="0"/>
          </a:p>
          <a:p>
            <a:r>
              <a:rPr lang="fr-FR" dirty="0" smtClean="0"/>
              <a:t>L</a:t>
            </a:r>
            <a:r>
              <a:rPr lang="fr-FR" baseline="0" dirty="0" smtClean="0"/>
              <a:t>e </a:t>
            </a:r>
            <a:r>
              <a:rPr lang="fr-FR" dirty="0" smtClean="0"/>
              <a:t>délai de 2 mois</a:t>
            </a:r>
            <a:r>
              <a:rPr lang="fr-FR" baseline="0" dirty="0" smtClean="0"/>
              <a:t> peut </a:t>
            </a:r>
            <a:r>
              <a:rPr lang="fr-FR" dirty="0" smtClean="0"/>
              <a:t>être porté à 3 mois sur demande expresse du</a:t>
            </a:r>
            <a:r>
              <a:rPr lang="fr-FR" baseline="0" dirty="0" smtClean="0"/>
              <a:t> Maire</a:t>
            </a:r>
          </a:p>
          <a:p>
            <a:endParaRPr lang="fr-FR" baseline="0" dirty="0" smtClean="0"/>
          </a:p>
          <a:p>
            <a:r>
              <a:rPr lang="fr-FR" b="1" baseline="0" dirty="0" smtClean="0"/>
              <a:t>Nota : Quand la Commune ne dispose que d’un seul bureau de Poste, le Maire doit donner son accord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0EEE-A44E-F445-8683-01FB1FB2D64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117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Dans</a:t>
            </a:r>
            <a:r>
              <a:rPr lang="fr-FR" baseline="0" dirty="0" smtClean="0"/>
              <a:t> les Yvelines, La Poste baisse son nombre de point de contact. </a:t>
            </a:r>
          </a:p>
          <a:p>
            <a:r>
              <a:rPr lang="fr-FR" b="1" baseline="0" dirty="0" smtClean="0"/>
              <a:t>Les bureaux de Poste représentent désormais moins de la moitié des points de contact. 49,7 % (54,19% en 2022)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0EEE-A44E-F445-8683-01FB1FB2D64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461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« Remise en état de la façade suite</a:t>
            </a:r>
            <a:r>
              <a:rPr lang="fr-FR" b="1" baseline="0" dirty="0" smtClean="0"/>
              <a:t> à la dépose d’un distributeur de billet »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0EEE-A44E-F445-8683-01FB1FB2D64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486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bureau de</a:t>
            </a:r>
            <a:r>
              <a:rPr lang="fr-FR" baseline="0" dirty="0" smtClean="0"/>
              <a:t> Poste ne distribue plus les instances.</a:t>
            </a:r>
          </a:p>
          <a:p>
            <a:r>
              <a:rPr lang="fr-FR" baseline="0" dirty="0" smtClean="0"/>
              <a:t>Il s’agit d’une coquille vide. La Fréquentation ne va faire que baisser. </a:t>
            </a:r>
          </a:p>
          <a:p>
            <a:r>
              <a:rPr lang="fr-FR" b="1" baseline="0" dirty="0" smtClean="0"/>
              <a:t>Il va forcément fermer.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0EEE-A44E-F445-8683-01FB1FB2D64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122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 interne, la</a:t>
            </a:r>
            <a:r>
              <a:rPr lang="fr-FR" baseline="0" dirty="0" smtClean="0"/>
              <a:t> fermeture est annoncée au premier trimestre 2025.</a:t>
            </a:r>
          </a:p>
          <a:p>
            <a:r>
              <a:rPr lang="fr-FR" baseline="0" dirty="0" smtClean="0"/>
              <a:t>Politiquement ca peut ne pas arranger votre Maire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0EEE-A44E-F445-8683-01FB1FB2D64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572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0EEE-A44E-F445-8683-01FB1FB2D64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26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8930-CFEB-F648-BD37-05DC98361EDA}" type="datetimeFigureOut">
              <a:rPr lang="fr-FR" smtClean="0"/>
              <a:t>10/07/24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AD6C-38DC-7E4C-9D37-73AE7C1AFE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469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7000" y="88900"/>
            <a:ext cx="7289800" cy="4445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97000" y="88901"/>
            <a:ext cx="4965700" cy="76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8930-CFEB-F648-BD37-05DC98361EDA}" type="datetimeFigureOut">
              <a:rPr lang="fr-FR" smtClean="0"/>
              <a:t>10/07/24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AD6C-38DC-7E4C-9D37-73AE7C1AFE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8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8930-CFEB-F648-BD37-05DC98361EDA}" type="datetimeFigureOut">
              <a:rPr lang="fr-FR" smtClean="0"/>
              <a:t>10/07/24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AD6C-38DC-7E4C-9D37-73AE7C1AFE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56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7000" y="88900"/>
            <a:ext cx="7289800" cy="4445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97000" y="88901"/>
            <a:ext cx="4965700" cy="76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8930-CFEB-F648-BD37-05DC98361EDA}" type="datetimeFigureOut">
              <a:rPr lang="fr-FR" smtClean="0"/>
              <a:t>10/07/24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AD6C-38DC-7E4C-9D37-73AE7C1AFE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21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8930-CFEB-F648-BD37-05DC98361EDA}" type="datetimeFigureOut">
              <a:rPr lang="fr-FR" smtClean="0"/>
              <a:t>10/07/24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AD6C-38DC-7E4C-9D37-73AE7C1AFE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81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7000" y="88900"/>
            <a:ext cx="7289800" cy="4445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8930-CFEB-F648-BD37-05DC98361EDA}" type="datetimeFigureOut">
              <a:rPr lang="fr-FR" smtClean="0"/>
              <a:t>10/07/24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AD6C-38DC-7E4C-9D37-73AE7C1AFE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40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7000" y="88900"/>
            <a:ext cx="7289800" cy="44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8930-CFEB-F648-BD37-05DC98361EDA}" type="datetimeFigureOut">
              <a:rPr lang="fr-FR" smtClean="0"/>
              <a:t>10/07/24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AD6C-38DC-7E4C-9D37-73AE7C1AFE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08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7000" y="88900"/>
            <a:ext cx="7289800" cy="4445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8930-CFEB-F648-BD37-05DC98361EDA}" type="datetimeFigureOut">
              <a:rPr lang="fr-FR" smtClean="0"/>
              <a:t>10/07/24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AD6C-38DC-7E4C-9D37-73AE7C1AFE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30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8930-CFEB-F648-BD37-05DC98361EDA}" type="datetimeFigureOut">
              <a:rPr lang="fr-FR" smtClean="0"/>
              <a:t>10/07/24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AD6C-38DC-7E4C-9D37-73AE7C1AFE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54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8930-CFEB-F648-BD37-05DC98361EDA}" type="datetimeFigureOut">
              <a:rPr lang="fr-FR" smtClean="0"/>
              <a:t>10/07/24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AD6C-38DC-7E4C-9D37-73AE7C1AFE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78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8930-CFEB-F648-BD37-05DC98361EDA}" type="datetimeFigureOut">
              <a:rPr lang="fr-FR" smtClean="0"/>
              <a:t>10/07/24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AD6C-38DC-7E4C-9D37-73AE7C1AFE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23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9" t="29482" b="27991"/>
          <a:stretch/>
        </p:blipFill>
        <p:spPr bwMode="auto">
          <a:xfrm>
            <a:off x="6705600" y="0"/>
            <a:ext cx="4668402" cy="6946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88930-CFEB-F648-BD37-05DC98361EDA}" type="datetimeFigureOut">
              <a:rPr lang="fr-FR" smtClean="0"/>
              <a:t>10/07/24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6AD6C-38DC-7E4C-9D37-73AE7C1AFED2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titre 1"/>
          <p:cNvSpPr txBox="1">
            <a:spLocks/>
          </p:cNvSpPr>
          <p:nvPr userDrawn="1"/>
        </p:nvSpPr>
        <p:spPr>
          <a:xfrm>
            <a:off x="5295900" y="114300"/>
            <a:ext cx="3708400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1800" b="1" dirty="0" smtClean="0"/>
              <a:t>GASSICOURT</a:t>
            </a:r>
          </a:p>
          <a:p>
            <a:pPr algn="r"/>
            <a:r>
              <a:rPr lang="fr-FR" sz="1800" b="0" dirty="0" smtClean="0"/>
              <a:t>Pour que notre Poste reste ouverte</a:t>
            </a:r>
            <a:endParaRPr lang="fr-FR" sz="1800" b="0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4"/>
          <a:srcRect r="18584" b="21420"/>
          <a:stretch/>
        </p:blipFill>
        <p:spPr>
          <a:xfrm>
            <a:off x="101599" y="88900"/>
            <a:ext cx="1168401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3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2.bin"/><Relationship Id="rId5" Type="http://schemas.openxmlformats.org/officeDocument/2006/relationships/package" Target="../embeddings/Document_Microsoft_Word2.docx"/><Relationship Id="rId6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Document_Microsoft_Word1.docx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346200" y="2448530"/>
            <a:ext cx="61541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/>
              <a:t>Réunion publique</a:t>
            </a:r>
          </a:p>
          <a:p>
            <a:endParaRPr lang="fr-FR" sz="4800" b="1" dirty="0" smtClean="0"/>
          </a:p>
          <a:p>
            <a:r>
              <a:rPr lang="fr-FR" sz="4800" b="1" dirty="0" smtClean="0"/>
              <a:t>					10 Juillet 2024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158336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00" y="872292"/>
            <a:ext cx="772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Le </a:t>
            </a:r>
            <a:r>
              <a:rPr lang="fr-FR" sz="2000" b="1" dirty="0" smtClean="0"/>
              <a:t>bureau de Gassicourt </a:t>
            </a:r>
          </a:p>
          <a:p>
            <a:r>
              <a:rPr lang="fr-FR" sz="2000" b="1" dirty="0" smtClean="0"/>
              <a:t>peut fermer définitivement </a:t>
            </a:r>
            <a:r>
              <a:rPr lang="fr-FR" sz="2000" b="1" dirty="0"/>
              <a:t>du jour au </a:t>
            </a:r>
            <a:r>
              <a:rPr lang="fr-FR" sz="2000" b="1" dirty="0" smtClean="0"/>
              <a:t>lendemain  </a:t>
            </a:r>
            <a:endParaRPr lang="fr-FR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41300" y="1946870"/>
            <a:ext cx="8318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u="sng" dirty="0" smtClean="0"/>
              <a:t>Comme à Porcheville :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Il y a un an, le bureau de Poste de Porcheville a fermé définitivement du </a:t>
            </a:r>
            <a:r>
              <a:rPr lang="fr-FR" dirty="0"/>
              <a:t>jour au </a:t>
            </a:r>
            <a:r>
              <a:rPr lang="fr-FR" dirty="0" smtClean="0"/>
              <a:t>lendemain, entre deux week-end prolongés de mai.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58744" t="28352" r="15425" b="28779"/>
          <a:stretch/>
        </p:blipFill>
        <p:spPr>
          <a:xfrm>
            <a:off x="4813300" y="3137012"/>
            <a:ext cx="3276600" cy="37209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1300" y="3438985"/>
            <a:ext cx="4572000" cy="2862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La Direction Régionale de La Poste </a:t>
            </a:r>
            <a:r>
              <a:rPr lang="fr-FR" dirty="0"/>
              <a:t>a </a:t>
            </a:r>
            <a:r>
              <a:rPr lang="fr-FR" dirty="0" smtClean="0"/>
              <a:t>annoncé au Directeur local que le bureau fermait dés le lendemain, pour une expérimentation. </a:t>
            </a:r>
          </a:p>
          <a:p>
            <a:endParaRPr lang="fr-FR" dirty="0"/>
          </a:p>
          <a:p>
            <a:r>
              <a:rPr lang="fr-FR" dirty="0" smtClean="0"/>
              <a:t>Il n’y a jamais eu de retour de l’expérimentation, et en l’absence de mobilisation locale, La Poste à poursuivi le projet de fermeture.</a:t>
            </a:r>
          </a:p>
          <a:p>
            <a:endParaRPr lang="fr-FR" dirty="0"/>
          </a:p>
          <a:p>
            <a:r>
              <a:rPr lang="fr-FR" b="1" dirty="0"/>
              <a:t>le bureau n’a jamais rouvert ces portes</a:t>
            </a:r>
            <a:r>
              <a:rPr lang="fr-FR" b="1" dirty="0" smtClean="0"/>
              <a:t>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56918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358900" y="1244600"/>
            <a:ext cx="6567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Pourquoi on pense qu’il est possible de conserver ce bureau</a:t>
            </a:r>
            <a:endParaRPr lang="fr-FR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30200" y="1905000"/>
            <a:ext cx="829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secteur regroupe les bureaux de poste du Val Fourré, de Gassicourt et de Gambetta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30200" y="2522835"/>
            <a:ext cx="816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Lors de la dernière évolution de l’organisation, mise en place en janvier 2024, La Poste a augmenté les amplitudes d’ouverture des bureaux du Val Fourré et de Gambetta, en même temps qu’elle a baissé </a:t>
            </a:r>
            <a:r>
              <a:rPr lang="fr-FR" dirty="0"/>
              <a:t>l</a:t>
            </a:r>
            <a:r>
              <a:rPr lang="fr-FR" dirty="0" smtClean="0"/>
              <a:t>es amplitudes d’ouverture de Gassicourt. </a:t>
            </a:r>
            <a:endParaRPr lang="fr-FR" dirty="0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329917"/>
              </p:ext>
            </p:extLst>
          </p:nvPr>
        </p:nvGraphicFramePr>
        <p:xfrm>
          <a:off x="201613" y="3638550"/>
          <a:ext cx="8420100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Document" r:id="rId5" imgW="6019800" imgH="1104900" progId="Word.Document.12">
                  <p:embed/>
                </p:oleObj>
              </mc:Choice>
              <mc:Fallback>
                <p:oleObj name="Document" r:id="rId5" imgW="6019800" imgH="110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13" y="3638550"/>
                        <a:ext cx="8420100" cy="154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734351" y="5184774"/>
            <a:ext cx="7473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</a:t>
            </a:r>
            <a:r>
              <a:rPr lang="fr-FR" dirty="0" smtClean="0"/>
              <a:t>l n’y a pas plus de clients sur les nouveaux horaires d’ouvertures, à Gambetta </a:t>
            </a:r>
          </a:p>
          <a:p>
            <a:r>
              <a:rPr lang="fr-FR" dirty="0" smtClean="0"/>
              <a:t>et au Val Fourré, que dans le bureau de Gassicourt. 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168400" y="5942568"/>
            <a:ext cx="6609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C’est un arbitrage politique, pas une réelle contrainte économique.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73609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358900" y="899636"/>
            <a:ext cx="4160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C</a:t>
            </a:r>
            <a:r>
              <a:rPr lang="fr-FR" sz="2000" b="1" dirty="0" smtClean="0"/>
              <a:t>e qui a déjà fonctionné :</a:t>
            </a:r>
          </a:p>
          <a:p>
            <a:r>
              <a:rPr lang="fr-FR" sz="2000" dirty="0" smtClean="0"/>
              <a:t>Le Bureau de Poste de Flins-sur-seine </a:t>
            </a:r>
            <a:endParaRPr lang="fr-FR" sz="2000" dirty="0"/>
          </a:p>
        </p:txBody>
      </p:sp>
      <p:sp>
        <p:nvSpPr>
          <p:cNvPr id="8" name="Rectangle 7"/>
          <p:cNvSpPr/>
          <p:nvPr/>
        </p:nvSpPr>
        <p:spPr>
          <a:xfrm>
            <a:off x="381000" y="2274838"/>
            <a:ext cx="7594600" cy="301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En janvier 2019, un collectif citoyen </a:t>
            </a:r>
            <a:r>
              <a:rPr lang="fr-FR" b="1" dirty="0"/>
              <a:t>« sauvons la poste de flins » </a:t>
            </a:r>
            <a:r>
              <a:rPr lang="fr-FR" dirty="0"/>
              <a:t>s’est engagé dans une lutte contre la fermeture du bureau de </a:t>
            </a:r>
            <a:r>
              <a:rPr lang="fr-FR" dirty="0" smtClean="0"/>
              <a:t>poste.</a:t>
            </a:r>
          </a:p>
          <a:p>
            <a:endParaRPr lang="fr-FR" dirty="0"/>
          </a:p>
          <a:p>
            <a:r>
              <a:rPr lang="fr-FR" u="sng" dirty="0" smtClean="0"/>
              <a:t>Les actions mises en place : </a:t>
            </a:r>
          </a:p>
          <a:p>
            <a:endParaRPr lang="fr-FR" sz="1000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Rassemblements </a:t>
            </a:r>
            <a:r>
              <a:rPr lang="fr-FR" dirty="0"/>
              <a:t>devant le </a:t>
            </a:r>
            <a:r>
              <a:rPr lang="fr-FR" dirty="0" smtClean="0"/>
              <a:t>bureau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Pétition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Courrier du collectif </a:t>
            </a:r>
            <a:r>
              <a:rPr lang="fr-FR" dirty="0"/>
              <a:t>à la direction de La </a:t>
            </a:r>
            <a:r>
              <a:rPr lang="fr-FR" dirty="0" smtClean="0"/>
              <a:t>Poste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Courrier des usagers à la direction de La Poste</a:t>
            </a:r>
          </a:p>
          <a:p>
            <a:endParaRPr lang="fr-FR" dirty="0"/>
          </a:p>
          <a:p>
            <a:r>
              <a:rPr lang="fr-FR" dirty="0"/>
              <a:t>L’action du collectif a </a:t>
            </a:r>
            <a:r>
              <a:rPr lang="fr-FR" dirty="0" smtClean="0"/>
              <a:t>fonctionné car </a:t>
            </a:r>
            <a:r>
              <a:rPr lang="fr-FR" dirty="0"/>
              <a:t>le bureau est encore ouvert aujourd’hui. </a:t>
            </a:r>
          </a:p>
        </p:txBody>
      </p:sp>
    </p:spTree>
    <p:extLst>
      <p:ext uri="{BB962C8B-B14F-4D97-AF65-F5344CB8AC3E}">
        <p14:creationId xmlns:p14="http://schemas.microsoft.com/office/powerpoint/2010/main" val="375898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/>
          <a:srcRect l="5657" t="35741" r="9491" b="12592"/>
          <a:stretch/>
        </p:blipFill>
        <p:spPr>
          <a:xfrm>
            <a:off x="0" y="2252365"/>
            <a:ext cx="4701732" cy="39751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346200" y="1733034"/>
            <a:ext cx="2535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Courrier du collectif </a:t>
            </a:r>
          </a:p>
          <a:p>
            <a:r>
              <a:rPr lang="fr-FR" u="sng" dirty="0" smtClean="0"/>
              <a:t>au directeur de La Poste</a:t>
            </a:r>
            <a:endParaRPr lang="fr-FR" u="sng" dirty="0"/>
          </a:p>
        </p:txBody>
      </p:sp>
      <p:sp>
        <p:nvSpPr>
          <p:cNvPr id="16" name="ZoneTexte 15"/>
          <p:cNvSpPr txBox="1"/>
          <p:nvPr/>
        </p:nvSpPr>
        <p:spPr>
          <a:xfrm>
            <a:off x="1346200" y="1166336"/>
            <a:ext cx="3857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Extraits des actions menées à Flins</a:t>
            </a:r>
            <a:endParaRPr lang="fr-FR" sz="2000" b="1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/>
          <a:srcRect l="5768" t="11852" r="6409" b="40555"/>
          <a:stretch/>
        </p:blipFill>
        <p:spPr>
          <a:xfrm>
            <a:off x="4768849" y="2379365"/>
            <a:ext cx="4254501" cy="326390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5641533" y="1733034"/>
            <a:ext cx="274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Courrier des usagers </a:t>
            </a:r>
          </a:p>
          <a:p>
            <a:r>
              <a:rPr lang="fr-FR" u="sng" dirty="0" smtClean="0"/>
              <a:t>au directeur de La Poste :</a:t>
            </a:r>
            <a:endParaRPr lang="fr-FR" u="sng" dirty="0"/>
          </a:p>
        </p:txBody>
      </p:sp>
      <p:sp>
        <p:nvSpPr>
          <p:cNvPr id="19" name="ZoneTexte 18"/>
          <p:cNvSpPr txBox="1"/>
          <p:nvPr/>
        </p:nvSpPr>
        <p:spPr>
          <a:xfrm>
            <a:off x="4701733" y="5765800"/>
            <a:ext cx="4372418" cy="92333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u="sng" dirty="0" smtClean="0"/>
              <a:t>Mise en place d’une pétition :</a:t>
            </a:r>
          </a:p>
          <a:p>
            <a:r>
              <a:rPr lang="fr-FR" dirty="0" smtClean="0"/>
              <a:t>Signature physique et pas en ligne</a:t>
            </a:r>
          </a:p>
          <a:p>
            <a:r>
              <a:rPr lang="fr-FR" dirty="0" smtClean="0"/>
              <a:t>Ca prend du temps, mais c’est plus pertinent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789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397000" y="1263134"/>
            <a:ext cx="1473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Conclusion :</a:t>
            </a:r>
            <a:endParaRPr lang="fr-FR" sz="20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397000" y="2976146"/>
            <a:ext cx="6168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Est ce que vous souhaitez engager une action ?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58070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300" y="2535705"/>
            <a:ext cx="6311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marL="285750" lvl="0" indent="-285750">
              <a:buFontTx/>
              <a:buChar char="-"/>
            </a:pPr>
            <a:r>
              <a:rPr lang="fr-FR" dirty="0" smtClean="0"/>
              <a:t>La </a:t>
            </a:r>
            <a:r>
              <a:rPr lang="fr-FR" dirty="0"/>
              <a:t>distribution du courrier 6 jours sur 7 (du moins en théorie</a:t>
            </a:r>
            <a:r>
              <a:rPr lang="fr-FR" dirty="0" smtClean="0"/>
              <a:t>)</a:t>
            </a:r>
          </a:p>
          <a:p>
            <a:pPr lvl="0"/>
            <a:endParaRPr lang="fr-FR" sz="1000" dirty="0" smtClean="0"/>
          </a:p>
          <a:p>
            <a:pPr marL="285750" lvl="0" indent="-285750">
              <a:buFontTx/>
              <a:buChar char="-"/>
            </a:pPr>
            <a:r>
              <a:rPr lang="fr-FR" dirty="0" smtClean="0"/>
              <a:t>La </a:t>
            </a:r>
            <a:r>
              <a:rPr lang="fr-FR" dirty="0"/>
              <a:t>distribution de la </a:t>
            </a:r>
            <a:r>
              <a:rPr lang="fr-FR" dirty="0" smtClean="0"/>
              <a:t>presse</a:t>
            </a:r>
          </a:p>
          <a:p>
            <a:pPr lvl="0"/>
            <a:endParaRPr lang="fr-FR" sz="1000" dirty="0" smtClean="0"/>
          </a:p>
          <a:p>
            <a:pPr marL="285750" lvl="0" indent="-285750">
              <a:buFontTx/>
              <a:buChar char="-"/>
            </a:pPr>
            <a:r>
              <a:rPr lang="fr-FR" dirty="0" smtClean="0"/>
              <a:t>L’accessibilité bancaire</a:t>
            </a:r>
          </a:p>
          <a:p>
            <a:pPr lvl="0"/>
            <a:endParaRPr lang="fr-FR" sz="1000" dirty="0" smtClean="0"/>
          </a:p>
          <a:p>
            <a:pPr marL="285750" lvl="0" indent="-285750">
              <a:buFontTx/>
              <a:buChar char="-"/>
            </a:pPr>
            <a:r>
              <a:rPr lang="fr-FR" dirty="0" smtClean="0"/>
              <a:t>L’aménagement </a:t>
            </a:r>
            <a:r>
              <a:rPr lang="fr-FR" dirty="0"/>
              <a:t>et le développement du </a:t>
            </a:r>
            <a:r>
              <a:rPr lang="fr-FR" dirty="0" smtClean="0"/>
              <a:t>territoire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257300" y="4703466"/>
            <a:ext cx="631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La poste essaye de se désengager de l’ensemble de ces missions.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7300" y="2109163"/>
            <a:ext cx="6311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/>
              <a:t>La Poste est délégataire de 4 Missions de service </a:t>
            </a:r>
            <a:r>
              <a:rPr lang="fr-FR" sz="2000" b="1" u="sng" dirty="0" smtClean="0"/>
              <a:t>public :</a:t>
            </a:r>
            <a:endParaRPr lang="fr-FR" sz="2000" b="1" u="sng" dirty="0"/>
          </a:p>
        </p:txBody>
      </p:sp>
    </p:spTree>
    <p:extLst>
      <p:ext uri="{BB962C8B-B14F-4D97-AF65-F5344CB8AC3E}">
        <p14:creationId xmlns:p14="http://schemas.microsoft.com/office/powerpoint/2010/main" val="161952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2015829"/>
            <a:ext cx="8661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u="sng" dirty="0"/>
              <a:t>O</a:t>
            </a:r>
            <a:r>
              <a:rPr lang="fr-FR" b="1" u="sng" dirty="0" smtClean="0"/>
              <a:t>bjectif </a:t>
            </a:r>
            <a:r>
              <a:rPr lang="fr-FR" b="1" u="sng" dirty="0"/>
              <a:t>de cette mission de service public </a:t>
            </a:r>
            <a:r>
              <a:rPr lang="fr-FR" b="1" u="sng" dirty="0" smtClean="0"/>
              <a:t>:</a:t>
            </a:r>
          </a:p>
          <a:p>
            <a:r>
              <a:rPr lang="fr-FR" dirty="0"/>
              <a:t>F</a:t>
            </a:r>
            <a:r>
              <a:rPr lang="fr-FR" dirty="0" smtClean="0"/>
              <a:t>ournir </a:t>
            </a:r>
            <a:r>
              <a:rPr lang="fr-FR" dirty="0"/>
              <a:t>un service postal à toute la population, sur l’ensemble du territoire. </a:t>
            </a:r>
            <a:endParaRPr lang="fr-FR" dirty="0" smtClean="0"/>
          </a:p>
        </p:txBody>
      </p:sp>
      <p:sp>
        <p:nvSpPr>
          <p:cNvPr id="3" name="Rectangle 2"/>
          <p:cNvSpPr/>
          <p:nvPr/>
        </p:nvSpPr>
        <p:spPr>
          <a:xfrm>
            <a:off x="1333500" y="935335"/>
            <a:ext cx="7531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/>
              <a:t>Zoom sur la mission de service public : </a:t>
            </a:r>
          </a:p>
          <a:p>
            <a:r>
              <a:rPr lang="fr-FR" sz="2000" b="1" u="sng" dirty="0" smtClean="0"/>
              <a:t>Aménagement </a:t>
            </a:r>
            <a:r>
              <a:rPr lang="fr-FR" sz="2000" b="1" u="sng" dirty="0"/>
              <a:t>et développement du territoire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842000" y="6485810"/>
            <a:ext cx="31852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* dans </a:t>
            </a:r>
            <a:r>
              <a:rPr lang="fr-FR" sz="1000" dirty="0"/>
              <a:t>les conditions de circulation du territoire concerné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200" y="2915602"/>
            <a:ext cx="8661400" cy="21852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u="sng" dirty="0"/>
              <a:t>La loi fixe des règles précises d’exercice de cette mission :</a:t>
            </a:r>
          </a:p>
          <a:p>
            <a:endParaRPr lang="fr-FR" sz="1000" dirty="0"/>
          </a:p>
          <a:p>
            <a:pPr lvl="0"/>
            <a:r>
              <a:rPr lang="fr-FR" u="sng" dirty="0" smtClean="0"/>
              <a:t>Le </a:t>
            </a:r>
            <a:r>
              <a:rPr lang="fr-FR" u="sng" dirty="0"/>
              <a:t>dimensionnement : </a:t>
            </a:r>
          </a:p>
          <a:p>
            <a:r>
              <a:rPr lang="fr-FR" dirty="0"/>
              <a:t>Le réseau de La Poste doit conserver nationalement au moins </a:t>
            </a:r>
            <a:r>
              <a:rPr lang="fr-FR" b="1" dirty="0"/>
              <a:t>17 000 points de contact.</a:t>
            </a:r>
          </a:p>
          <a:p>
            <a:r>
              <a:rPr lang="fr-FR" dirty="0"/>
              <a:t> </a:t>
            </a:r>
          </a:p>
          <a:p>
            <a:pPr lvl="0"/>
            <a:r>
              <a:rPr lang="fr-FR" u="sng" dirty="0" smtClean="0"/>
              <a:t>L’accessibilité </a:t>
            </a:r>
            <a:r>
              <a:rPr lang="fr-FR" u="sng" dirty="0"/>
              <a:t>: </a:t>
            </a:r>
          </a:p>
          <a:p>
            <a:r>
              <a:rPr lang="fr-FR" b="1" dirty="0" smtClean="0"/>
              <a:t>Moins de 5 </a:t>
            </a:r>
            <a:r>
              <a:rPr lang="fr-FR" b="1" dirty="0"/>
              <a:t>km et 20 minutes </a:t>
            </a:r>
            <a:r>
              <a:rPr lang="fr-FR" dirty="0"/>
              <a:t>(en voiture)* du point de contact de La Poste le plus proche </a:t>
            </a:r>
          </a:p>
          <a:p>
            <a:r>
              <a:rPr lang="fr-FR" dirty="0"/>
              <a:t>Pour au moins 90% de la population d’un </a:t>
            </a:r>
            <a:r>
              <a:rPr lang="fr-FR" dirty="0" smtClean="0"/>
              <a:t>département.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83" y="5349072"/>
            <a:ext cx="1280409" cy="11367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01800" y="5383042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/>
              <a:t>Tous les points de contact ne sont pas des bureaux de poste. </a:t>
            </a:r>
          </a:p>
          <a:p>
            <a:r>
              <a:rPr lang="fr-FR" dirty="0" smtClean="0"/>
              <a:t>Les </a:t>
            </a:r>
            <a:r>
              <a:rPr lang="fr-FR" dirty="0"/>
              <a:t>Agences Postales Communales et Relais Poste Commerçants </a:t>
            </a:r>
            <a:endParaRPr lang="fr-FR" dirty="0" smtClean="0"/>
          </a:p>
          <a:p>
            <a:r>
              <a:rPr lang="fr-FR" dirty="0" smtClean="0"/>
              <a:t>sont comptabilisés comme des </a:t>
            </a:r>
            <a:r>
              <a:rPr lang="fr-FR" dirty="0"/>
              <a:t>points de </a:t>
            </a:r>
            <a:r>
              <a:rPr lang="fr-FR" dirty="0" smtClean="0"/>
              <a:t>contact.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952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2242741"/>
            <a:ext cx="83693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/>
              <a:t>Un bureau de poste peut être </a:t>
            </a:r>
            <a:r>
              <a:rPr lang="fr-FR" b="1" u="sng" dirty="0" smtClean="0"/>
              <a:t>fermé à </a:t>
            </a:r>
            <a:r>
              <a:rPr lang="fr-FR" b="1" u="sng" dirty="0"/>
              <a:t>l’issue d’une consultation renforcée </a:t>
            </a:r>
            <a:r>
              <a:rPr lang="fr-FR" b="1" u="sng" dirty="0" smtClean="0"/>
              <a:t>: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FF0000"/>
                </a:solidFill>
              </a:rPr>
              <a:t>U</a:t>
            </a:r>
            <a:r>
              <a:rPr lang="fr-FR" b="1" dirty="0" smtClean="0">
                <a:solidFill>
                  <a:srgbClr val="FF0000"/>
                </a:solidFill>
              </a:rPr>
              <a:t>n </a:t>
            </a:r>
            <a:r>
              <a:rPr lang="fr-FR" b="1" dirty="0">
                <a:solidFill>
                  <a:srgbClr val="FF0000"/>
                </a:solidFill>
              </a:rPr>
              <a:t>dossier préalable de synthèse </a:t>
            </a:r>
            <a:r>
              <a:rPr lang="fr-FR" dirty="0"/>
              <a:t>est partagé par La Poste au Maire de la </a:t>
            </a:r>
            <a:r>
              <a:rPr lang="fr-FR" dirty="0" smtClean="0"/>
              <a:t>commune Il présente </a:t>
            </a:r>
            <a:r>
              <a:rPr lang="fr-FR" dirty="0"/>
              <a:t>l’offre globale de services postaux dans la </a:t>
            </a:r>
            <a:r>
              <a:rPr lang="fr-FR" dirty="0" smtClean="0"/>
              <a:t>commune.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FF0000"/>
                </a:solidFill>
              </a:rPr>
              <a:t>U</a:t>
            </a:r>
            <a:r>
              <a:rPr lang="fr-FR" b="1" dirty="0" smtClean="0">
                <a:solidFill>
                  <a:srgbClr val="FF0000"/>
                </a:solidFill>
              </a:rPr>
              <a:t>n courrier est adressé au Maire, </a:t>
            </a:r>
            <a:r>
              <a:rPr lang="fr-FR" dirty="0" smtClean="0"/>
              <a:t>il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formalise </a:t>
            </a:r>
            <a:r>
              <a:rPr lang="fr-FR" dirty="0"/>
              <a:t>l</a:t>
            </a:r>
            <a:r>
              <a:rPr lang="fr-FR" dirty="0" smtClean="0"/>
              <a:t>es évolutions envisagées par La Poste.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À réception, </a:t>
            </a:r>
            <a:r>
              <a:rPr lang="fr-FR" b="1" dirty="0" smtClean="0">
                <a:solidFill>
                  <a:srgbClr val="FF0000"/>
                </a:solidFill>
              </a:rPr>
              <a:t>le Maire dispose de 2 mois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pour exprimer son avis</a:t>
            </a:r>
            <a:r>
              <a:rPr lang="fr-FR" dirty="0" smtClean="0"/>
              <a:t>, sur le projet. </a:t>
            </a:r>
            <a:r>
              <a:rPr lang="fr-FR" b="1" dirty="0" smtClean="0"/>
              <a:t>L’absence </a:t>
            </a:r>
            <a:r>
              <a:rPr lang="fr-FR" b="1" dirty="0"/>
              <a:t>de réponse au-delà des délais indiqués vaut </a:t>
            </a:r>
            <a:r>
              <a:rPr lang="fr-FR" b="1" dirty="0" smtClean="0"/>
              <a:t>accord.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Dans </a:t>
            </a:r>
            <a:r>
              <a:rPr lang="fr-FR" dirty="0"/>
              <a:t>le cadre de ce dialogue et </a:t>
            </a:r>
            <a:r>
              <a:rPr lang="fr-FR" b="1" dirty="0"/>
              <a:t>si le maire le demande, La Poste s’engage à lui soumettre, pour avis, un second projet d’évolution du maillage postal</a:t>
            </a:r>
            <a:r>
              <a:rPr lang="fr-FR" b="1" dirty="0" smtClean="0"/>
              <a:t>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20800" y="936010"/>
            <a:ext cx="7396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 cadre fixé par le contrat de présence postal 2023 - 2025</a:t>
            </a:r>
          </a:p>
          <a:p>
            <a:r>
              <a:rPr lang="fr-FR" dirty="0" smtClean="0"/>
              <a:t>Pour la fermeture d’un bureau dans une ville avec plusieurs bureaux de Poste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34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064702"/>
              </p:ext>
            </p:extLst>
          </p:nvPr>
        </p:nvGraphicFramePr>
        <p:xfrm>
          <a:off x="498475" y="2508250"/>
          <a:ext cx="7840663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Document" r:id="rId5" imgW="5905500" imgH="1104900" progId="Word.Document.12">
                  <p:embed/>
                </p:oleObj>
              </mc:Choice>
              <mc:Fallback>
                <p:oleObj name="Document" r:id="rId5" imgW="5905500" imgH="110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2508250"/>
                        <a:ext cx="7840663" cy="146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430958" y="1225034"/>
            <a:ext cx="43189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/>
              <a:t>Evolution de La Poste dans les Yvelines</a:t>
            </a:r>
            <a:endParaRPr lang="fr-FR" sz="2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0958" y="4660900"/>
            <a:ext cx="2610576" cy="21971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8400" y="4806515"/>
            <a:ext cx="2108200" cy="184828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209800" y="4330700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2022</a:t>
            </a:r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575300" y="4330700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2023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14914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11300" y="1251634"/>
            <a:ext cx="392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La fermeture de La Poste de Gassicourt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52422" y="3225800"/>
            <a:ext cx="4335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Un projet maintenu</a:t>
            </a:r>
            <a:r>
              <a:rPr lang="mr-IN" sz="3600" b="1" dirty="0" smtClean="0"/>
              <a:t>…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2639199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384300" y="711368"/>
            <a:ext cx="6301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Concernant Gassicourt, </a:t>
            </a:r>
          </a:p>
          <a:p>
            <a:r>
              <a:rPr lang="fr-FR" dirty="0" smtClean="0"/>
              <a:t>depuis plusieurs mois, l’affichage officiel qui annonce les travaux </a:t>
            </a:r>
          </a:p>
          <a:p>
            <a:r>
              <a:rPr lang="fr-FR" dirty="0" smtClean="0"/>
              <a:t>qui accompagneront la fermeture du bureau n’a pas bougé</a:t>
            </a:r>
            <a:endParaRPr lang="fr-FR" dirty="0"/>
          </a:p>
        </p:txBody>
      </p:sp>
      <p:pic>
        <p:nvPicPr>
          <p:cNvPr id="9" name="Image 8" descr="WhatsApp Image 2024-07-10 at 09.43.33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9" y="1848366"/>
            <a:ext cx="3543300" cy="4724400"/>
          </a:xfrm>
          <a:prstGeom prst="rect">
            <a:avLst/>
          </a:prstGeom>
        </p:spPr>
      </p:pic>
      <p:pic>
        <p:nvPicPr>
          <p:cNvPr id="10" name="Image 9" descr="WhatsApp Image 2024-07-10 at 09.43.33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848366"/>
            <a:ext cx="3543300" cy="4724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08200" y="3327400"/>
            <a:ext cx="1676400" cy="406400"/>
          </a:xfrm>
          <a:prstGeom prst="rect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600700" y="3606800"/>
            <a:ext cx="1528233" cy="273050"/>
          </a:xfrm>
          <a:prstGeom prst="rect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30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36600" y="1612900"/>
            <a:ext cx="695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</a:t>
            </a:r>
            <a:r>
              <a:rPr lang="fr-FR" dirty="0" smtClean="0"/>
              <a:t>n relais Poste Commerçant a été installé chez </a:t>
            </a:r>
            <a:r>
              <a:rPr lang="fr-FR" i="1" dirty="0" smtClean="0"/>
              <a:t>Alimentation 2 BM</a:t>
            </a:r>
            <a:endParaRPr lang="fr-FR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20849" b="20475"/>
          <a:stretch/>
        </p:blipFill>
        <p:spPr>
          <a:xfrm>
            <a:off x="380999" y="1982232"/>
            <a:ext cx="7673690" cy="3376998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6050336" y="3454400"/>
            <a:ext cx="642564" cy="609600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308100" y="1220232"/>
            <a:ext cx="2839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Depuis le 1er Juillet 2024</a:t>
            </a:r>
            <a:endParaRPr lang="fr-FR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80999" y="5402302"/>
            <a:ext cx="767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Tous les colis et les recommandés avisés ont été transférés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334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22299" y="2577068"/>
            <a:ext cx="7673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Le Projet de fermeture du bureau de Poste de Gassicourt </a:t>
            </a:r>
          </a:p>
          <a:p>
            <a:pPr algn="ctr"/>
            <a:r>
              <a:rPr lang="fr-FR" sz="2400" b="1" dirty="0" smtClean="0"/>
              <a:t>n’est pas du tout abandonné</a:t>
            </a:r>
            <a:endParaRPr lang="fr-FR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618357" y="3720068"/>
            <a:ext cx="5075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2800" b="1" dirty="0">
                <a:solidFill>
                  <a:srgbClr val="FF0000"/>
                </a:solidFill>
              </a:rPr>
              <a:t>La fermeture est juste repoussée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45847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Et La Poste est capable de le fermer du jour au lendemain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898322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2828</TotalTime>
  <Words>1050</Words>
  <Application>Microsoft Macintosh PowerPoint</Application>
  <PresentationFormat>Présentation à l'écran (4:3)</PresentationFormat>
  <Paragraphs>138</Paragraphs>
  <Slides>14</Slides>
  <Notes>13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Thème Office</vt:lpstr>
      <vt:lpstr>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Petit</dc:creator>
  <cp:lastModifiedBy>Julien Petit</cp:lastModifiedBy>
  <cp:revision>46</cp:revision>
  <cp:lastPrinted>2024-07-10T09:39:43Z</cp:lastPrinted>
  <dcterms:created xsi:type="dcterms:W3CDTF">2024-07-08T11:03:09Z</dcterms:created>
  <dcterms:modified xsi:type="dcterms:W3CDTF">2024-07-10T13:29:05Z</dcterms:modified>
</cp:coreProperties>
</file>