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6"/>
  </p:notesMasterIdLst>
  <p:sldIdLst>
    <p:sldId id="257" r:id="rId3"/>
    <p:sldId id="258" r:id="rId4"/>
    <p:sldId id="260" r:id="rId5"/>
    <p:sldId id="259" r:id="rId6"/>
    <p:sldId id="352" r:id="rId7"/>
    <p:sldId id="353" r:id="rId8"/>
    <p:sldId id="354" r:id="rId9"/>
    <p:sldId id="355" r:id="rId10"/>
    <p:sldId id="356" r:id="rId11"/>
    <p:sldId id="261" r:id="rId12"/>
    <p:sldId id="262" r:id="rId13"/>
    <p:sldId id="263" r:id="rId14"/>
    <p:sldId id="265" r:id="rId15"/>
    <p:sldId id="447" r:id="rId16"/>
    <p:sldId id="321" r:id="rId17"/>
    <p:sldId id="339" r:id="rId18"/>
    <p:sldId id="340" r:id="rId19"/>
    <p:sldId id="344" r:id="rId20"/>
    <p:sldId id="343" r:id="rId21"/>
    <p:sldId id="331" r:id="rId22"/>
    <p:sldId id="332" r:id="rId23"/>
    <p:sldId id="448" r:id="rId24"/>
    <p:sldId id="26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6" autoAdjust="0"/>
    <p:restoredTop sz="94660"/>
  </p:normalViewPr>
  <p:slideViewPr>
    <p:cSldViewPr snapToGrid="0">
      <p:cViewPr varScale="1">
        <p:scale>
          <a:sx n="71" d="100"/>
          <a:sy n="71" d="100"/>
        </p:scale>
        <p:origin x="12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CFA7B-9B23-4D2C-B775-3A87F4A09BEF}" type="datetimeFigureOut">
              <a:rPr lang="fr-FR" smtClean="0"/>
              <a:t>06/04/2018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31544-7C83-422A-88BF-15B9873EDF9C}" type="slidenum">
              <a:rPr lang="fr-FR" smtClean="0"/>
              <a:t>‹N°›</a:t>
            </a:fld>
            <a:endParaRPr lang="fr-FR"/>
          </a:p>
        </p:txBody>
      </p:sp>
    </p:spTree>
    <p:extLst>
      <p:ext uri="{BB962C8B-B14F-4D97-AF65-F5344CB8AC3E}">
        <p14:creationId xmlns:p14="http://schemas.microsoft.com/office/powerpoint/2010/main" val="59751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6D0CFF0-8400-42F3-BF37-AE23AED9FD68}"/>
              </a:ext>
            </a:extLst>
          </p:cNvPr>
          <p:cNvSpPr txBox="1">
            <a:spLocks noGrp="1" noChangeArrowheads="1"/>
          </p:cNvSpPr>
          <p:nvPr/>
        </p:nvSpPr>
        <p:spPr bwMode="auto">
          <a:xfrm>
            <a:off x="3815825" y="10238482"/>
            <a:ext cx="2920483" cy="53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4F9851E-E53B-4DEC-87C1-A88FEA5A7DF1}"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9331" name="Rectangle 2">
            <a:extLst>
              <a:ext uri="{FF2B5EF4-FFF2-40B4-BE49-F238E27FC236}">
                <a16:creationId xmlns:a16="http://schemas.microsoft.com/office/drawing/2014/main" id="{1CA82730-2597-4BC5-9350-03A775070210}"/>
              </a:ext>
            </a:extLst>
          </p:cNvPr>
          <p:cNvSpPr>
            <a:spLocks noGrp="1" noRot="1" noChangeAspect="1" noChangeArrowheads="1" noTextEdit="1"/>
          </p:cNvSpPr>
          <p:nvPr>
            <p:ph type="sldImg"/>
          </p:nvPr>
        </p:nvSpPr>
        <p:spPr bwMode="auto">
          <a:xfrm>
            <a:off x="674688"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7069A10F-5B3B-4502-B92C-1827E1C5F9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229906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F43EA5F-2A7F-441C-8C35-2860C662546A}"/>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D34DB924-E213-4E71-86E5-0FA469A85584}" type="slidenum">
              <a:rPr lang="fr-FR" altLang="fr-FR" sz="1200">
                <a:latin typeface="Times New Roman" panose="02020603050405020304" pitchFamily="18" charset="0"/>
              </a:rPr>
              <a:pPr algn="r" eaLnBrk="1" hangingPunct="1"/>
              <a:t>6</a:t>
            </a:fld>
            <a:endParaRPr lang="fr-FR" altLang="fr-FR" sz="1200">
              <a:latin typeface="Times New Roman" panose="02020603050405020304" pitchFamily="18" charset="0"/>
            </a:endParaRPr>
          </a:p>
        </p:txBody>
      </p:sp>
      <p:sp>
        <p:nvSpPr>
          <p:cNvPr id="76803" name="Rectangle 2">
            <a:extLst>
              <a:ext uri="{FF2B5EF4-FFF2-40B4-BE49-F238E27FC236}">
                <a16:creationId xmlns:a16="http://schemas.microsoft.com/office/drawing/2014/main" id="{E041FC46-2B6D-4838-8A97-C031527C25E0}"/>
              </a:ext>
            </a:extLst>
          </p:cNvPr>
          <p:cNvSpPr>
            <a:spLocks noGrp="1" noRot="1" noChangeAspect="1" noChangeArrowheads="1" noTextEdit="1"/>
          </p:cNvSpPr>
          <p:nvPr>
            <p:ph type="sldImg"/>
          </p:nvPr>
        </p:nvSpPr>
        <p:spPr bwMode="auto">
          <a:xfrm>
            <a:off x="920750" y="746125"/>
            <a:ext cx="4959350"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5A268B0E-5692-491D-ACC3-415448680F6C}"/>
              </a:ext>
            </a:extLst>
          </p:cNvPr>
          <p:cNvSpPr>
            <a:spLocks noGrp="1" noChangeArrowheads="1"/>
          </p:cNvSpPr>
          <p:nvPr>
            <p:ph type="body" idx="1"/>
          </p:nvPr>
        </p:nvSpPr>
        <p:spPr bwMode="auto">
          <a:xfrm>
            <a:off x="906463" y="4716463"/>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latin typeface="Arial" panose="020B0604020202020204" pitchFamily="34" charset="0"/>
              </a:rPr>
              <a:t>Les besoins en certains soins de support existent avant la phase dgc : accompagnement psy voire accompagnement social en oncogénétique, psy dans le domaine de la prévention (tabac alcool drogues) ou du dépistage puis ensuite évidemment Cf. suite diapo suivantes</a:t>
            </a:r>
          </a:p>
        </p:txBody>
      </p:sp>
    </p:spTree>
    <p:extLst>
      <p:ext uri="{BB962C8B-B14F-4D97-AF65-F5344CB8AC3E}">
        <p14:creationId xmlns:p14="http://schemas.microsoft.com/office/powerpoint/2010/main" val="148008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a:extLst>
              <a:ext uri="{FF2B5EF4-FFF2-40B4-BE49-F238E27FC236}">
                <a16:creationId xmlns:a16="http://schemas.microsoft.com/office/drawing/2014/main" id="{E8D11118-30EC-4C13-8E67-7C7390A9E6EF}"/>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Espace réservé des commentaires 2">
            <a:extLst>
              <a:ext uri="{FF2B5EF4-FFF2-40B4-BE49-F238E27FC236}">
                <a16:creationId xmlns:a16="http://schemas.microsoft.com/office/drawing/2014/main" id="{3E8E0C29-C2D1-42EB-A279-2786336C6A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latin typeface="Arial" panose="020B0604020202020204" pitchFamily="34" charset="0"/>
            </a:endParaRPr>
          </a:p>
        </p:txBody>
      </p:sp>
      <p:sp>
        <p:nvSpPr>
          <p:cNvPr id="102404" name="Espace réservé du numéro de diapositive 3">
            <a:extLst>
              <a:ext uri="{FF2B5EF4-FFF2-40B4-BE49-F238E27FC236}">
                <a16:creationId xmlns:a16="http://schemas.microsoft.com/office/drawing/2014/main" id="{2536AF60-C858-419D-979C-77046377FBAC}"/>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A7131D5-46B3-45F4-B127-0B626C849677}" type="slidenum">
              <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altLang="fr-FR"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3419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xfrm>
            <a:off x="698500" y="809625"/>
            <a:ext cx="5400675" cy="4049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latin typeface="Arial" panose="020B0604020202020204" pitchFamily="34" charset="0"/>
            </a:endParaRPr>
          </a:p>
        </p:txBody>
      </p:sp>
      <p:sp>
        <p:nvSpPr>
          <p:cNvPr id="106500" name="Espace réservé du numéro de diapositive 3"/>
          <p:cNvSpPr txBox="1">
            <a:spLocks noGrp="1"/>
          </p:cNvSpPr>
          <p:nvPr/>
        </p:nvSpPr>
        <p:spPr bwMode="auto">
          <a:xfrm>
            <a:off x="3849688" y="10256838"/>
            <a:ext cx="2946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148F3AD-70EA-40A4-B98E-CA7FA808B856}"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29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a:extLst>
              <a:ext uri="{FF2B5EF4-FFF2-40B4-BE49-F238E27FC236}">
                <a16:creationId xmlns:a16="http://schemas.microsoft.com/office/drawing/2014/main" id="{B9410CEF-B9B1-4043-84C9-EE05BA1292B4}"/>
              </a:ext>
            </a:extLst>
          </p:cNvPr>
          <p:cNvSpPr>
            <a:spLocks noGrp="1" noRot="1" noChangeAspect="1" noTextEdit="1"/>
          </p:cNvSpPr>
          <p:nvPr>
            <p:ph type="sldImg"/>
          </p:nvPr>
        </p:nvSpPr>
        <p:spPr>
          <a:xfrm>
            <a:off x="698500" y="809625"/>
            <a:ext cx="5400675" cy="4049713"/>
          </a:xfrm>
          <a:ln/>
        </p:spPr>
      </p:sp>
      <p:sp>
        <p:nvSpPr>
          <p:cNvPr id="73731" name="Espace réservé des commentaires 2">
            <a:extLst>
              <a:ext uri="{FF2B5EF4-FFF2-40B4-BE49-F238E27FC236}">
                <a16:creationId xmlns:a16="http://schemas.microsoft.com/office/drawing/2014/main" id="{0BB897EB-49D9-4004-A1F1-A8A22CD4E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latin typeface="Arial" panose="020B0604020202020204" pitchFamily="34" charset="0"/>
            </a:endParaRPr>
          </a:p>
        </p:txBody>
      </p:sp>
      <p:sp>
        <p:nvSpPr>
          <p:cNvPr id="73732" name="Espace réservé du numéro de diapositive 3">
            <a:extLst>
              <a:ext uri="{FF2B5EF4-FFF2-40B4-BE49-F238E27FC236}">
                <a16:creationId xmlns:a16="http://schemas.microsoft.com/office/drawing/2014/main" id="{CA93B62B-6952-4606-B65F-4A9E1D0182F3}"/>
              </a:ext>
            </a:extLst>
          </p:cNvPr>
          <p:cNvSpPr txBox="1">
            <a:spLocks noGrp="1"/>
          </p:cNvSpPr>
          <p:nvPr/>
        </p:nvSpPr>
        <p:spPr bwMode="auto">
          <a:xfrm>
            <a:off x="3849688" y="10256838"/>
            <a:ext cx="2946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F8F141-9A41-413A-8C95-E3F04F8B35F7}"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634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325774" y="6117338"/>
            <a:ext cx="857473" cy="365125"/>
          </a:xfrm>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a:xfrm>
            <a:off x="3623733" y="6117338"/>
            <a:ext cx="3609438" cy="365125"/>
          </a:xfrm>
        </p:spPr>
        <p:txBody>
          <a:bodyPr/>
          <a:lstStyle/>
          <a:p>
            <a:endParaRPr lang="fr-FR"/>
          </a:p>
        </p:txBody>
      </p:sp>
      <p:sp>
        <p:nvSpPr>
          <p:cNvPr id="6" name="Slide Number Placeholder 5"/>
          <p:cNvSpPr>
            <a:spLocks noGrp="1"/>
          </p:cNvSpPr>
          <p:nvPr>
            <p:ph type="sldNum" sz="quarter" idx="12"/>
          </p:nvPr>
        </p:nvSpPr>
        <p:spPr>
          <a:xfrm>
            <a:off x="8275320" y="6117338"/>
            <a:ext cx="411480" cy="365125"/>
          </a:xfrm>
        </p:spPr>
        <p:txBody>
          <a:bodyPr/>
          <a:lstStyle/>
          <a:p>
            <a:fld id="{FA8B79E6-7685-4F0C-ADAC-E01A31A12C04}" type="slidenum">
              <a:rPr lang="fr-FR" smtClean="0"/>
              <a:pPr/>
              <a:t>‹N°›</a:t>
            </a:fld>
            <a:endParaRPr lang="fr-F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96672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36352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3205063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107984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860019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274203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322989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413086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141855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0"/>
            <a:ext cx="7924800" cy="1143000"/>
          </a:xfrm>
        </p:spPr>
        <p:txBody>
          <a:bodyPr/>
          <a:lstStyle/>
          <a:p>
            <a:r>
              <a:rPr lang="fr-FR"/>
              <a:t>Cliquez pour modifier le style du titre</a:t>
            </a:r>
          </a:p>
        </p:txBody>
      </p:sp>
      <p:sp>
        <p:nvSpPr>
          <p:cNvPr id="3" name="Espace réservé du tableau 2"/>
          <p:cNvSpPr>
            <a:spLocks noGrp="1"/>
          </p:cNvSpPr>
          <p:nvPr>
            <p:ph type="tbl" idx="1"/>
          </p:nvPr>
        </p:nvSpPr>
        <p:spPr>
          <a:xfrm>
            <a:off x="838202" y="2362202"/>
            <a:ext cx="7693025" cy="3724275"/>
          </a:xfrm>
        </p:spPr>
        <p:txBody>
          <a:bodyPr/>
          <a:lstStyle/>
          <a:p>
            <a:pPr lvl="0"/>
            <a:endParaRPr lang="fr-FR" noProof="0"/>
          </a:p>
        </p:txBody>
      </p:sp>
      <p:sp>
        <p:nvSpPr>
          <p:cNvPr id="4" name="Rectangle 3"/>
          <p:cNvSpPr>
            <a:spLocks noGrp="1" noChangeArrowheads="1"/>
          </p:cNvSpPr>
          <p:nvPr>
            <p:ph type="dt" sz="half" idx="10"/>
          </p:nvPr>
        </p:nvSpPr>
        <p:spPr>
          <a:xfrm>
            <a:off x="2438401" y="6248402"/>
            <a:ext cx="2130425" cy="474663"/>
          </a:xfrm>
        </p:spPr>
        <p:txBody>
          <a:bodyPr wrap="square" lIns="100794" tIns="50397" rIns="100794" bIns="50397" numCol="1" anchor="t" anchorCtr="0" compatLnSpc="1">
            <a:prstTxWarp prst="textNoShape">
              <a:avLst/>
            </a:prstTxWarp>
          </a:bodyPr>
          <a:lstStyle>
            <a:lvl1pPr>
              <a:defRPr smtClean="0">
                <a:solidFill>
                  <a:srgbClr val="D38E27"/>
                </a:solidFill>
                <a:latin typeface="Arial" pitchFamily="34" charset="0"/>
              </a:defRPr>
            </a:lvl1pPr>
          </a:lstStyle>
          <a:p>
            <a:endParaRPr lang="fr-FR" altLang="fr-FR"/>
          </a:p>
        </p:txBody>
      </p:sp>
      <p:sp>
        <p:nvSpPr>
          <p:cNvPr id="5" name="Rectangle 4"/>
          <p:cNvSpPr>
            <a:spLocks noGrp="1" noChangeArrowheads="1"/>
          </p:cNvSpPr>
          <p:nvPr>
            <p:ph type="ftr" sz="quarter" idx="11"/>
          </p:nvPr>
        </p:nvSpPr>
        <p:spPr>
          <a:xfrm>
            <a:off x="5791200" y="6248402"/>
            <a:ext cx="2897188" cy="474663"/>
          </a:xfrm>
        </p:spPr>
        <p:txBody>
          <a:bodyPr wrap="square" lIns="100794" tIns="50397" rIns="100794" bIns="50397" numCol="1" anchor="t" anchorCtr="0" compatLnSpc="1">
            <a:prstTxWarp prst="textNoShape">
              <a:avLst/>
            </a:prstTxWarp>
          </a:bodyPr>
          <a:lstStyle>
            <a:lvl1pPr>
              <a:defRPr smtClean="0">
                <a:solidFill>
                  <a:srgbClr val="D38E27"/>
                </a:solidFill>
                <a:latin typeface="Arial" pitchFamily="34" charset="0"/>
              </a:defRPr>
            </a:lvl1pPr>
          </a:lstStyle>
          <a:p>
            <a:endParaRPr lang="fr-FR" altLang="fr-FR"/>
          </a:p>
        </p:txBody>
      </p:sp>
      <p:sp>
        <p:nvSpPr>
          <p:cNvPr id="6" name="Rectangle 5"/>
          <p:cNvSpPr>
            <a:spLocks noGrp="1" noChangeArrowheads="1"/>
          </p:cNvSpPr>
          <p:nvPr>
            <p:ph type="sldNum" sz="quarter" idx="12"/>
          </p:nvPr>
        </p:nvSpPr>
        <p:spPr/>
        <p:txBody>
          <a:bodyPr/>
          <a:lstStyle>
            <a:lvl1pPr>
              <a:defRPr smtClean="0"/>
            </a:lvl1pPr>
          </a:lstStyle>
          <a:p>
            <a:pPr>
              <a:defRPr/>
            </a:pPr>
            <a:fld id="{59CDEFFC-6E37-43E4-B901-790684127806}" type="slidenum">
              <a:rPr lang="fr-FR"/>
              <a:pPr>
                <a:defRPr/>
              </a:pPr>
              <a:t>‹N°›</a:t>
            </a:fld>
            <a:endParaRPr lang="fr-FR"/>
          </a:p>
        </p:txBody>
      </p:sp>
    </p:spTree>
    <p:extLst>
      <p:ext uri="{BB962C8B-B14F-4D97-AF65-F5344CB8AC3E}">
        <p14:creationId xmlns:p14="http://schemas.microsoft.com/office/powerpoint/2010/main" val="2678334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id="{E14101CD-89B8-4D45-95D9-0DF1A73449E1}"/>
              </a:ext>
            </a:extLst>
          </p:cNvPr>
          <p:cNvGrpSpPr>
            <a:grpSpLocks/>
          </p:cNvGrpSpPr>
          <p:nvPr/>
        </p:nvGrpSpPr>
        <p:grpSpPr bwMode="auto">
          <a:xfrm>
            <a:off x="409576" y="-4763"/>
            <a:ext cx="3761185" cy="6862763"/>
            <a:chOff x="2928938" y="-4763"/>
            <a:chExt cx="5014912" cy="6862763"/>
          </a:xfrm>
        </p:grpSpPr>
        <p:sp>
          <p:nvSpPr>
            <p:cNvPr id="5" name="Freeform 6">
              <a:extLst>
                <a:ext uri="{FF2B5EF4-FFF2-40B4-BE49-F238E27FC236}">
                  <a16:creationId xmlns:a16="http://schemas.microsoft.com/office/drawing/2014/main" id="{11B39204-06D8-4DED-B42B-53784929CA63}"/>
                </a:ext>
              </a:extLst>
            </p:cNvPr>
            <p:cNvSpPr>
              <a:spLocks/>
            </p:cNvSpPr>
            <p:nvPr/>
          </p:nvSpPr>
          <p:spPr bwMode="auto">
            <a:xfrm>
              <a:off x="3367088" y="-4763"/>
              <a:ext cx="1063625" cy="2782888"/>
            </a:xfrm>
            <a:custGeom>
              <a:avLst/>
              <a:gdLst>
                <a:gd name="T0" fmla="*/ 0 w 670"/>
                <a:gd name="T1" fmla="*/ 1696 h 1753"/>
                <a:gd name="T2" fmla="*/ 225 w 670"/>
                <a:gd name="T3" fmla="*/ 1753 h 1753"/>
                <a:gd name="T4" fmla="*/ 670 w 670"/>
                <a:gd name="T5" fmla="*/ 0 h 1753"/>
                <a:gd name="T6" fmla="*/ 430 w 670"/>
                <a:gd name="T7" fmla="*/ 0 h 1753"/>
                <a:gd name="T8" fmla="*/ 0 w 670"/>
                <a:gd name="T9" fmla="*/ 1696 h 1753"/>
              </a:gdLst>
              <a:ahLst/>
              <a:cxnLst>
                <a:cxn ang="0">
                  <a:pos x="T0" y="T1"/>
                </a:cxn>
                <a:cxn ang="0">
                  <a:pos x="T2" y="T3"/>
                </a:cxn>
                <a:cxn ang="0">
                  <a:pos x="T4" y="T5"/>
                </a:cxn>
                <a:cxn ang="0">
                  <a:pos x="T6" y="T7"/>
                </a:cxn>
                <a:cxn ang="0">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 name="Freeform 7">
              <a:extLst>
                <a:ext uri="{FF2B5EF4-FFF2-40B4-BE49-F238E27FC236}">
                  <a16:creationId xmlns:a16="http://schemas.microsoft.com/office/drawing/2014/main" id="{320ECB6F-8D42-4F8A-9A17-D1018A7B0C13}"/>
                </a:ext>
              </a:extLst>
            </p:cNvPr>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a:extLst>
                <a:ext uri="{FF2B5EF4-FFF2-40B4-BE49-F238E27FC236}">
                  <a16:creationId xmlns:a16="http://schemas.microsoft.com/office/drawing/2014/main" id="{427759D5-B4B6-421E-A8EF-635D60AF9511}"/>
                </a:ext>
              </a:extLst>
            </p:cNvPr>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a:extLst>
                <a:ext uri="{FF2B5EF4-FFF2-40B4-BE49-F238E27FC236}">
                  <a16:creationId xmlns:a16="http://schemas.microsoft.com/office/drawing/2014/main" id="{36982BD2-E1D9-4E8C-A196-E76B586B29DD}"/>
                </a:ext>
              </a:extLst>
            </p:cNvPr>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a:extLst>
                <a:ext uri="{FF2B5EF4-FFF2-40B4-BE49-F238E27FC236}">
                  <a16:creationId xmlns:a16="http://schemas.microsoft.com/office/drawing/2014/main" id="{23D3B748-57EF-418E-83E9-D6EDC1129C9F}"/>
                </a:ext>
              </a:extLst>
            </p:cNvPr>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a:extLst>
                <a:ext uri="{FF2B5EF4-FFF2-40B4-BE49-F238E27FC236}">
                  <a16:creationId xmlns:a16="http://schemas.microsoft.com/office/drawing/2014/main" id="{6BC1F3D9-A479-4DB0-AE71-BC65AAD8C2C0}"/>
                </a:ext>
              </a:extLst>
            </p:cNvPr>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2" y="1380071"/>
            <a:ext cx="6430967" cy="2616199"/>
          </a:xfrm>
        </p:spPr>
        <p:txBody>
          <a:bodyPr anchor="b">
            <a:normAutofit/>
          </a:bodyPr>
          <a:lstStyle>
            <a:lvl1pPr algn="r">
              <a:defRPr sz="4500">
                <a:effectLst/>
              </a:defRPr>
            </a:lvl1pPr>
          </a:lstStyle>
          <a:p>
            <a:r>
              <a:rPr lang="fr-FR"/>
              <a:t>Modifiez le style du titre</a:t>
            </a:r>
            <a:endParaRPr lang="en-US" dirty="0"/>
          </a:p>
        </p:txBody>
      </p:sp>
      <p:sp>
        <p:nvSpPr>
          <p:cNvPr id="3" name="Subtitle 2"/>
          <p:cNvSpPr>
            <a:spLocks noGrp="1"/>
          </p:cNvSpPr>
          <p:nvPr>
            <p:ph type="subTitle" idx="1"/>
          </p:nvPr>
        </p:nvSpPr>
        <p:spPr>
          <a:xfrm>
            <a:off x="3386534"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lang="en-US" dirty="0"/>
          </a:p>
        </p:txBody>
      </p:sp>
      <p:sp>
        <p:nvSpPr>
          <p:cNvPr id="11" name="Date Placeholder 3">
            <a:extLst>
              <a:ext uri="{FF2B5EF4-FFF2-40B4-BE49-F238E27FC236}">
                <a16:creationId xmlns:a16="http://schemas.microsoft.com/office/drawing/2014/main" id="{00B62845-55CA-47E6-A33F-8B37C8C0E6A6}"/>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4C9D7E7-8DC6-4668-A605-24DD8D634199}" type="datetimeFigureOut">
              <a:rPr lang="en-US"/>
              <a:pPr>
                <a:defRPr/>
              </a:pPr>
              <a:t>4/6/2018</a:t>
            </a:fld>
            <a:endParaRPr lang="en-US"/>
          </a:p>
        </p:txBody>
      </p:sp>
      <p:sp>
        <p:nvSpPr>
          <p:cNvPr id="12" name="Footer Placeholder 4">
            <a:extLst>
              <a:ext uri="{FF2B5EF4-FFF2-40B4-BE49-F238E27FC236}">
                <a16:creationId xmlns:a16="http://schemas.microsoft.com/office/drawing/2014/main" id="{EC607DCE-82E1-4B8E-9C27-E56CF51089B5}"/>
              </a:ext>
            </a:extLst>
          </p:cNvPr>
          <p:cNvSpPr>
            <a:spLocks noGrp="1"/>
          </p:cNvSpPr>
          <p:nvPr>
            <p:ph type="ftr" sz="quarter" idx="11"/>
          </p:nvPr>
        </p:nvSpPr>
        <p:spPr>
          <a:xfrm>
            <a:off x="3999311" y="5883278"/>
            <a:ext cx="3243263" cy="365125"/>
          </a:xfrm>
        </p:spPr>
        <p:txBody>
          <a:bodyPr/>
          <a:lstStyle>
            <a:lvl1pPr eaLnBrk="0" fontAlgn="base" hangingPunct="0">
              <a:spcBef>
                <a:spcPct val="0"/>
              </a:spcBef>
              <a:spcAft>
                <a:spcPct val="0"/>
              </a:spcAft>
              <a:defRPr/>
            </a:lvl1pPr>
          </a:lstStyle>
          <a:p>
            <a:pPr>
              <a:defRPr/>
            </a:pPr>
            <a:endParaRPr lang="en-US"/>
          </a:p>
        </p:txBody>
      </p:sp>
      <p:sp>
        <p:nvSpPr>
          <p:cNvPr id="13" name="Slide Number Placeholder 5">
            <a:extLst>
              <a:ext uri="{FF2B5EF4-FFF2-40B4-BE49-F238E27FC236}">
                <a16:creationId xmlns:a16="http://schemas.microsoft.com/office/drawing/2014/main" id="{F4CA3D55-2E97-465C-8DE6-1D96DE914E81}"/>
              </a:ext>
            </a:extLst>
          </p:cNvPr>
          <p:cNvSpPr>
            <a:spLocks noGrp="1"/>
          </p:cNvSpPr>
          <p:nvPr>
            <p:ph type="sldNum" sz="quarter" idx="12"/>
          </p:nvPr>
        </p:nvSpPr>
        <p:spPr/>
        <p:txBody>
          <a:bodyPr/>
          <a:lstStyle>
            <a:lvl1pPr eaLnBrk="0" hangingPunct="0">
              <a:defRPr/>
            </a:lvl1pPr>
          </a:lstStyle>
          <a:p>
            <a:fld id="{E17E1F14-FFCB-458B-BF0E-790AD1CB0645}" type="slidenum">
              <a:rPr lang="en-US" altLang="fr-FR"/>
              <a:pPr/>
              <a:t>‹N°›</a:t>
            </a:fld>
            <a:endParaRPr lang="en-US" altLang="fr-FR"/>
          </a:p>
        </p:txBody>
      </p:sp>
    </p:spTree>
    <p:extLst>
      <p:ext uri="{BB962C8B-B14F-4D97-AF65-F5344CB8AC3E}">
        <p14:creationId xmlns:p14="http://schemas.microsoft.com/office/powerpoint/2010/main" val="307124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981200"/>
          </a:xfrm>
        </p:spPr>
        <p:txBody>
          <a:bodyPr/>
          <a:lstStyle/>
          <a:p>
            <a:r>
              <a:rPr lang="fr-FR"/>
              <a:t>Modifiez le style du titre</a:t>
            </a:r>
            <a:endParaRPr lang="en-US" dirty="0"/>
          </a:p>
        </p:txBody>
      </p:sp>
      <p:sp>
        <p:nvSpPr>
          <p:cNvPr id="3" name="Content Placeholder 2"/>
          <p:cNvSpPr>
            <a:spLocks noGrp="1"/>
          </p:cNvSpPr>
          <p:nvPr>
            <p:ph idx="1"/>
          </p:nvPr>
        </p:nvSpPr>
        <p:spPr>
          <a:xfrm>
            <a:off x="982134" y="2667000"/>
            <a:ext cx="7704667" cy="333281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44330" y="6108175"/>
            <a:ext cx="857473" cy="365125"/>
          </a:xfrm>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a:xfrm>
            <a:off x="1972648" y="6108175"/>
            <a:ext cx="5314517" cy="365125"/>
          </a:xfrm>
        </p:spPr>
        <p:txBody>
          <a:bodyPr/>
          <a:lstStyle/>
          <a:p>
            <a:endParaRPr lang="fr-FR"/>
          </a:p>
        </p:txBody>
      </p:sp>
      <p:sp>
        <p:nvSpPr>
          <p:cNvPr id="6" name="Slide Number Placeholder 5"/>
          <p:cNvSpPr>
            <a:spLocks noGrp="1"/>
          </p:cNvSpPr>
          <p:nvPr>
            <p:ph type="sldNum" sz="quarter" idx="12"/>
          </p:nvPr>
        </p:nvSpPr>
        <p:spPr>
          <a:xfrm>
            <a:off x="8258968" y="6108175"/>
            <a:ext cx="427833" cy="365125"/>
          </a:xfrm>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3531601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FEC21739-431A-473B-AF76-43AF90E3A04E}"/>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CCF8E68-846C-4AE0-818F-ECE3BF430550}" type="datetimeFigureOut">
              <a:rPr lang="en-US"/>
              <a:pPr>
                <a:defRPr/>
              </a:pPr>
              <a:t>4/6/2018</a:t>
            </a:fld>
            <a:endParaRPr lang="en-US"/>
          </a:p>
        </p:txBody>
      </p:sp>
      <p:sp>
        <p:nvSpPr>
          <p:cNvPr id="5" name="Footer Placeholder 4">
            <a:extLst>
              <a:ext uri="{FF2B5EF4-FFF2-40B4-BE49-F238E27FC236}">
                <a16:creationId xmlns:a16="http://schemas.microsoft.com/office/drawing/2014/main" id="{A1A8831A-D83C-40AE-94F5-0D93A49752D4}"/>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9A0A14A5-4542-4B30-8FDB-6BA01668FF9D}"/>
              </a:ext>
            </a:extLst>
          </p:cNvPr>
          <p:cNvSpPr>
            <a:spLocks noGrp="1"/>
          </p:cNvSpPr>
          <p:nvPr>
            <p:ph type="sldNum" sz="quarter" idx="12"/>
          </p:nvPr>
        </p:nvSpPr>
        <p:spPr>
          <a:xfrm>
            <a:off x="8214123" y="5867403"/>
            <a:ext cx="413147" cy="365125"/>
          </a:xfrm>
        </p:spPr>
        <p:txBody>
          <a:bodyPr/>
          <a:lstStyle>
            <a:lvl1pPr eaLnBrk="0" hangingPunct="0">
              <a:defRPr/>
            </a:lvl1pPr>
          </a:lstStyle>
          <a:p>
            <a:fld id="{C9CD0771-A4EA-4DF8-A585-156FACD92B6D}" type="slidenum">
              <a:rPr lang="en-US" altLang="fr-FR"/>
              <a:pPr/>
              <a:t>‹N°›</a:t>
            </a:fld>
            <a:endParaRPr lang="en-US" altLang="fr-FR"/>
          </a:p>
        </p:txBody>
      </p:sp>
    </p:spTree>
    <p:extLst>
      <p:ext uri="{BB962C8B-B14F-4D97-AF65-F5344CB8AC3E}">
        <p14:creationId xmlns:p14="http://schemas.microsoft.com/office/powerpoint/2010/main" val="2800963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3000" b="0" cap="none"/>
            </a:lvl1pPr>
          </a:lstStyle>
          <a:p>
            <a:r>
              <a:rPr lang="fr-FR"/>
              <a:t>Modifiez le style du titre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a:extLst>
              <a:ext uri="{FF2B5EF4-FFF2-40B4-BE49-F238E27FC236}">
                <a16:creationId xmlns:a16="http://schemas.microsoft.com/office/drawing/2014/main" id="{D351E53B-EE54-4129-8F09-71747F5879B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BDF54D98-79AD-4573-85D2-B217D018243C}" type="datetimeFigureOut">
              <a:rPr lang="en-US"/>
              <a:pPr>
                <a:defRPr/>
              </a:pPr>
              <a:t>4/6/2018</a:t>
            </a:fld>
            <a:endParaRPr lang="en-US"/>
          </a:p>
        </p:txBody>
      </p:sp>
      <p:sp>
        <p:nvSpPr>
          <p:cNvPr id="5" name="Footer Placeholder 4">
            <a:extLst>
              <a:ext uri="{FF2B5EF4-FFF2-40B4-BE49-F238E27FC236}">
                <a16:creationId xmlns:a16="http://schemas.microsoft.com/office/drawing/2014/main" id="{2A2BAF16-7F0E-4AC9-9EA4-4C4BA34A08F4}"/>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302C4306-AF35-4519-BA94-80310DE0926F}"/>
              </a:ext>
            </a:extLst>
          </p:cNvPr>
          <p:cNvSpPr>
            <a:spLocks noGrp="1"/>
          </p:cNvSpPr>
          <p:nvPr>
            <p:ph type="sldNum" sz="quarter" idx="12"/>
          </p:nvPr>
        </p:nvSpPr>
        <p:spPr/>
        <p:txBody>
          <a:bodyPr/>
          <a:lstStyle>
            <a:lvl1pPr eaLnBrk="0" hangingPunct="0">
              <a:defRPr/>
            </a:lvl1pPr>
          </a:lstStyle>
          <a:p>
            <a:fld id="{471347AE-5E8A-4F22-AFBB-6D7A519ED5EA}" type="slidenum">
              <a:rPr lang="en-US" altLang="fr-FR"/>
              <a:pPr/>
              <a:t>‹N°›</a:t>
            </a:fld>
            <a:endParaRPr lang="en-US" altLang="fr-FR"/>
          </a:p>
        </p:txBody>
      </p:sp>
    </p:spTree>
    <p:extLst>
      <p:ext uri="{BB962C8B-B14F-4D97-AF65-F5344CB8AC3E}">
        <p14:creationId xmlns:p14="http://schemas.microsoft.com/office/powerpoint/2010/main" val="460044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3"/>
            <a:ext cx="7514035"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113236" y="2667002"/>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a:extLst>
              <a:ext uri="{FF2B5EF4-FFF2-40B4-BE49-F238E27FC236}">
                <a16:creationId xmlns:a16="http://schemas.microsoft.com/office/drawing/2014/main" id="{E4B2A69C-9A49-42D2-BE6B-0DBCABBF9B9E}"/>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83F31DE-D34F-4A7B-94C8-F07758B5EF71}" type="datetimeFigureOut">
              <a:rPr lang="en-US"/>
              <a:pPr>
                <a:defRPr/>
              </a:pPr>
              <a:t>4/6/2018</a:t>
            </a:fld>
            <a:endParaRPr lang="en-US"/>
          </a:p>
        </p:txBody>
      </p:sp>
      <p:sp>
        <p:nvSpPr>
          <p:cNvPr id="6" name="Footer Placeholder 5">
            <a:extLst>
              <a:ext uri="{FF2B5EF4-FFF2-40B4-BE49-F238E27FC236}">
                <a16:creationId xmlns:a16="http://schemas.microsoft.com/office/drawing/2014/main" id="{26DEF6AF-ACD4-4A73-BD74-32BDECE0F654}"/>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a:extLst>
              <a:ext uri="{FF2B5EF4-FFF2-40B4-BE49-F238E27FC236}">
                <a16:creationId xmlns:a16="http://schemas.microsoft.com/office/drawing/2014/main" id="{9955D949-FBA9-4C27-9749-B9957D07E18B}"/>
              </a:ext>
            </a:extLst>
          </p:cNvPr>
          <p:cNvSpPr>
            <a:spLocks noGrp="1"/>
          </p:cNvSpPr>
          <p:nvPr>
            <p:ph type="sldNum" sz="quarter" idx="12"/>
          </p:nvPr>
        </p:nvSpPr>
        <p:spPr/>
        <p:txBody>
          <a:bodyPr/>
          <a:lstStyle>
            <a:lvl1pPr eaLnBrk="0" hangingPunct="0">
              <a:defRPr/>
            </a:lvl1pPr>
          </a:lstStyle>
          <a:p>
            <a:fld id="{DA83B566-6783-44E3-A033-A6138A6D85AA}" type="slidenum">
              <a:rPr lang="en-US" altLang="fr-FR"/>
              <a:pPr/>
              <a:t>‹N°›</a:t>
            </a:fld>
            <a:endParaRPr lang="en-US" altLang="fr-FR"/>
          </a:p>
        </p:txBody>
      </p:sp>
    </p:spTree>
    <p:extLst>
      <p:ext uri="{BB962C8B-B14F-4D97-AF65-F5344CB8AC3E}">
        <p14:creationId xmlns:p14="http://schemas.microsoft.com/office/powerpoint/2010/main" val="1609057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60367"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C36B23C8-BC55-4F0F-9809-68441F1AE6B5}"/>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FC78E18-08C1-448B-AB9C-A4F167FBE7FD}" type="datetimeFigureOut">
              <a:rPr lang="en-US"/>
              <a:pPr>
                <a:defRPr/>
              </a:pPr>
              <a:t>4/6/2018</a:t>
            </a:fld>
            <a:endParaRPr lang="en-US"/>
          </a:p>
        </p:txBody>
      </p:sp>
      <p:sp>
        <p:nvSpPr>
          <p:cNvPr id="8" name="Footer Placeholder 7">
            <a:extLst>
              <a:ext uri="{FF2B5EF4-FFF2-40B4-BE49-F238E27FC236}">
                <a16:creationId xmlns:a16="http://schemas.microsoft.com/office/drawing/2014/main" id="{DEDE7D83-897B-449E-B299-863FA0331C53}"/>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9" name="Slide Number Placeholder 8">
            <a:extLst>
              <a:ext uri="{FF2B5EF4-FFF2-40B4-BE49-F238E27FC236}">
                <a16:creationId xmlns:a16="http://schemas.microsoft.com/office/drawing/2014/main" id="{27760EB7-712B-4B6E-8B8B-A3C73BFA88BB}"/>
              </a:ext>
            </a:extLst>
          </p:cNvPr>
          <p:cNvSpPr>
            <a:spLocks noGrp="1"/>
          </p:cNvSpPr>
          <p:nvPr>
            <p:ph type="sldNum" sz="quarter" idx="12"/>
          </p:nvPr>
        </p:nvSpPr>
        <p:spPr/>
        <p:txBody>
          <a:bodyPr/>
          <a:lstStyle>
            <a:lvl1pPr eaLnBrk="0" hangingPunct="0">
              <a:defRPr/>
            </a:lvl1pPr>
          </a:lstStyle>
          <a:p>
            <a:fld id="{B8D34D29-CE99-41D5-8184-08139FEF3C56}" type="slidenum">
              <a:rPr lang="en-US" altLang="fr-FR"/>
              <a:pPr/>
              <a:t>‹N°›</a:t>
            </a:fld>
            <a:endParaRPr lang="en-US" altLang="fr-FR"/>
          </a:p>
        </p:txBody>
      </p:sp>
    </p:spTree>
    <p:extLst>
      <p:ext uri="{BB962C8B-B14F-4D97-AF65-F5344CB8AC3E}">
        <p14:creationId xmlns:p14="http://schemas.microsoft.com/office/powerpoint/2010/main" val="3954833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a:extLst>
              <a:ext uri="{FF2B5EF4-FFF2-40B4-BE49-F238E27FC236}">
                <a16:creationId xmlns:a16="http://schemas.microsoft.com/office/drawing/2014/main" id="{9AD0A742-0900-4233-AE62-3EC9D1E97EFE}"/>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A0ECF7D-DD6E-44EC-8F5A-58683EDB7388}" type="datetimeFigureOut">
              <a:rPr lang="en-US"/>
              <a:pPr>
                <a:defRPr/>
              </a:pPr>
              <a:t>4/6/2018</a:t>
            </a:fld>
            <a:endParaRPr lang="en-US"/>
          </a:p>
        </p:txBody>
      </p:sp>
      <p:sp>
        <p:nvSpPr>
          <p:cNvPr id="4" name="Footer Placeholder 3">
            <a:extLst>
              <a:ext uri="{FF2B5EF4-FFF2-40B4-BE49-F238E27FC236}">
                <a16:creationId xmlns:a16="http://schemas.microsoft.com/office/drawing/2014/main" id="{4D025C92-CD73-42EC-929D-55C10DF6A82E}"/>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5" name="Slide Number Placeholder 4">
            <a:extLst>
              <a:ext uri="{FF2B5EF4-FFF2-40B4-BE49-F238E27FC236}">
                <a16:creationId xmlns:a16="http://schemas.microsoft.com/office/drawing/2014/main" id="{4E0464F4-2433-49C6-B188-5BAD4B68648C}"/>
              </a:ext>
            </a:extLst>
          </p:cNvPr>
          <p:cNvSpPr>
            <a:spLocks noGrp="1"/>
          </p:cNvSpPr>
          <p:nvPr>
            <p:ph type="sldNum" sz="quarter" idx="12"/>
          </p:nvPr>
        </p:nvSpPr>
        <p:spPr/>
        <p:txBody>
          <a:bodyPr/>
          <a:lstStyle>
            <a:lvl1pPr eaLnBrk="0" hangingPunct="0">
              <a:defRPr/>
            </a:lvl1pPr>
          </a:lstStyle>
          <a:p>
            <a:fld id="{928E318B-AB92-46F3-85ED-FB9C5C3850C9}" type="slidenum">
              <a:rPr lang="en-US" altLang="fr-FR"/>
              <a:pPr/>
              <a:t>‹N°›</a:t>
            </a:fld>
            <a:endParaRPr lang="en-US" altLang="fr-FR"/>
          </a:p>
        </p:txBody>
      </p:sp>
    </p:spTree>
    <p:extLst>
      <p:ext uri="{BB962C8B-B14F-4D97-AF65-F5344CB8AC3E}">
        <p14:creationId xmlns:p14="http://schemas.microsoft.com/office/powerpoint/2010/main" val="2560762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3D705-91C6-4281-9333-F686DFC467A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272ED8EB-4E94-431B-A378-AC5A7E867C8E}" type="datetimeFigureOut">
              <a:rPr lang="en-US"/>
              <a:pPr>
                <a:defRPr/>
              </a:pPr>
              <a:t>4/6/2018</a:t>
            </a:fld>
            <a:endParaRPr lang="en-US"/>
          </a:p>
        </p:txBody>
      </p:sp>
      <p:sp>
        <p:nvSpPr>
          <p:cNvPr id="3" name="Footer Placeholder 2">
            <a:extLst>
              <a:ext uri="{FF2B5EF4-FFF2-40B4-BE49-F238E27FC236}">
                <a16:creationId xmlns:a16="http://schemas.microsoft.com/office/drawing/2014/main" id="{EE6FEF40-E4B5-4141-B44C-25492B55273C}"/>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4" name="Slide Number Placeholder 3">
            <a:extLst>
              <a:ext uri="{FF2B5EF4-FFF2-40B4-BE49-F238E27FC236}">
                <a16:creationId xmlns:a16="http://schemas.microsoft.com/office/drawing/2014/main" id="{D8DD7F3E-3BCA-4A60-A7F2-74BF505C8D0D}"/>
              </a:ext>
            </a:extLst>
          </p:cNvPr>
          <p:cNvSpPr>
            <a:spLocks noGrp="1"/>
          </p:cNvSpPr>
          <p:nvPr>
            <p:ph type="sldNum" sz="quarter" idx="12"/>
          </p:nvPr>
        </p:nvSpPr>
        <p:spPr/>
        <p:txBody>
          <a:bodyPr/>
          <a:lstStyle>
            <a:lvl1pPr eaLnBrk="0" hangingPunct="0">
              <a:defRPr/>
            </a:lvl1pPr>
          </a:lstStyle>
          <a:p>
            <a:fld id="{E901ABF3-2B1F-41B9-A5C2-058D4384C012}" type="slidenum">
              <a:rPr lang="en-US" altLang="fr-FR"/>
              <a:pPr/>
              <a:t>‹N°›</a:t>
            </a:fld>
            <a:endParaRPr lang="en-US" altLang="fr-FR"/>
          </a:p>
        </p:txBody>
      </p:sp>
    </p:spTree>
    <p:extLst>
      <p:ext uri="{BB962C8B-B14F-4D97-AF65-F5344CB8AC3E}">
        <p14:creationId xmlns:p14="http://schemas.microsoft.com/office/powerpoint/2010/main" val="1594060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235" y="1600200"/>
            <a:ext cx="2661841" cy="1371600"/>
          </a:xfrm>
        </p:spPr>
        <p:txBody>
          <a:bodyPr anchor="b">
            <a:normAutofit/>
          </a:bodyPr>
          <a:lstStyle>
            <a:lvl1pPr algn="ctr">
              <a:defRPr sz="1800" b="0"/>
            </a:lvl1pPr>
          </a:lstStyle>
          <a:p>
            <a:r>
              <a:rPr lang="fr-FR"/>
              <a:t>Modifiez le style du titre</a:t>
            </a:r>
            <a:endParaRPr lang="en-US" dirty="0"/>
          </a:p>
        </p:txBody>
      </p:sp>
      <p:sp>
        <p:nvSpPr>
          <p:cNvPr id="3" name="Content Placeholder 2"/>
          <p:cNvSpPr>
            <a:spLocks noGrp="1"/>
          </p:cNvSpPr>
          <p:nvPr>
            <p:ph idx="1"/>
          </p:nvPr>
        </p:nvSpPr>
        <p:spPr>
          <a:xfrm>
            <a:off x="3946526" y="685802"/>
            <a:ext cx="4680743" cy="5105401"/>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3235"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a:extLst>
              <a:ext uri="{FF2B5EF4-FFF2-40B4-BE49-F238E27FC236}">
                <a16:creationId xmlns:a16="http://schemas.microsoft.com/office/drawing/2014/main" id="{303A0550-9987-4735-B69C-1A68DCC5B662}"/>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87069C0A-D393-4129-AF44-F43BE82D8537}" type="datetimeFigureOut">
              <a:rPr lang="en-US"/>
              <a:pPr>
                <a:defRPr/>
              </a:pPr>
              <a:t>4/6/2018</a:t>
            </a:fld>
            <a:endParaRPr lang="en-US"/>
          </a:p>
        </p:txBody>
      </p:sp>
      <p:sp>
        <p:nvSpPr>
          <p:cNvPr id="6" name="Footer Placeholder 5">
            <a:extLst>
              <a:ext uri="{FF2B5EF4-FFF2-40B4-BE49-F238E27FC236}">
                <a16:creationId xmlns:a16="http://schemas.microsoft.com/office/drawing/2014/main" id="{71935653-B651-4DE2-80FE-A54636BB342A}"/>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a:extLst>
              <a:ext uri="{FF2B5EF4-FFF2-40B4-BE49-F238E27FC236}">
                <a16:creationId xmlns:a16="http://schemas.microsoft.com/office/drawing/2014/main" id="{40644D51-7A13-47ED-AA59-5BD9C7A90569}"/>
              </a:ext>
            </a:extLst>
          </p:cNvPr>
          <p:cNvSpPr>
            <a:spLocks noGrp="1"/>
          </p:cNvSpPr>
          <p:nvPr>
            <p:ph type="sldNum" sz="quarter" idx="12"/>
          </p:nvPr>
        </p:nvSpPr>
        <p:spPr/>
        <p:txBody>
          <a:bodyPr/>
          <a:lstStyle>
            <a:lvl1pPr eaLnBrk="0" hangingPunct="0">
              <a:defRPr/>
            </a:lvl1pPr>
          </a:lstStyle>
          <a:p>
            <a:fld id="{B11C9A1C-8B57-48CF-B594-13BB7B167E1A}" type="slidenum">
              <a:rPr lang="en-US" altLang="fr-FR"/>
              <a:pPr/>
              <a:t>‹N°›</a:t>
            </a:fld>
            <a:endParaRPr lang="en-US" altLang="fr-FR"/>
          </a:p>
        </p:txBody>
      </p:sp>
    </p:spTree>
    <p:extLst>
      <p:ext uri="{BB962C8B-B14F-4D97-AF65-F5344CB8AC3E}">
        <p14:creationId xmlns:p14="http://schemas.microsoft.com/office/powerpoint/2010/main" val="67188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2044" y="1752599"/>
            <a:ext cx="4069619" cy="1371600"/>
          </a:xfrm>
        </p:spPr>
        <p:txBody>
          <a:bodyPr anchor="b">
            <a:normAutofit/>
          </a:bodyPr>
          <a:lstStyle>
            <a:lvl1pPr algn="ctr">
              <a:defRPr sz="2100" b="0"/>
            </a:lvl1pPr>
          </a:lstStyle>
          <a:p>
            <a:r>
              <a:rPr lang="fr-FR"/>
              <a:t>Modifiez le style du titre</a:t>
            </a:r>
            <a:endParaRPr lang="en-US" dirty="0"/>
          </a:p>
        </p:txBody>
      </p:sp>
      <p:sp>
        <p:nvSpPr>
          <p:cNvPr id="14" name="Picture Placeholder 2"/>
          <p:cNvSpPr>
            <a:spLocks noGrp="1" noChangeAspect="1"/>
          </p:cNvSpPr>
          <p:nvPr>
            <p:ph type="pic" idx="1"/>
          </p:nvPr>
        </p:nvSpPr>
        <p:spPr>
          <a:xfrm>
            <a:off x="5696012"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112044"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a:extLst>
              <a:ext uri="{FF2B5EF4-FFF2-40B4-BE49-F238E27FC236}">
                <a16:creationId xmlns:a16="http://schemas.microsoft.com/office/drawing/2014/main" id="{16544F15-E98D-45E1-B9E8-CE93B47F5AB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2AAAB8F7-0C1A-4FAD-A21D-3B90585B7D8D}" type="datetimeFigureOut">
              <a:rPr lang="en-US"/>
              <a:pPr>
                <a:defRPr/>
              </a:pPr>
              <a:t>4/6/2018</a:t>
            </a:fld>
            <a:endParaRPr lang="en-US"/>
          </a:p>
        </p:txBody>
      </p:sp>
      <p:sp>
        <p:nvSpPr>
          <p:cNvPr id="6" name="Footer Placeholder 5">
            <a:extLst>
              <a:ext uri="{FF2B5EF4-FFF2-40B4-BE49-F238E27FC236}">
                <a16:creationId xmlns:a16="http://schemas.microsoft.com/office/drawing/2014/main" id="{CF4F979E-B9CC-4536-96D7-B5FCD8D0812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a:extLst>
              <a:ext uri="{FF2B5EF4-FFF2-40B4-BE49-F238E27FC236}">
                <a16:creationId xmlns:a16="http://schemas.microsoft.com/office/drawing/2014/main" id="{21094C77-EDEB-442B-A98C-87B65A429EA5}"/>
              </a:ext>
            </a:extLst>
          </p:cNvPr>
          <p:cNvSpPr>
            <a:spLocks noGrp="1"/>
          </p:cNvSpPr>
          <p:nvPr>
            <p:ph type="sldNum" sz="quarter" idx="12"/>
          </p:nvPr>
        </p:nvSpPr>
        <p:spPr/>
        <p:txBody>
          <a:bodyPr/>
          <a:lstStyle>
            <a:lvl1pPr eaLnBrk="0" hangingPunct="0">
              <a:defRPr/>
            </a:lvl1pPr>
          </a:lstStyle>
          <a:p>
            <a:fld id="{7F6335F2-448E-47F8-815E-52E425FA4BFA}" type="slidenum">
              <a:rPr lang="en-US" altLang="fr-FR"/>
              <a:pPr/>
              <a:t>‹N°›</a:t>
            </a:fld>
            <a:endParaRPr lang="en-US" altLang="fr-FR"/>
          </a:p>
        </p:txBody>
      </p:sp>
    </p:spTree>
    <p:extLst>
      <p:ext uri="{BB962C8B-B14F-4D97-AF65-F5344CB8AC3E}">
        <p14:creationId xmlns:p14="http://schemas.microsoft.com/office/powerpoint/2010/main" val="2836223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235" y="4732865"/>
            <a:ext cx="7514033" cy="566738"/>
          </a:xfrm>
        </p:spPr>
        <p:txBody>
          <a:bodyPr anchor="b">
            <a:normAutofit/>
          </a:bodyPr>
          <a:lstStyle>
            <a:lvl1pPr algn="ctr">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113235"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a:extLst>
              <a:ext uri="{FF2B5EF4-FFF2-40B4-BE49-F238E27FC236}">
                <a16:creationId xmlns:a16="http://schemas.microsoft.com/office/drawing/2014/main" id="{7288C601-EF39-42DD-AD28-57656A89D75F}"/>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B705DEB-EAD2-4D32-8853-E3306AB5097A}" type="datetimeFigureOut">
              <a:rPr lang="en-US"/>
              <a:pPr>
                <a:defRPr/>
              </a:pPr>
              <a:t>4/6/2018</a:t>
            </a:fld>
            <a:endParaRPr lang="en-US"/>
          </a:p>
        </p:txBody>
      </p:sp>
      <p:sp>
        <p:nvSpPr>
          <p:cNvPr id="6" name="Footer Placeholder 5">
            <a:extLst>
              <a:ext uri="{FF2B5EF4-FFF2-40B4-BE49-F238E27FC236}">
                <a16:creationId xmlns:a16="http://schemas.microsoft.com/office/drawing/2014/main" id="{70BD611F-B0A8-42C9-ACE0-44BD8A43E9B8}"/>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a:extLst>
              <a:ext uri="{FF2B5EF4-FFF2-40B4-BE49-F238E27FC236}">
                <a16:creationId xmlns:a16="http://schemas.microsoft.com/office/drawing/2014/main" id="{375685CC-42D9-4959-B6B0-575A43F1235F}"/>
              </a:ext>
            </a:extLst>
          </p:cNvPr>
          <p:cNvSpPr>
            <a:spLocks noGrp="1"/>
          </p:cNvSpPr>
          <p:nvPr>
            <p:ph type="sldNum" sz="quarter" idx="12"/>
          </p:nvPr>
        </p:nvSpPr>
        <p:spPr/>
        <p:txBody>
          <a:bodyPr/>
          <a:lstStyle>
            <a:lvl1pPr eaLnBrk="0" hangingPunct="0">
              <a:defRPr/>
            </a:lvl1pPr>
          </a:lstStyle>
          <a:p>
            <a:fld id="{77B3CC2F-5C30-4B66-A02E-53283A09531F}" type="slidenum">
              <a:rPr lang="en-US" altLang="fr-FR"/>
              <a:pPr/>
              <a:t>‹N°›</a:t>
            </a:fld>
            <a:endParaRPr lang="en-US" altLang="fr-FR"/>
          </a:p>
        </p:txBody>
      </p:sp>
    </p:spTree>
    <p:extLst>
      <p:ext uri="{BB962C8B-B14F-4D97-AF65-F5344CB8AC3E}">
        <p14:creationId xmlns:p14="http://schemas.microsoft.com/office/powerpoint/2010/main" val="672116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236" y="685800"/>
            <a:ext cx="7514033" cy="3048000"/>
          </a:xfrm>
        </p:spPr>
        <p:txBody>
          <a:bodyPr>
            <a:normAutofit/>
          </a:bodyPr>
          <a:lstStyle>
            <a:lvl1pPr algn="ctr">
              <a:defRPr sz="2400" b="0" cap="none"/>
            </a:lvl1pPr>
          </a:lstStyle>
          <a:p>
            <a:r>
              <a:rPr lang="fr-FR"/>
              <a:t>Modifiez le style du titre</a:t>
            </a:r>
            <a:endParaRPr lang="en-US" dirty="0"/>
          </a:p>
        </p:txBody>
      </p:sp>
      <p:sp>
        <p:nvSpPr>
          <p:cNvPr id="3" name="Text Placeholder 2"/>
          <p:cNvSpPr>
            <a:spLocks noGrp="1"/>
          </p:cNvSpPr>
          <p:nvPr>
            <p:ph type="body" idx="1"/>
          </p:nvPr>
        </p:nvSpPr>
        <p:spPr>
          <a:xfrm>
            <a:off x="1113235" y="4343400"/>
            <a:ext cx="7514035" cy="1447800"/>
          </a:xfrm>
        </p:spPr>
        <p:txBody>
          <a:bodyP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a:extLst>
              <a:ext uri="{FF2B5EF4-FFF2-40B4-BE49-F238E27FC236}">
                <a16:creationId xmlns:a16="http://schemas.microsoft.com/office/drawing/2014/main" id="{D427ABDD-F95C-4116-B47B-464B59FF3E0B}"/>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FD04729-37C5-4686-8DD7-89CDBAF1FE5F}" type="datetimeFigureOut">
              <a:rPr lang="en-US"/>
              <a:pPr>
                <a:defRPr/>
              </a:pPr>
              <a:t>4/6/2018</a:t>
            </a:fld>
            <a:endParaRPr lang="en-US"/>
          </a:p>
        </p:txBody>
      </p:sp>
      <p:sp>
        <p:nvSpPr>
          <p:cNvPr id="5" name="Footer Placeholder 4">
            <a:extLst>
              <a:ext uri="{FF2B5EF4-FFF2-40B4-BE49-F238E27FC236}">
                <a16:creationId xmlns:a16="http://schemas.microsoft.com/office/drawing/2014/main" id="{E3F176F5-7550-4458-A14F-C8A1522DDDE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3CDC8CF2-E329-481C-AC6C-FEAA1A6FA711}"/>
              </a:ext>
            </a:extLst>
          </p:cNvPr>
          <p:cNvSpPr>
            <a:spLocks noGrp="1"/>
          </p:cNvSpPr>
          <p:nvPr>
            <p:ph type="sldNum" sz="quarter" idx="12"/>
          </p:nvPr>
        </p:nvSpPr>
        <p:spPr/>
        <p:txBody>
          <a:bodyPr/>
          <a:lstStyle>
            <a:lvl1pPr eaLnBrk="0" hangingPunct="0">
              <a:defRPr/>
            </a:lvl1pPr>
          </a:lstStyle>
          <a:p>
            <a:fld id="{2350F618-3559-4D41-BC35-FD2147D95A90}" type="slidenum">
              <a:rPr lang="en-US" altLang="fr-FR"/>
              <a:pPr/>
              <a:t>‹N°›</a:t>
            </a:fld>
            <a:endParaRPr lang="en-US" altLang="fr-FR"/>
          </a:p>
        </p:txBody>
      </p:sp>
    </p:spTree>
    <p:extLst>
      <p:ext uri="{BB962C8B-B14F-4D97-AF65-F5344CB8AC3E}">
        <p14:creationId xmlns:p14="http://schemas.microsoft.com/office/powerpoint/2010/main" val="351593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8273318" y="6116072"/>
            <a:ext cx="413483" cy="365125"/>
          </a:xfrm>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1238563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19526723-989D-489C-A932-549F87CD0DF2}"/>
              </a:ext>
            </a:extLst>
          </p:cNvPr>
          <p:cNvSpPr txBox="1"/>
          <p:nvPr/>
        </p:nvSpPr>
        <p:spPr>
          <a:xfrm>
            <a:off x="1198960"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solidFill>
                  <a:prstClr val="black"/>
                </a:solidFill>
                <a:effectLst/>
                <a:latin typeface="Corbel"/>
              </a:rPr>
              <a:t>“</a:t>
            </a:r>
          </a:p>
        </p:txBody>
      </p:sp>
      <p:sp>
        <p:nvSpPr>
          <p:cNvPr id="6" name="TextBox 14">
            <a:extLst>
              <a:ext uri="{FF2B5EF4-FFF2-40B4-BE49-F238E27FC236}">
                <a16:creationId xmlns:a16="http://schemas.microsoft.com/office/drawing/2014/main" id="{DCB64562-F4EC-45B2-B3A1-8F0E54BE3C86}"/>
              </a:ext>
            </a:extLst>
          </p:cNvPr>
          <p:cNvSpPr txBox="1"/>
          <p:nvPr/>
        </p:nvSpPr>
        <p:spPr>
          <a:xfrm>
            <a:off x="8170069"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solidFill>
                  <a:prstClr val="black"/>
                </a:solidFill>
                <a:effectLst/>
                <a:latin typeface="Corbel"/>
              </a:rPr>
              <a:t>”</a:t>
            </a:r>
          </a:p>
        </p:txBody>
      </p:sp>
      <p:sp>
        <p:nvSpPr>
          <p:cNvPr id="2" name="Title 1"/>
          <p:cNvSpPr>
            <a:spLocks noGrp="1"/>
          </p:cNvSpPr>
          <p:nvPr>
            <p:ph type="title"/>
          </p:nvPr>
        </p:nvSpPr>
        <p:spPr>
          <a:xfrm>
            <a:off x="1656160" y="685801"/>
            <a:ext cx="6742509" cy="2743199"/>
          </a:xfrm>
        </p:spPr>
        <p:txBody>
          <a:bodyPr>
            <a:normAutofit/>
          </a:bodyPr>
          <a:lstStyle>
            <a:lvl1pPr algn="ctr">
              <a:defRPr sz="24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827610" y="3428999"/>
            <a:ext cx="6399611" cy="381000"/>
          </a:xfrm>
        </p:spPr>
        <p:txBody>
          <a:bodyP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113235" y="4343400"/>
            <a:ext cx="7514033" cy="1447800"/>
          </a:xfrm>
        </p:spPr>
        <p:txBody>
          <a:bodyP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7" name="Date Placeholder 3">
            <a:extLst>
              <a:ext uri="{FF2B5EF4-FFF2-40B4-BE49-F238E27FC236}">
                <a16:creationId xmlns:a16="http://schemas.microsoft.com/office/drawing/2014/main" id="{EB9C4278-9F37-4DF8-908B-94D072BE43A7}"/>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09170316-E936-4783-94CA-EC406918D286}" type="datetimeFigureOut">
              <a:rPr lang="en-US"/>
              <a:pPr>
                <a:defRPr/>
              </a:pPr>
              <a:t>4/6/2018</a:t>
            </a:fld>
            <a:endParaRPr lang="en-US"/>
          </a:p>
        </p:txBody>
      </p:sp>
      <p:sp>
        <p:nvSpPr>
          <p:cNvPr id="8" name="Footer Placeholder 4">
            <a:extLst>
              <a:ext uri="{FF2B5EF4-FFF2-40B4-BE49-F238E27FC236}">
                <a16:creationId xmlns:a16="http://schemas.microsoft.com/office/drawing/2014/main" id="{07CCE447-06F1-4BBA-8504-B08416C0C479}"/>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en-US"/>
          </a:p>
        </p:txBody>
      </p:sp>
      <p:sp>
        <p:nvSpPr>
          <p:cNvPr id="9" name="Slide Number Placeholder 5">
            <a:extLst>
              <a:ext uri="{FF2B5EF4-FFF2-40B4-BE49-F238E27FC236}">
                <a16:creationId xmlns:a16="http://schemas.microsoft.com/office/drawing/2014/main" id="{C3E667B1-1233-4533-8E46-FCAC9A0F9D66}"/>
              </a:ext>
            </a:extLst>
          </p:cNvPr>
          <p:cNvSpPr>
            <a:spLocks noGrp="1"/>
          </p:cNvSpPr>
          <p:nvPr>
            <p:ph type="sldNum" sz="quarter" idx="16"/>
          </p:nvPr>
        </p:nvSpPr>
        <p:spPr/>
        <p:txBody>
          <a:bodyPr/>
          <a:lstStyle>
            <a:lvl1pPr eaLnBrk="0" hangingPunct="0">
              <a:defRPr/>
            </a:lvl1pPr>
          </a:lstStyle>
          <a:p>
            <a:fld id="{EFC383C8-E15D-427B-9321-2EDE088C0B40}" type="slidenum">
              <a:rPr lang="en-US" altLang="fr-FR"/>
              <a:pPr/>
              <a:t>‹N°›</a:t>
            </a:fld>
            <a:endParaRPr lang="en-US" altLang="fr-FR"/>
          </a:p>
        </p:txBody>
      </p:sp>
    </p:spTree>
    <p:extLst>
      <p:ext uri="{BB962C8B-B14F-4D97-AF65-F5344CB8AC3E}">
        <p14:creationId xmlns:p14="http://schemas.microsoft.com/office/powerpoint/2010/main" val="4237049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fr-FR"/>
              <a:t>Modifiez le style du titre</a:t>
            </a:r>
            <a:endParaRPr lang="en-US" dirty="0"/>
          </a:p>
        </p:txBody>
      </p:sp>
      <p:sp>
        <p:nvSpPr>
          <p:cNvPr id="3" name="Text Placeholder 2"/>
          <p:cNvSpPr>
            <a:spLocks noGrp="1"/>
          </p:cNvSpPr>
          <p:nvPr>
            <p:ph type="body" idx="1"/>
          </p:nvPr>
        </p:nvSpPr>
        <p:spPr>
          <a:xfrm>
            <a:off x="1113235"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a:extLst>
              <a:ext uri="{FF2B5EF4-FFF2-40B4-BE49-F238E27FC236}">
                <a16:creationId xmlns:a16="http://schemas.microsoft.com/office/drawing/2014/main" id="{EE847A21-2A86-4131-B34B-DFE2A3705A1B}"/>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FF421A9F-A2EB-4C45-81CD-0F31448DD578}" type="datetimeFigureOut">
              <a:rPr lang="en-US"/>
              <a:pPr>
                <a:defRPr/>
              </a:pPr>
              <a:t>4/6/2018</a:t>
            </a:fld>
            <a:endParaRPr lang="en-US"/>
          </a:p>
        </p:txBody>
      </p:sp>
      <p:sp>
        <p:nvSpPr>
          <p:cNvPr id="5" name="Footer Placeholder 4">
            <a:extLst>
              <a:ext uri="{FF2B5EF4-FFF2-40B4-BE49-F238E27FC236}">
                <a16:creationId xmlns:a16="http://schemas.microsoft.com/office/drawing/2014/main" id="{10B1235A-5601-4AF8-8A02-13E9B813FA0C}"/>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A8B2E2BB-781E-4EC3-A245-B43D538A0C2A}"/>
              </a:ext>
            </a:extLst>
          </p:cNvPr>
          <p:cNvSpPr>
            <a:spLocks noGrp="1"/>
          </p:cNvSpPr>
          <p:nvPr>
            <p:ph type="sldNum" sz="quarter" idx="12"/>
          </p:nvPr>
        </p:nvSpPr>
        <p:spPr/>
        <p:txBody>
          <a:bodyPr/>
          <a:lstStyle>
            <a:lvl1pPr eaLnBrk="0" hangingPunct="0">
              <a:defRPr/>
            </a:lvl1pPr>
          </a:lstStyle>
          <a:p>
            <a:fld id="{78E0BBA8-0577-4C01-B6D7-34E9D68F54E1}" type="slidenum">
              <a:rPr lang="en-US" altLang="fr-FR"/>
              <a:pPr/>
              <a:t>‹N°›</a:t>
            </a:fld>
            <a:endParaRPr lang="en-US" altLang="fr-FR"/>
          </a:p>
        </p:txBody>
      </p:sp>
    </p:spTree>
    <p:extLst>
      <p:ext uri="{BB962C8B-B14F-4D97-AF65-F5344CB8AC3E}">
        <p14:creationId xmlns:p14="http://schemas.microsoft.com/office/powerpoint/2010/main" val="3082061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7419F0E3-C4B6-4E8D-B7A3-F3E6D00AB61E}"/>
              </a:ext>
            </a:extLst>
          </p:cNvPr>
          <p:cNvSpPr txBox="1"/>
          <p:nvPr/>
        </p:nvSpPr>
        <p:spPr>
          <a:xfrm>
            <a:off x="1198960"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solidFill>
                  <a:prstClr val="black"/>
                </a:solidFill>
                <a:effectLst/>
                <a:latin typeface="Corbel"/>
              </a:rPr>
              <a:t>“</a:t>
            </a:r>
          </a:p>
        </p:txBody>
      </p:sp>
      <p:sp>
        <p:nvSpPr>
          <p:cNvPr id="6" name="TextBox 14">
            <a:extLst>
              <a:ext uri="{FF2B5EF4-FFF2-40B4-BE49-F238E27FC236}">
                <a16:creationId xmlns:a16="http://schemas.microsoft.com/office/drawing/2014/main" id="{A5E2780F-8649-4957-A70D-337F4F3092FB}"/>
              </a:ext>
            </a:extLst>
          </p:cNvPr>
          <p:cNvSpPr txBox="1"/>
          <p:nvPr/>
        </p:nvSpPr>
        <p:spPr>
          <a:xfrm>
            <a:off x="8170069"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solidFill>
                  <a:prstClr val="black"/>
                </a:solidFill>
                <a:effectLst/>
                <a:latin typeface="Corbel"/>
              </a:rPr>
              <a:t>”</a:t>
            </a:r>
          </a:p>
        </p:txBody>
      </p:sp>
      <p:sp>
        <p:nvSpPr>
          <p:cNvPr id="2" name="Title 1"/>
          <p:cNvSpPr>
            <a:spLocks noGrp="1"/>
          </p:cNvSpPr>
          <p:nvPr>
            <p:ph type="title"/>
          </p:nvPr>
        </p:nvSpPr>
        <p:spPr>
          <a:xfrm>
            <a:off x="1656160" y="685801"/>
            <a:ext cx="6742509" cy="2743199"/>
          </a:xfrm>
        </p:spPr>
        <p:txBody>
          <a:bodyPr>
            <a:normAutofit/>
          </a:bodyPr>
          <a:lstStyle>
            <a:lvl1pPr algn="ctr">
              <a:defRPr sz="24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13236" y="3886200"/>
            <a:ext cx="7514033" cy="889000"/>
          </a:xfrm>
        </p:spPr>
        <p:txBody>
          <a:bodyPr rtlCol="0" anchor="b">
            <a:normAutofit/>
          </a:bodyPr>
          <a:lstStyle>
            <a:lvl1pPr algn="r">
              <a:buNone/>
              <a:defRPr lang="en-US" sz="1800" b="0" cap="none" dirty="0">
                <a:ln w="3175" cmpd="sng">
                  <a:noFill/>
                </a:ln>
                <a:solidFill>
                  <a:schemeClr val="tx1"/>
                </a:solidFill>
                <a:effectLst/>
              </a:defRPr>
            </a:lvl1pPr>
          </a:lstStyle>
          <a:p>
            <a:pPr lvl="0"/>
            <a:r>
              <a:rPr lang="fr-FR"/>
              <a:t>Modifier les styles du texte du masque</a:t>
            </a:r>
          </a:p>
        </p:txBody>
      </p:sp>
      <p:sp>
        <p:nvSpPr>
          <p:cNvPr id="3" name="Text Placeholder 2"/>
          <p:cNvSpPr>
            <a:spLocks noGrp="1"/>
          </p:cNvSpPr>
          <p:nvPr>
            <p:ph type="body" idx="1"/>
          </p:nvPr>
        </p:nvSpPr>
        <p:spPr>
          <a:xfrm>
            <a:off x="1113235"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7" name="Date Placeholder 3">
            <a:extLst>
              <a:ext uri="{FF2B5EF4-FFF2-40B4-BE49-F238E27FC236}">
                <a16:creationId xmlns:a16="http://schemas.microsoft.com/office/drawing/2014/main" id="{09B9F24D-1319-42F7-BEDD-8F001F5CAC28}"/>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777282CC-9428-4CB0-9A34-8F4F20F02D24}" type="datetimeFigureOut">
              <a:rPr lang="en-US"/>
              <a:pPr>
                <a:defRPr/>
              </a:pPr>
              <a:t>4/6/2018</a:t>
            </a:fld>
            <a:endParaRPr lang="en-US"/>
          </a:p>
        </p:txBody>
      </p:sp>
      <p:sp>
        <p:nvSpPr>
          <p:cNvPr id="8" name="Footer Placeholder 4">
            <a:extLst>
              <a:ext uri="{FF2B5EF4-FFF2-40B4-BE49-F238E27FC236}">
                <a16:creationId xmlns:a16="http://schemas.microsoft.com/office/drawing/2014/main" id="{07BCDBD9-807D-454F-B241-6D6E82F93FF8}"/>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en-US"/>
          </a:p>
        </p:txBody>
      </p:sp>
      <p:sp>
        <p:nvSpPr>
          <p:cNvPr id="9" name="Slide Number Placeholder 5">
            <a:extLst>
              <a:ext uri="{FF2B5EF4-FFF2-40B4-BE49-F238E27FC236}">
                <a16:creationId xmlns:a16="http://schemas.microsoft.com/office/drawing/2014/main" id="{4EA5EC63-D4D6-4B5E-AD9A-E6D9BF448003}"/>
              </a:ext>
            </a:extLst>
          </p:cNvPr>
          <p:cNvSpPr>
            <a:spLocks noGrp="1"/>
          </p:cNvSpPr>
          <p:nvPr>
            <p:ph type="sldNum" sz="quarter" idx="16"/>
          </p:nvPr>
        </p:nvSpPr>
        <p:spPr/>
        <p:txBody>
          <a:bodyPr/>
          <a:lstStyle>
            <a:lvl1pPr eaLnBrk="0" hangingPunct="0">
              <a:defRPr/>
            </a:lvl1pPr>
          </a:lstStyle>
          <a:p>
            <a:fld id="{8AA9D7B5-1605-4867-8885-BA127AD18041}" type="slidenum">
              <a:rPr lang="en-US" altLang="fr-FR"/>
              <a:pPr/>
              <a:t>‹N°›</a:t>
            </a:fld>
            <a:endParaRPr lang="en-US" altLang="fr-FR"/>
          </a:p>
        </p:txBody>
      </p:sp>
    </p:spTree>
    <p:extLst>
      <p:ext uri="{BB962C8B-B14F-4D97-AF65-F5344CB8AC3E}">
        <p14:creationId xmlns:p14="http://schemas.microsoft.com/office/powerpoint/2010/main" val="2115229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3"/>
            <a:ext cx="7514034" cy="2727325"/>
          </a:xfrm>
        </p:spPr>
        <p:txBody>
          <a:bodyPr rtlCol="0">
            <a:normAutofit/>
          </a:bodyPr>
          <a:lstStyle>
            <a:lvl1pPr>
              <a:defRPr lang="en-US" b="0" dirty="0"/>
            </a:lvl1pPr>
          </a:lstStyle>
          <a:p>
            <a:pPr lvl="0"/>
            <a:r>
              <a:rPr lang="fr-FR"/>
              <a:t>Modifiez le style du titre</a:t>
            </a:r>
            <a:endParaRPr lang="en-US" dirty="0"/>
          </a:p>
        </p:txBody>
      </p:sp>
      <p:sp>
        <p:nvSpPr>
          <p:cNvPr id="10" name="Text Placeholder 9"/>
          <p:cNvSpPr>
            <a:spLocks noGrp="1"/>
          </p:cNvSpPr>
          <p:nvPr>
            <p:ph type="body" sz="quarter" idx="13"/>
          </p:nvPr>
        </p:nvSpPr>
        <p:spPr>
          <a:xfrm>
            <a:off x="1113235" y="3505200"/>
            <a:ext cx="7514035" cy="838200"/>
          </a:xfrm>
        </p:spPr>
        <p:txBody>
          <a:bodyPr rtlCol="0" anchor="b">
            <a:normAutofit/>
          </a:bodyPr>
          <a:lstStyle>
            <a:lvl1pPr>
              <a:buNone/>
              <a:defRPr lang="en-US" sz="2100" b="0" cap="none" dirty="0">
                <a:ln w="3175" cmpd="sng">
                  <a:noFill/>
                </a:ln>
                <a:solidFill>
                  <a:schemeClr val="tx1"/>
                </a:solidFill>
                <a:effectLst/>
              </a:defRPr>
            </a:lvl1pPr>
          </a:lstStyle>
          <a:p>
            <a:pPr lvl="0"/>
            <a:r>
              <a:rPr lang="fr-FR"/>
              <a:t>Modifier les styles du texte du masque</a:t>
            </a:r>
          </a:p>
        </p:txBody>
      </p:sp>
      <p:sp>
        <p:nvSpPr>
          <p:cNvPr id="3" name="Text Placeholder 2"/>
          <p:cNvSpPr>
            <a:spLocks noGrp="1"/>
          </p:cNvSpPr>
          <p:nvPr>
            <p:ph type="body" idx="1"/>
          </p:nvPr>
        </p:nvSpPr>
        <p:spPr>
          <a:xfrm>
            <a:off x="1113235"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5" name="Date Placeholder 3">
            <a:extLst>
              <a:ext uri="{FF2B5EF4-FFF2-40B4-BE49-F238E27FC236}">
                <a16:creationId xmlns:a16="http://schemas.microsoft.com/office/drawing/2014/main" id="{73703129-6205-4A34-A3A0-815018950898}"/>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FD04B5BD-0E5D-4844-9629-6CEC6744016D}" type="datetimeFigureOut">
              <a:rPr lang="en-US"/>
              <a:pPr>
                <a:defRPr/>
              </a:pPr>
              <a:t>4/6/2018</a:t>
            </a:fld>
            <a:endParaRPr lang="en-US"/>
          </a:p>
        </p:txBody>
      </p:sp>
      <p:sp>
        <p:nvSpPr>
          <p:cNvPr id="6" name="Footer Placeholder 4">
            <a:extLst>
              <a:ext uri="{FF2B5EF4-FFF2-40B4-BE49-F238E27FC236}">
                <a16:creationId xmlns:a16="http://schemas.microsoft.com/office/drawing/2014/main" id="{524B9F6C-49F2-493D-8803-44FC719FBE57}"/>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5">
            <a:extLst>
              <a:ext uri="{FF2B5EF4-FFF2-40B4-BE49-F238E27FC236}">
                <a16:creationId xmlns:a16="http://schemas.microsoft.com/office/drawing/2014/main" id="{5B3CA665-E2A5-436F-AA6A-321E7A86C09A}"/>
              </a:ext>
            </a:extLst>
          </p:cNvPr>
          <p:cNvSpPr>
            <a:spLocks noGrp="1"/>
          </p:cNvSpPr>
          <p:nvPr>
            <p:ph type="sldNum" sz="quarter" idx="16"/>
          </p:nvPr>
        </p:nvSpPr>
        <p:spPr/>
        <p:txBody>
          <a:bodyPr/>
          <a:lstStyle>
            <a:lvl1pPr eaLnBrk="0" hangingPunct="0">
              <a:defRPr/>
            </a:lvl1pPr>
          </a:lstStyle>
          <a:p>
            <a:fld id="{9DACB6C0-D636-4119-B37D-9716F1A1EFC0}" type="slidenum">
              <a:rPr lang="en-US" altLang="fr-FR"/>
              <a:pPr/>
              <a:t>‹N°›</a:t>
            </a:fld>
            <a:endParaRPr lang="en-US" altLang="fr-FR"/>
          </a:p>
        </p:txBody>
      </p:sp>
    </p:spTree>
    <p:extLst>
      <p:ext uri="{BB962C8B-B14F-4D97-AF65-F5344CB8AC3E}">
        <p14:creationId xmlns:p14="http://schemas.microsoft.com/office/powerpoint/2010/main" val="2748809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0F8376B3-43D6-4AD2-BB9F-C7F73C4A1C72}"/>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85091A0-329A-47D2-BC82-B3457FFDBAD8}" type="datetimeFigureOut">
              <a:rPr lang="en-US"/>
              <a:pPr>
                <a:defRPr/>
              </a:pPr>
              <a:t>4/6/2018</a:t>
            </a:fld>
            <a:endParaRPr lang="en-US"/>
          </a:p>
        </p:txBody>
      </p:sp>
      <p:sp>
        <p:nvSpPr>
          <p:cNvPr id="5" name="Footer Placeholder 4">
            <a:extLst>
              <a:ext uri="{FF2B5EF4-FFF2-40B4-BE49-F238E27FC236}">
                <a16:creationId xmlns:a16="http://schemas.microsoft.com/office/drawing/2014/main" id="{85A04A81-B5F3-4D62-84B3-18BA33B0F628}"/>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7D8F1272-AB40-4D78-917D-0F1363DD2969}"/>
              </a:ext>
            </a:extLst>
          </p:cNvPr>
          <p:cNvSpPr>
            <a:spLocks noGrp="1"/>
          </p:cNvSpPr>
          <p:nvPr>
            <p:ph type="sldNum" sz="quarter" idx="12"/>
          </p:nvPr>
        </p:nvSpPr>
        <p:spPr/>
        <p:txBody>
          <a:bodyPr/>
          <a:lstStyle>
            <a:lvl1pPr eaLnBrk="0" hangingPunct="0">
              <a:defRPr/>
            </a:lvl1pPr>
          </a:lstStyle>
          <a:p>
            <a:fld id="{B930164A-B263-4E12-94AB-A96226848AE2}" type="slidenum">
              <a:rPr lang="en-US" altLang="fr-FR"/>
              <a:pPr/>
              <a:t>‹N°›</a:t>
            </a:fld>
            <a:endParaRPr lang="en-US" altLang="fr-FR"/>
          </a:p>
        </p:txBody>
      </p:sp>
    </p:spTree>
    <p:extLst>
      <p:ext uri="{BB962C8B-B14F-4D97-AF65-F5344CB8AC3E}">
        <p14:creationId xmlns:p14="http://schemas.microsoft.com/office/powerpoint/2010/main" val="45739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3" y="685800"/>
            <a:ext cx="1327777"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13235" y="685800"/>
            <a:ext cx="6014807"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7F1C18B7-558D-4585-B7C0-6BD5884652D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DD5F1472-C69F-4EF9-9B87-4E2E86780EDB}" type="datetimeFigureOut">
              <a:rPr lang="en-US"/>
              <a:pPr>
                <a:defRPr/>
              </a:pPr>
              <a:t>4/6/2018</a:t>
            </a:fld>
            <a:endParaRPr lang="en-US"/>
          </a:p>
        </p:txBody>
      </p:sp>
      <p:sp>
        <p:nvSpPr>
          <p:cNvPr id="5" name="Footer Placeholder 4">
            <a:extLst>
              <a:ext uri="{FF2B5EF4-FFF2-40B4-BE49-F238E27FC236}">
                <a16:creationId xmlns:a16="http://schemas.microsoft.com/office/drawing/2014/main" id="{458F1E90-8E9F-40DD-B9CE-7893894D2F6E}"/>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41EE6B1E-84E2-4C32-9E9D-AAE60C171BC6}"/>
              </a:ext>
            </a:extLst>
          </p:cNvPr>
          <p:cNvSpPr>
            <a:spLocks noGrp="1"/>
          </p:cNvSpPr>
          <p:nvPr>
            <p:ph type="sldNum" sz="quarter" idx="12"/>
          </p:nvPr>
        </p:nvSpPr>
        <p:spPr/>
        <p:txBody>
          <a:bodyPr/>
          <a:lstStyle>
            <a:lvl1pPr eaLnBrk="0" hangingPunct="0">
              <a:defRPr/>
            </a:lvl1pPr>
          </a:lstStyle>
          <a:p>
            <a:fld id="{A170AD0A-021A-4E9B-B8DA-A0306F0568C0}" type="slidenum">
              <a:rPr lang="en-US" altLang="fr-FR"/>
              <a:pPr/>
              <a:t>‹N°›</a:t>
            </a:fld>
            <a:endParaRPr lang="en-US" altLang="fr-FR"/>
          </a:p>
        </p:txBody>
      </p:sp>
    </p:spTree>
    <p:extLst>
      <p:ext uri="{BB962C8B-B14F-4D97-AF65-F5344CB8AC3E}">
        <p14:creationId xmlns:p14="http://schemas.microsoft.com/office/powerpoint/2010/main" val="590081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2" name="PlaceHolder 1"/>
          <p:cNvSpPr>
            <a:spLocks noGrp="1"/>
          </p:cNvSpPr>
          <p:nvPr>
            <p:ph type="title"/>
          </p:nvPr>
        </p:nvSpPr>
        <p:spPr>
          <a:xfrm>
            <a:off x="1944810" y="624240"/>
            <a:ext cx="6683580" cy="1280520"/>
          </a:xfrm>
          <a:prstGeom prst="rect">
            <a:avLst/>
          </a:prstGeom>
        </p:spPr>
        <p:txBody>
          <a:bodyPr lIns="0" tIns="0" rIns="0" bIns="0"/>
          <a:lstStyle/>
          <a:p>
            <a:endParaRPr/>
          </a:p>
        </p:txBody>
      </p:sp>
      <p:sp>
        <p:nvSpPr>
          <p:cNvPr id="33" name="PlaceHolder 2"/>
          <p:cNvSpPr>
            <a:spLocks noGrp="1"/>
          </p:cNvSpPr>
          <p:nvPr>
            <p:ph type="subTitle"/>
          </p:nvPr>
        </p:nvSpPr>
        <p:spPr>
          <a:xfrm>
            <a:off x="1941840" y="2133720"/>
            <a:ext cx="6686280" cy="3777120"/>
          </a:xfrm>
          <a:prstGeom prst="rect">
            <a:avLst/>
          </a:prstGeom>
        </p:spPr>
        <p:txBody>
          <a:bodyPr lIns="0" tIns="0" rIns="0" bIns="0"/>
          <a:lstStyle/>
          <a:p>
            <a:endParaRPr/>
          </a:p>
        </p:txBody>
      </p:sp>
    </p:spTree>
    <p:extLst>
      <p:ext uri="{BB962C8B-B14F-4D97-AF65-F5344CB8AC3E}">
        <p14:creationId xmlns:p14="http://schemas.microsoft.com/office/powerpoint/2010/main" val="23643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192612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206810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197664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192736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362468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8072E-7020-47B8-8FD2-2340D200DAE2}" type="datetimeFigureOut">
              <a:rPr lang="fr-FR" smtClean="0"/>
              <a:pPr/>
              <a:t>06/04/2018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8B79E6-7685-4F0C-ADAC-E01A31A12C04}" type="slidenum">
              <a:rPr lang="fr-FR" smtClean="0"/>
              <a:pPr/>
              <a:t>‹N°›</a:t>
            </a:fld>
            <a:endParaRPr lang="fr-FR"/>
          </a:p>
        </p:txBody>
      </p:sp>
    </p:spTree>
    <p:extLst>
      <p:ext uri="{BB962C8B-B14F-4D97-AF65-F5344CB8AC3E}">
        <p14:creationId xmlns:p14="http://schemas.microsoft.com/office/powerpoint/2010/main" val="248080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3.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48072E-7020-47B8-8FD2-2340D200DAE2}" type="datetimeFigureOut">
              <a:rPr lang="fr-FR" smtClean="0"/>
              <a:pPr/>
              <a:t>06/04/2018</a:t>
            </a:fld>
            <a:endParaRPr lang="fr-FR"/>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8B79E6-7685-4F0C-ADAC-E01A31A12C04}" type="slidenum">
              <a:rPr lang="fr-FR" smtClean="0"/>
              <a:pPr/>
              <a:t>‹N°›</a:t>
            </a:fld>
            <a:endParaRPr lang="fr-FR"/>
          </a:p>
        </p:txBody>
      </p:sp>
    </p:spTree>
    <p:extLst>
      <p:ext uri="{BB962C8B-B14F-4D97-AF65-F5344CB8AC3E}">
        <p14:creationId xmlns:p14="http://schemas.microsoft.com/office/powerpoint/2010/main" val="1022639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2DE47806-A13F-4E57-963B-5791206C4AFC}"/>
              </a:ext>
            </a:extLst>
          </p:cNvPr>
          <p:cNvGrpSpPr>
            <a:grpSpLocks/>
          </p:cNvGrpSpPr>
          <p:nvPr/>
        </p:nvGrpSpPr>
        <p:grpSpPr bwMode="auto">
          <a:xfrm>
            <a:off x="113111" y="0"/>
            <a:ext cx="1827609" cy="6858000"/>
            <a:chOff x="1320800" y="0"/>
            <a:chExt cx="2436813" cy="6858001"/>
          </a:xfrm>
        </p:grpSpPr>
        <p:sp>
          <p:nvSpPr>
            <p:cNvPr id="1032" name="Freeform 6">
              <a:extLst>
                <a:ext uri="{FF2B5EF4-FFF2-40B4-BE49-F238E27FC236}">
                  <a16:creationId xmlns:a16="http://schemas.microsoft.com/office/drawing/2014/main" id="{F2D5654E-9ABE-43AB-8661-13ABA6CB4CD8}"/>
                </a:ext>
              </a:extLst>
            </p:cNvPr>
            <p:cNvSpPr>
              <a:spLocks/>
            </p:cNvSpPr>
            <p:nvPr/>
          </p:nvSpPr>
          <p:spPr bwMode="auto">
            <a:xfrm>
              <a:off x="1627188" y="0"/>
              <a:ext cx="1122363" cy="5329238"/>
            </a:xfrm>
            <a:custGeom>
              <a:avLst/>
              <a:gdLst>
                <a:gd name="T0" fmla="*/ 0 w 707"/>
                <a:gd name="T1" fmla="*/ 3330 h 3357"/>
                <a:gd name="T2" fmla="*/ 156 w 707"/>
                <a:gd name="T3" fmla="*/ 3357 h 3357"/>
                <a:gd name="T4" fmla="*/ 707 w 707"/>
                <a:gd name="T5" fmla="*/ 0 h 3357"/>
                <a:gd name="T6" fmla="*/ 547 w 707"/>
                <a:gd name="T7" fmla="*/ 0 h 3357"/>
                <a:gd name="T8" fmla="*/ 0 w 707"/>
                <a:gd name="T9" fmla="*/ 3330 h 3357"/>
              </a:gdLst>
              <a:ahLst/>
              <a:cxnLst>
                <a:cxn ang="0">
                  <a:pos x="T0" y="T1"/>
                </a:cxn>
                <a:cxn ang="0">
                  <a:pos x="T2" y="T3"/>
                </a:cxn>
                <a:cxn ang="0">
                  <a:pos x="T4" y="T5"/>
                </a:cxn>
                <a:cxn ang="0">
                  <a:pos x="T6" y="T7"/>
                </a:cxn>
                <a:cxn ang="0">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 name="Freeform 7">
              <a:extLst>
                <a:ext uri="{FF2B5EF4-FFF2-40B4-BE49-F238E27FC236}">
                  <a16:creationId xmlns:a16="http://schemas.microsoft.com/office/drawing/2014/main" id="{6BF33D44-FEEC-4AC7-88A0-FE080BD12C83}"/>
                </a:ext>
              </a:extLst>
            </p:cNvPr>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706ABAE0-4713-4AEF-874F-C685790D405F}"/>
                </a:ext>
              </a:extLst>
            </p:cNvPr>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CC6DEC52-BD9E-4AD5-AEA6-62C4A2A9514E}"/>
                </a:ext>
              </a:extLst>
            </p:cNvPr>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FD8AF7EA-6C3D-4331-BBAE-7F9350ED0076}"/>
                </a:ext>
              </a:extLst>
            </p:cNvPr>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28A16F35-FFEA-4A3B-B8CD-34CD95F6DC61}"/>
                </a:ext>
              </a:extLst>
            </p:cNvPr>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34B3627E-7518-4908-93B7-DD33FC9B92E3}"/>
              </a:ext>
            </a:extLst>
          </p:cNvPr>
          <p:cNvSpPr>
            <a:spLocks noGrp="1"/>
          </p:cNvSpPr>
          <p:nvPr>
            <p:ph type="title"/>
          </p:nvPr>
        </p:nvSpPr>
        <p:spPr bwMode="auto">
          <a:xfrm>
            <a:off x="1113235" y="685800"/>
            <a:ext cx="751403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8" name="Text Placeholder 2">
            <a:extLst>
              <a:ext uri="{FF2B5EF4-FFF2-40B4-BE49-F238E27FC236}">
                <a16:creationId xmlns:a16="http://schemas.microsoft.com/office/drawing/2014/main" id="{01BFCF93-A1CD-495E-B44F-BD7003524714}"/>
              </a:ext>
            </a:extLst>
          </p:cNvPr>
          <p:cNvSpPr>
            <a:spLocks noGrp="1"/>
          </p:cNvSpPr>
          <p:nvPr>
            <p:ph type="body" idx="1"/>
          </p:nvPr>
        </p:nvSpPr>
        <p:spPr bwMode="auto">
          <a:xfrm>
            <a:off x="1113235" y="2667000"/>
            <a:ext cx="751403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C8815D3F-7CC1-466D-AEB0-1CBC704166AB}"/>
              </a:ext>
            </a:extLst>
          </p:cNvPr>
          <p:cNvSpPr>
            <a:spLocks noGrp="1"/>
          </p:cNvSpPr>
          <p:nvPr>
            <p:ph type="dt" sz="half" idx="2"/>
          </p:nvPr>
        </p:nvSpPr>
        <p:spPr>
          <a:xfrm>
            <a:off x="7299722" y="5883278"/>
            <a:ext cx="857250" cy="365125"/>
          </a:xfrm>
          <a:prstGeom prst="rect">
            <a:avLst/>
          </a:prstGeom>
        </p:spPr>
        <p:txBody>
          <a:bodyPr vert="horz" lIns="91440" tIns="45720" rIns="91440" bIns="45720" rtlCol="0" anchor="ctr"/>
          <a:lstStyle>
            <a:lvl1pPr algn="r" eaLnBrk="1" fontAlgn="auto" hangingPunct="1">
              <a:spcBef>
                <a:spcPts val="0"/>
              </a:spcBef>
              <a:spcAft>
                <a:spcPts val="0"/>
              </a:spcAft>
              <a:defRPr sz="750" b="0" i="0" dirty="0">
                <a:solidFill>
                  <a:prstClr val="black"/>
                </a:solidFill>
                <a:effectLst/>
                <a:latin typeface="+mn-lt"/>
              </a:defRPr>
            </a:lvl1pPr>
          </a:lstStyle>
          <a:p>
            <a:pPr>
              <a:defRPr/>
            </a:pPr>
            <a:fld id="{EF0D3B24-6E89-4B5C-AD4A-189DB7E4A9B4}" type="datetimeFigureOut">
              <a:rPr lang="en-US"/>
              <a:pPr>
                <a:defRPr/>
              </a:pPr>
              <a:t>4/6/2018</a:t>
            </a:fld>
            <a:endParaRPr lang="en-US"/>
          </a:p>
        </p:txBody>
      </p:sp>
      <p:sp>
        <p:nvSpPr>
          <p:cNvPr id="5" name="Footer Placeholder 4">
            <a:extLst>
              <a:ext uri="{FF2B5EF4-FFF2-40B4-BE49-F238E27FC236}">
                <a16:creationId xmlns:a16="http://schemas.microsoft.com/office/drawing/2014/main" id="{93096541-5825-41EA-BF50-8A455754714E}"/>
              </a:ext>
            </a:extLst>
          </p:cNvPr>
          <p:cNvSpPr>
            <a:spLocks noGrp="1"/>
          </p:cNvSpPr>
          <p:nvPr>
            <p:ph type="ftr" sz="quarter" idx="3"/>
          </p:nvPr>
        </p:nvSpPr>
        <p:spPr>
          <a:xfrm>
            <a:off x="1928814" y="5883278"/>
            <a:ext cx="5313760" cy="365125"/>
          </a:xfrm>
          <a:prstGeom prst="rect">
            <a:avLst/>
          </a:prstGeom>
        </p:spPr>
        <p:txBody>
          <a:bodyPr vert="horz" lIns="91440" tIns="45720" rIns="91440" bIns="45720" rtlCol="0" anchor="ctr"/>
          <a:lstStyle>
            <a:lvl1pPr algn="l" eaLnBrk="1" fontAlgn="auto" hangingPunct="1">
              <a:spcBef>
                <a:spcPts val="0"/>
              </a:spcBef>
              <a:spcAft>
                <a:spcPts val="0"/>
              </a:spcAft>
              <a:defRPr sz="750" b="0" i="0" dirty="0">
                <a:solidFill>
                  <a:prstClr val="black"/>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4DABC592-B476-4430-9018-B9AF65C0A452}"/>
              </a:ext>
            </a:extLst>
          </p:cNvPr>
          <p:cNvSpPr>
            <a:spLocks noGrp="1"/>
          </p:cNvSpPr>
          <p:nvPr>
            <p:ph type="sldNum" sz="quarter" idx="4"/>
          </p:nvPr>
        </p:nvSpPr>
        <p:spPr>
          <a:xfrm>
            <a:off x="8214123" y="5883278"/>
            <a:ext cx="41314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000000"/>
                </a:solidFill>
                <a:latin typeface="Corbel" panose="020B0503020204020204" pitchFamily="34" charset="0"/>
              </a:defRPr>
            </a:lvl1pPr>
          </a:lstStyle>
          <a:p>
            <a:fld id="{F1A13824-962D-4CF9-A23C-0704CC3C6C85}" type="slidenum">
              <a:rPr lang="en-US" altLang="fr-FR"/>
              <a:pPr/>
              <a:t>‹N°›</a:t>
            </a:fld>
            <a:endParaRPr lang="en-US" altLang="fr-FR"/>
          </a:p>
        </p:txBody>
      </p:sp>
    </p:spTree>
    <p:extLst>
      <p:ext uri="{BB962C8B-B14F-4D97-AF65-F5344CB8AC3E}">
        <p14:creationId xmlns:p14="http://schemas.microsoft.com/office/powerpoint/2010/main" val="411985742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ctr" defTabSz="342900" rtl="0" fontAlgn="base">
        <a:spcBef>
          <a:spcPct val="0"/>
        </a:spcBef>
        <a:spcAft>
          <a:spcPct val="0"/>
        </a:spcAft>
        <a:defRPr sz="3000" kern="1200">
          <a:ln w="3175" cmpd="sng">
            <a:noFill/>
          </a:ln>
          <a:solidFill>
            <a:schemeClr val="tx1"/>
          </a:solidFill>
          <a:latin typeface="+mj-lt"/>
          <a:ea typeface="+mj-ea"/>
          <a:cs typeface="+mj-cs"/>
        </a:defRPr>
      </a:lvl1pPr>
      <a:lvl2pPr algn="ctr" defTabSz="342900" rtl="0" fontAlgn="base">
        <a:spcBef>
          <a:spcPct val="0"/>
        </a:spcBef>
        <a:spcAft>
          <a:spcPct val="0"/>
        </a:spcAft>
        <a:defRPr sz="3000">
          <a:solidFill>
            <a:schemeClr val="tx1"/>
          </a:solidFill>
          <a:latin typeface="Corbel" panose="020B0503020204020204" pitchFamily="34" charset="0"/>
        </a:defRPr>
      </a:lvl2pPr>
      <a:lvl3pPr algn="ctr" defTabSz="342900" rtl="0" fontAlgn="base">
        <a:spcBef>
          <a:spcPct val="0"/>
        </a:spcBef>
        <a:spcAft>
          <a:spcPct val="0"/>
        </a:spcAft>
        <a:defRPr sz="3000">
          <a:solidFill>
            <a:schemeClr val="tx1"/>
          </a:solidFill>
          <a:latin typeface="Corbel" panose="020B0503020204020204" pitchFamily="34" charset="0"/>
        </a:defRPr>
      </a:lvl3pPr>
      <a:lvl4pPr algn="ctr" defTabSz="342900" rtl="0" fontAlgn="base">
        <a:spcBef>
          <a:spcPct val="0"/>
        </a:spcBef>
        <a:spcAft>
          <a:spcPct val="0"/>
        </a:spcAft>
        <a:defRPr sz="3000">
          <a:solidFill>
            <a:schemeClr val="tx1"/>
          </a:solidFill>
          <a:latin typeface="Corbel" panose="020B0503020204020204" pitchFamily="34" charset="0"/>
        </a:defRPr>
      </a:lvl4pPr>
      <a:lvl5pPr algn="ctr" defTabSz="342900" rtl="0" fontAlgn="base">
        <a:spcBef>
          <a:spcPct val="0"/>
        </a:spcBef>
        <a:spcAft>
          <a:spcPct val="0"/>
        </a:spcAft>
        <a:defRPr sz="3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fontAlgn="base">
        <a:spcBef>
          <a:spcPct val="20000"/>
        </a:spcBef>
        <a:spcAft>
          <a:spcPts val="45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557213" indent="-214313" algn="l" defTabSz="342900" rtl="0" fontAlgn="base">
        <a:spcBef>
          <a:spcPct val="20000"/>
        </a:spcBef>
        <a:spcAft>
          <a:spcPts val="450"/>
        </a:spcAft>
        <a:buClr>
          <a:srgbClr val="1287C3"/>
        </a:buClr>
        <a:buSzPct val="145000"/>
        <a:buFont typeface="Arial" panose="020B0604020202020204" pitchFamily="34" charset="0"/>
        <a:buChar char="•"/>
        <a:defRPr sz="1500" kern="1200">
          <a:solidFill>
            <a:schemeClr val="tx1"/>
          </a:solidFill>
          <a:latin typeface="+mn-lt"/>
          <a:ea typeface="+mn-ea"/>
          <a:cs typeface="+mn-cs"/>
        </a:defRPr>
      </a:lvl2pPr>
      <a:lvl3pPr marL="900113" indent="-214313" algn="l" defTabSz="342900" rtl="0" fontAlgn="base">
        <a:spcBef>
          <a:spcPct val="20000"/>
        </a:spcBef>
        <a:spcAft>
          <a:spcPts val="45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157288" indent="-128588" algn="l" defTabSz="342900" rtl="0" fontAlgn="base">
        <a:spcBef>
          <a:spcPct val="20000"/>
        </a:spcBef>
        <a:spcAft>
          <a:spcPts val="45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1500188" indent="-128588" algn="l" defTabSz="342900" rtl="0" fontAlgn="base">
        <a:spcBef>
          <a:spcPct val="20000"/>
        </a:spcBef>
        <a:spcAft>
          <a:spcPts val="450"/>
        </a:spcAft>
        <a:buClr>
          <a:srgbClr val="1287C3"/>
        </a:buClr>
        <a:buSzPct val="145000"/>
        <a:buFont typeface="Arial" panose="020B0604020202020204" pitchFamily="34" charset="0"/>
        <a:buChar char="•"/>
        <a:defRPr sz="1050" kern="1200">
          <a:solidFill>
            <a:schemeClr val="tx1"/>
          </a:solidFill>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incent.morel@chu-rennes.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has-sante.fr/portail/jcms/c_2730546/fr/l-essentiel-de-la-demarche-palliative"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bretagnesoinspalliatifs.com/ressources-r&#233;gionales/fiche-samupalli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fr/url?sa=i&amp;rct=j&amp;q=&amp;esrc=s&amp;source=images&amp;cd=&amp;cad=rja&amp;uact=8&amp;ved=0ahUKEwjWsL7XidjSAhVEDxoKHTqzB84QjRwIBw&amp;url=http://www.assemblee-nationale.fr/infos/assister.asp&amp;psig=AFQjCNF4FizUZR3neOzxbIv93egzw-szXw&amp;ust=1489652354448217" TargetMode="External"/><Relationship Id="rId2" Type="http://schemas.openxmlformats.org/officeDocument/2006/relationships/image" Target="../media/image16.png"/><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hyperlink" Target="http://www.google.fr/url?sa=i&amp;rct=j&amp;q=&amp;esrc=s&amp;source=images&amp;cd=&amp;cad=rja&amp;uact=8&amp;ved=0ahUKEwjN--T8idjSAhXClxoKHSkiD84QjRwIBw&amp;url=http://www.conseil-etat.fr/Conseil-d-Etat/Organisation&amp;psig=AFQjCNGT36zmDowNCRfQRfcu_-ROcGYKaQ&amp;ust=1489652438335094"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fr/url?sa=i&amp;rct=j&amp;q=&amp;esrc=s&amp;source=images&amp;cd=&amp;ved=0ahUKEwjLtpvQx9jSAhXGXhoKHYHDD84QjRwIBw&amp;url=http://www.rfi.fr/france/20150311-loi-fin-vie-impossible-compromis-ump-ps-hollande-leonetti-claeys&amp;psig=AFQjCNH79I_dC8ymD7MpFexv56cRTuEG4w&amp;ust=148966896396114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as-sante.fr/portail/upload/docs/application/pdf/2016-07/v5-bat_fiche_organisation_parcours-sp_a_domicile_web.pdf" TargetMode="External"/><Relationship Id="rId7" Type="http://schemas.openxmlformats.org/officeDocument/2006/relationships/hyperlink" Target="http://www.bretagnesoinspalliatifs.com/ressources-r&#233;gionales" TargetMode="External"/><Relationship Id="rId2" Type="http://schemas.openxmlformats.org/officeDocument/2006/relationships/hyperlink" Target="https://www.has-sante.fr/portail/upload/docs/application/pdf/2016-07/fpc_sp_a_domicile__web.pdf" TargetMode="External"/><Relationship Id="rId1" Type="http://schemas.openxmlformats.org/officeDocument/2006/relationships/slideLayout" Target="../slideLayouts/slideLayout2.xml"/><Relationship Id="rId6" Type="http://schemas.openxmlformats.org/officeDocument/2006/relationships/hyperlink" Target="http://www.sfap.org/annuaire" TargetMode="External"/><Relationship Id="rId5" Type="http://schemas.openxmlformats.org/officeDocument/2006/relationships/hyperlink" Target="https://www.has-sante.fr/portail/upload/docs/application/pdf/2016-12/mc_247_synthese_demarche_palliative_web.pdf" TargetMode="External"/><Relationship Id="rId4" Type="http://schemas.openxmlformats.org/officeDocument/2006/relationships/hyperlink" Target="https://www.has-sante.fr/portail/upload/docs/application/pdf/2016-12/mc_247_lessentiel_demarche_palliative_coi_2016_12_07_v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911075" y="1543347"/>
            <a:ext cx="8232927" cy="2370583"/>
          </a:xfrm>
        </p:spPr>
        <p:txBody>
          <a:bodyPr>
            <a:normAutofit fontScale="90000"/>
          </a:bodyPr>
          <a:lstStyle/>
          <a:p>
            <a:pPr algn="ctr"/>
            <a:r>
              <a:rPr lang="fr-FR" dirty="0"/>
              <a:t> les soins palliatifs en pratiques</a:t>
            </a:r>
            <a:br>
              <a:rPr lang="fr-FR" dirty="0"/>
            </a:br>
            <a:r>
              <a:rPr lang="fr-FR" sz="3100" b="1" i="1" dirty="0"/>
              <a:t>Formation médicale continue</a:t>
            </a:r>
            <a:br>
              <a:rPr lang="fr-FR" sz="3100" b="1" i="1" dirty="0"/>
            </a:br>
            <a:r>
              <a:rPr lang="fr-FR" sz="3100" b="1" i="1" dirty="0"/>
              <a:t>Dinan le 10 avril</a:t>
            </a:r>
          </a:p>
        </p:txBody>
      </p:sp>
      <p:sp>
        <p:nvSpPr>
          <p:cNvPr id="5" name="Sous-titre 4"/>
          <p:cNvSpPr>
            <a:spLocks noGrp="1"/>
          </p:cNvSpPr>
          <p:nvPr>
            <p:ph type="subTitle" idx="1"/>
          </p:nvPr>
        </p:nvSpPr>
        <p:spPr>
          <a:xfrm>
            <a:off x="2195736" y="4402666"/>
            <a:ext cx="6552728" cy="2050670"/>
          </a:xfrm>
        </p:spPr>
        <p:txBody>
          <a:bodyPr>
            <a:noAutofit/>
          </a:bodyPr>
          <a:lstStyle/>
          <a:p>
            <a:r>
              <a:rPr lang="fr-FR" sz="1600" dirty="0">
                <a:latin typeface="Calibri" panose="020F0502020204030204" pitchFamily="34" charset="0"/>
                <a:cs typeface="Calibri" panose="020F0502020204030204" pitchFamily="34" charset="0"/>
              </a:rPr>
              <a:t>Dr V Morel</a:t>
            </a:r>
          </a:p>
          <a:p>
            <a:r>
              <a:rPr lang="fr-FR" sz="1600" dirty="0">
                <a:latin typeface="Calibri" panose="020F0502020204030204" pitchFamily="34" charset="0"/>
                <a:cs typeface="Calibri" panose="020F0502020204030204" pitchFamily="34" charset="0"/>
              </a:rPr>
              <a:t>Service de  soins palliatifs CHU Rennes</a:t>
            </a:r>
          </a:p>
          <a:p>
            <a:r>
              <a:rPr lang="fr-FR" sz="1600" dirty="0">
                <a:latin typeface="Calibri" panose="020F0502020204030204" pitchFamily="34" charset="0"/>
                <a:cs typeface="Calibri" panose="020F0502020204030204" pitchFamily="34" charset="0"/>
                <a:hlinkClick r:id="rId2"/>
              </a:rPr>
              <a:t>Vincent.morel@chu-rennes.fr</a:t>
            </a:r>
            <a:endParaRPr lang="fr-FR" sz="1600" dirty="0">
              <a:latin typeface="Calibri" panose="020F0502020204030204" pitchFamily="34" charset="0"/>
              <a:cs typeface="Calibri" panose="020F0502020204030204" pitchFamily="34" charset="0"/>
            </a:endParaRPr>
          </a:p>
          <a:p>
            <a:endParaRPr lang="fr-FR" sz="1600" dirty="0"/>
          </a:p>
        </p:txBody>
      </p:sp>
    </p:spTree>
    <p:extLst>
      <p:ext uri="{BB962C8B-B14F-4D97-AF65-F5344CB8AC3E}">
        <p14:creationId xmlns:p14="http://schemas.microsoft.com/office/powerpoint/2010/main" val="12740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3">
            <a:extLst>
              <a:ext uri="{FF2B5EF4-FFF2-40B4-BE49-F238E27FC236}">
                <a16:creationId xmlns:a16="http://schemas.microsoft.com/office/drawing/2014/main" id="{00B5E6A7-5F41-4E0C-BA66-DA093DE8D67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spcBef>
                <a:spcPct val="0"/>
              </a:spcBef>
              <a:buClrTx/>
              <a:buNone/>
              <a:defRPr/>
            </a:pPr>
            <a:fld id="{94801B50-2764-46C9-BC28-6ED2F356F897}" type="slidenum">
              <a:rPr lang="fr-FR" altLang="fr-FR">
                <a:solidFill>
                  <a:prstClr val="black"/>
                </a:solidFill>
                <a:latin typeface="Comic Sans MS" panose="030F0702030302020204" pitchFamily="66" charset="0"/>
              </a:rPr>
              <a:pPr>
                <a:spcBef>
                  <a:spcPct val="0"/>
                </a:spcBef>
                <a:buClrTx/>
                <a:buNone/>
                <a:defRPr/>
              </a:pPr>
              <a:t>10</a:t>
            </a:fld>
            <a:endParaRPr lang="fr-FR" altLang="fr-FR">
              <a:solidFill>
                <a:prstClr val="black"/>
              </a:solidFill>
              <a:latin typeface="Comic Sans MS" panose="030F0702030302020204" pitchFamily="66" charset="0"/>
            </a:endParaRPr>
          </a:p>
        </p:txBody>
      </p:sp>
      <p:sp>
        <p:nvSpPr>
          <p:cNvPr id="2" name="Titre 1">
            <a:extLst>
              <a:ext uri="{FF2B5EF4-FFF2-40B4-BE49-F238E27FC236}">
                <a16:creationId xmlns:a16="http://schemas.microsoft.com/office/drawing/2014/main" id="{EBC8684F-70D8-4E09-B73C-1FB0E8504AE0}"/>
              </a:ext>
            </a:extLst>
          </p:cNvPr>
          <p:cNvSpPr>
            <a:spLocks noGrp="1"/>
          </p:cNvSpPr>
          <p:nvPr>
            <p:ph type="title" idx="4294967295"/>
          </p:nvPr>
        </p:nvSpPr>
        <p:spPr>
          <a:xfrm>
            <a:off x="1427001" y="343127"/>
            <a:ext cx="6669881" cy="714375"/>
          </a:xfrm>
        </p:spPr>
        <p:txBody>
          <a:bodyPr rtlCol="0">
            <a:noAutofit/>
          </a:bodyPr>
          <a:lstStyle/>
          <a:p>
            <a:pPr>
              <a:defRPr/>
            </a:pPr>
            <a:r>
              <a:rPr lang="fr-FR" sz="2800" b="1" dirty="0">
                <a:latin typeface="Calibri" panose="020F0502020204030204" pitchFamily="34" charset="0"/>
                <a:cs typeface="Calibri" panose="020F0502020204030204" pitchFamily="34" charset="0"/>
              </a:rPr>
              <a:t>Les soins palliatifs ne sont pas mortels !</a:t>
            </a:r>
            <a:br>
              <a:rPr lang="fr-FR" sz="1600" dirty="0">
                <a:solidFill>
                  <a:schemeClr val="tx1">
                    <a:lumMod val="85000"/>
                    <a:lumOff val="15000"/>
                  </a:schemeClr>
                </a:solidFill>
                <a:latin typeface="Calibri" panose="020F0502020204030204" pitchFamily="34" charset="0"/>
                <a:cs typeface="Calibri" panose="020F0502020204030204" pitchFamily="34" charset="0"/>
              </a:rPr>
            </a:br>
            <a:r>
              <a:rPr lang="en-US" sz="1600" dirty="0">
                <a:solidFill>
                  <a:schemeClr val="tx1">
                    <a:lumMod val="85000"/>
                    <a:lumOff val="15000"/>
                  </a:schemeClr>
                </a:solidFill>
                <a:latin typeface="Calibri" panose="020F0502020204030204" pitchFamily="34" charset="0"/>
                <a:cs typeface="Calibri" panose="020F0502020204030204" pitchFamily="34" charset="0"/>
              </a:rPr>
              <a:t>Early Palliative Care for Patients with Metastatic Non–Small-Cell Lung Cancer, </a:t>
            </a:r>
            <a:r>
              <a:rPr lang="en-US" sz="1600" i="1" dirty="0">
                <a:solidFill>
                  <a:schemeClr val="tx1">
                    <a:lumMod val="85000"/>
                    <a:lumOff val="15000"/>
                  </a:schemeClr>
                </a:solidFill>
                <a:latin typeface="Calibri" panose="020F0502020204030204" pitchFamily="34" charset="0"/>
                <a:cs typeface="Calibri" panose="020F0502020204030204" pitchFamily="34" charset="0"/>
              </a:rPr>
              <a:t>New England Journal of Medicine</a:t>
            </a:r>
            <a:r>
              <a:rPr lang="en-US" sz="1600" dirty="0">
                <a:solidFill>
                  <a:schemeClr val="tx1">
                    <a:lumMod val="85000"/>
                    <a:lumOff val="15000"/>
                  </a:schemeClr>
                </a:solidFill>
                <a:latin typeface="Calibri" panose="020F0502020204030204" pitchFamily="34" charset="0"/>
                <a:cs typeface="Calibri" panose="020F0502020204030204" pitchFamily="34" charset="0"/>
              </a:rPr>
              <a:t>, vol. 363, pp. 733-742, 2010</a:t>
            </a:r>
            <a:r>
              <a:rPr lang="en-US" sz="1600" dirty="0">
                <a:solidFill>
                  <a:srgbClr val="946A32"/>
                </a:solidFill>
                <a:latin typeface="Calibri" panose="020F0502020204030204" pitchFamily="34" charset="0"/>
                <a:cs typeface="Calibri" panose="020F0502020204030204" pitchFamily="34" charset="0"/>
              </a:rPr>
              <a:t> </a:t>
            </a:r>
            <a:endParaRPr lang="fr-FR" sz="1600" dirty="0">
              <a:solidFill>
                <a:srgbClr val="946A32"/>
              </a:solidFill>
              <a:latin typeface="Calibri" panose="020F0502020204030204" pitchFamily="34" charset="0"/>
              <a:cs typeface="Calibri" panose="020F0502020204030204" pitchFamily="34" charset="0"/>
            </a:endParaRPr>
          </a:p>
        </p:txBody>
      </p:sp>
      <p:sp>
        <p:nvSpPr>
          <p:cNvPr id="3" name="Rectangle à coins arrondis 2">
            <a:extLst>
              <a:ext uri="{FF2B5EF4-FFF2-40B4-BE49-F238E27FC236}">
                <a16:creationId xmlns:a16="http://schemas.microsoft.com/office/drawing/2014/main" id="{B7A10E9C-A1D5-4764-9082-A3713C7ECF26}"/>
              </a:ext>
            </a:extLst>
          </p:cNvPr>
          <p:cNvSpPr/>
          <p:nvPr/>
        </p:nvSpPr>
        <p:spPr>
          <a:xfrm>
            <a:off x="1257729" y="1522214"/>
            <a:ext cx="7274713" cy="1402730"/>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defRPr/>
            </a:pPr>
            <a:r>
              <a:rPr lang="fr-FR" sz="2000" b="1" dirty="0">
                <a:solidFill>
                  <a:srgbClr val="3085ED"/>
                </a:solidFill>
                <a:latin typeface="Times New Roman" pitchFamily="18" charset="0"/>
                <a:cs typeface="Times New Roman" pitchFamily="18" charset="0"/>
              </a:rPr>
              <a:t>Présentation de l’étude</a:t>
            </a:r>
            <a:endParaRPr lang="fr-FR" sz="2000" dirty="0">
              <a:solidFill>
                <a:srgbClr val="3085ED"/>
              </a:solidFill>
              <a:latin typeface="Times New Roman" pitchFamily="18" charset="0"/>
              <a:cs typeface="Times New Roman" pitchFamily="18" charset="0"/>
            </a:endParaRPr>
          </a:p>
          <a:p>
            <a:pPr marL="0" lvl="2">
              <a:defRPr/>
            </a:pPr>
            <a:r>
              <a:rPr lang="fr-FR" sz="1600" dirty="0">
                <a:solidFill>
                  <a:srgbClr val="292929"/>
                </a:solidFill>
                <a:latin typeface="Arial" charset="0"/>
              </a:rPr>
              <a:t>151 patients présentant CPNPC. Même TTT de CT de référence constitution de 2 groupes:</a:t>
            </a:r>
          </a:p>
          <a:p>
            <a:pPr marL="342900" lvl="3">
              <a:buFont typeface="Arial" charset="0"/>
              <a:buChar char="•"/>
              <a:defRPr/>
            </a:pPr>
            <a:r>
              <a:rPr lang="fr-FR" sz="1600" dirty="0">
                <a:solidFill>
                  <a:srgbClr val="292929"/>
                </a:solidFill>
                <a:latin typeface="Arial" charset="0"/>
              </a:rPr>
              <a:t>prise en charge « palliative » normale</a:t>
            </a:r>
          </a:p>
          <a:p>
            <a:pPr marL="342900" lvl="3">
              <a:buFont typeface="Arial" charset="0"/>
              <a:buChar char="•"/>
              <a:defRPr/>
            </a:pPr>
            <a:r>
              <a:rPr lang="fr-FR" sz="1600" dirty="0">
                <a:solidFill>
                  <a:srgbClr val="292929"/>
                </a:solidFill>
                <a:latin typeface="Arial" charset="0"/>
              </a:rPr>
              <a:t>prise en charge « palliative » précoce</a:t>
            </a:r>
          </a:p>
        </p:txBody>
      </p:sp>
      <p:sp>
        <p:nvSpPr>
          <p:cNvPr id="5" name="Rectangle à coins arrondis 4">
            <a:extLst>
              <a:ext uri="{FF2B5EF4-FFF2-40B4-BE49-F238E27FC236}">
                <a16:creationId xmlns:a16="http://schemas.microsoft.com/office/drawing/2014/main" id="{CAB93986-493F-4BB6-966D-33DE7BA9561D}"/>
              </a:ext>
            </a:extLst>
          </p:cNvPr>
          <p:cNvSpPr/>
          <p:nvPr/>
        </p:nvSpPr>
        <p:spPr>
          <a:xfrm>
            <a:off x="1789933" y="4966653"/>
            <a:ext cx="6210300" cy="1620069"/>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defRPr/>
            </a:pPr>
            <a:r>
              <a:rPr lang="fr-FR" sz="2000" b="1" dirty="0">
                <a:solidFill>
                  <a:srgbClr val="3085ED"/>
                </a:solidFill>
                <a:latin typeface="Times New Roman" pitchFamily="18" charset="0"/>
                <a:cs typeface="Times New Roman" pitchFamily="18" charset="0"/>
              </a:rPr>
              <a:t>Analyse</a:t>
            </a:r>
            <a:endParaRPr lang="fr-FR" sz="2000" dirty="0">
              <a:solidFill>
                <a:srgbClr val="3085ED"/>
              </a:solidFill>
              <a:latin typeface="Times New Roman" pitchFamily="18" charset="0"/>
              <a:cs typeface="Times New Roman" pitchFamily="18" charset="0"/>
            </a:endParaRPr>
          </a:p>
          <a:p>
            <a:pPr marL="342900" lvl="3">
              <a:buFont typeface="Arial" charset="0"/>
              <a:buChar char="•"/>
              <a:defRPr/>
            </a:pPr>
            <a:r>
              <a:rPr lang="fr-FR" sz="1600" dirty="0">
                <a:solidFill>
                  <a:srgbClr val="292929"/>
                </a:solidFill>
                <a:latin typeface="Times New Roman" pitchFamily="18" charset="0"/>
                <a:cs typeface="Times New Roman" pitchFamily="18" charset="0"/>
              </a:rPr>
              <a:t>Des critiques méthodologiques.</a:t>
            </a:r>
          </a:p>
          <a:p>
            <a:pPr marL="342900" lvl="3">
              <a:buFont typeface="Arial" charset="0"/>
              <a:buChar char="•"/>
              <a:defRPr/>
            </a:pPr>
            <a:r>
              <a:rPr lang="fr-FR" sz="1600" dirty="0">
                <a:solidFill>
                  <a:srgbClr val="292929"/>
                </a:solidFill>
                <a:latin typeface="Times New Roman" pitchFamily="18" charset="0"/>
                <a:cs typeface="Times New Roman" pitchFamily="18" charset="0"/>
              </a:rPr>
              <a:t>TTT efficace de la dépression, meilleure prise en charge des symptômes, moins d’hospitalisation</a:t>
            </a:r>
          </a:p>
          <a:p>
            <a:pPr marL="342900" lvl="3">
              <a:buFont typeface="Arial" charset="0"/>
              <a:buChar char="•"/>
              <a:defRPr/>
            </a:pPr>
            <a:r>
              <a:rPr lang="fr-FR" sz="1600" b="1" dirty="0">
                <a:solidFill>
                  <a:srgbClr val="292929"/>
                </a:solidFill>
                <a:latin typeface="Times New Roman" pitchFamily="18" charset="0"/>
                <a:cs typeface="Times New Roman" pitchFamily="18" charset="0"/>
              </a:rPr>
              <a:t>Les soins palliatifs ne tuent pas !!!!!!</a:t>
            </a:r>
          </a:p>
        </p:txBody>
      </p:sp>
      <p:sp>
        <p:nvSpPr>
          <p:cNvPr id="6" name="Rectangle à coins arrondis 5">
            <a:extLst>
              <a:ext uri="{FF2B5EF4-FFF2-40B4-BE49-F238E27FC236}">
                <a16:creationId xmlns:a16="http://schemas.microsoft.com/office/drawing/2014/main" id="{7016D508-7357-491F-BA7E-C7A33FB1B8C3}"/>
              </a:ext>
            </a:extLst>
          </p:cNvPr>
          <p:cNvSpPr/>
          <p:nvPr/>
        </p:nvSpPr>
        <p:spPr>
          <a:xfrm>
            <a:off x="1683578" y="3300578"/>
            <a:ext cx="6413302" cy="1136534"/>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defRPr/>
            </a:pPr>
            <a:r>
              <a:rPr lang="fr-FR" sz="2000" b="1" dirty="0">
                <a:solidFill>
                  <a:srgbClr val="3085ED"/>
                </a:solidFill>
                <a:latin typeface="Times New Roman" pitchFamily="18" charset="0"/>
                <a:cs typeface="Times New Roman" pitchFamily="18" charset="0"/>
              </a:rPr>
              <a:t>Résultats</a:t>
            </a:r>
            <a:endParaRPr lang="fr-FR" sz="2000" dirty="0">
              <a:solidFill>
                <a:srgbClr val="3085ED"/>
              </a:solidFill>
              <a:latin typeface="Times New Roman" pitchFamily="18" charset="0"/>
              <a:cs typeface="Times New Roman" pitchFamily="18" charset="0"/>
            </a:endParaRPr>
          </a:p>
          <a:p>
            <a:pPr marL="342900" lvl="3">
              <a:buFont typeface="Arial" charset="0"/>
              <a:buChar char="•"/>
              <a:defRPr/>
            </a:pPr>
            <a:r>
              <a:rPr lang="fr-FR" sz="1600" dirty="0">
                <a:solidFill>
                  <a:srgbClr val="292929"/>
                </a:solidFill>
                <a:latin typeface="Arial" charset="0"/>
              </a:rPr>
              <a:t>Amélioration de la qualité de vie</a:t>
            </a:r>
          </a:p>
          <a:p>
            <a:pPr marL="342900" lvl="3">
              <a:buFont typeface="Arial" charset="0"/>
              <a:buChar char="•"/>
              <a:defRPr/>
            </a:pPr>
            <a:r>
              <a:rPr lang="fr-FR" sz="1600" dirty="0">
                <a:solidFill>
                  <a:srgbClr val="292929"/>
                </a:solidFill>
                <a:latin typeface="Arial" charset="0"/>
              </a:rPr>
              <a:t>Moins de TTT agressifs en fin de vie</a:t>
            </a:r>
          </a:p>
          <a:p>
            <a:pPr marL="342900" lvl="3">
              <a:buFont typeface="Arial" charset="0"/>
              <a:buChar char="•"/>
              <a:defRPr/>
            </a:pPr>
            <a:r>
              <a:rPr lang="fr-FR" sz="1600" dirty="0">
                <a:solidFill>
                  <a:srgbClr val="292929"/>
                </a:solidFill>
                <a:latin typeface="Arial" charset="0"/>
              </a:rPr>
              <a:t>Amélioration de l’espérance de vie </a:t>
            </a:r>
            <a:r>
              <a:rPr lang="fr-FR" sz="1600" b="1" dirty="0">
                <a:solidFill>
                  <a:srgbClr val="292929"/>
                </a:solidFill>
                <a:latin typeface="Times New Roman" pitchFamily="18" charset="0"/>
                <a:cs typeface="Times New Roman" pitchFamily="18" charset="0"/>
              </a:rPr>
              <a:t>de 2, 7 mois (11.9- versus 8.9)  </a:t>
            </a:r>
          </a:p>
        </p:txBody>
      </p:sp>
      <p:sp>
        <p:nvSpPr>
          <p:cNvPr id="50183" name="Espace réservé du numéro de diapositive 5">
            <a:extLst>
              <a:ext uri="{FF2B5EF4-FFF2-40B4-BE49-F238E27FC236}">
                <a16:creationId xmlns:a16="http://schemas.microsoft.com/office/drawing/2014/main" id="{2B21C345-DCB1-49BF-ACD5-97A03D084E9A}"/>
              </a:ext>
            </a:extLst>
          </p:cNvPr>
          <p:cNvSpPr txBox="1">
            <a:spLocks noGrp="1"/>
          </p:cNvSpPr>
          <p:nvPr/>
        </p:nvSpPr>
        <p:spPr bwMode="auto">
          <a:xfrm>
            <a:off x="1143002" y="1928814"/>
            <a:ext cx="607219"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fld id="{1051FB11-13B7-4EEF-8C59-EFC1E0075B7A}" type="slidenum">
              <a:rPr lang="fr-FR" altLang="fr-FR" sz="900">
                <a:solidFill>
                  <a:srgbClr val="BCBCBC"/>
                </a:solidFill>
                <a:latin typeface="Arial" panose="020B0604020202020204" pitchFamily="34" charset="0"/>
              </a:rPr>
              <a:pPr algn="ctr">
                <a:spcBef>
                  <a:spcPct val="0"/>
                </a:spcBef>
                <a:buClrTx/>
                <a:buNone/>
                <a:defRPr/>
              </a:pPr>
              <a:t>10</a:t>
            </a:fld>
            <a:endParaRPr lang="fr-FR" altLang="fr-FR" sz="900">
              <a:solidFill>
                <a:srgbClr val="BCBCBC"/>
              </a:solidFill>
              <a:latin typeface="Arial" panose="020B0604020202020204" pitchFamily="34" charset="0"/>
            </a:endParaRPr>
          </a:p>
        </p:txBody>
      </p:sp>
    </p:spTree>
    <p:extLst>
      <p:ext uri="{BB962C8B-B14F-4D97-AF65-F5344CB8AC3E}">
        <p14:creationId xmlns:p14="http://schemas.microsoft.com/office/powerpoint/2010/main" val="29899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95C3DECD-5DF5-4A90-8ECC-DC2029409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971" y="2126459"/>
            <a:ext cx="7094934" cy="390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5">
            <a:extLst>
              <a:ext uri="{FF2B5EF4-FFF2-40B4-BE49-F238E27FC236}">
                <a16:creationId xmlns:a16="http://schemas.microsoft.com/office/drawing/2014/main" id="{157873FE-DAE8-4FAB-9C6F-EC00EC085F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25625"/>
            <a:ext cx="5905500" cy="53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4" name="Picture 7">
            <a:extLst>
              <a:ext uri="{FF2B5EF4-FFF2-40B4-BE49-F238E27FC236}">
                <a16:creationId xmlns:a16="http://schemas.microsoft.com/office/drawing/2014/main" id="{1B194344-58A9-477F-9A54-7383D0C389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6792" y="1079006"/>
            <a:ext cx="3350419"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56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F2401B3-FB0C-4080-895A-47A0C29948C1}"/>
              </a:ext>
            </a:extLst>
          </p:cNvPr>
          <p:cNvSpPr txBox="1">
            <a:spLocks/>
          </p:cNvSpPr>
          <p:nvPr/>
        </p:nvSpPr>
        <p:spPr>
          <a:xfrm>
            <a:off x="1649944" y="333044"/>
            <a:ext cx="6669881" cy="714375"/>
          </a:xfrm>
          <a:prstGeom prst="rect">
            <a:avLst/>
          </a:prstGeom>
          <a:noFill/>
        </p:spPr>
        <p:txBody>
          <a:bodyPr anchor="ctr">
            <a:noAutofit/>
          </a:bodyPr>
          <a:lstStyle/>
          <a:p>
            <a:pPr algn="ctr">
              <a:defRPr/>
            </a:pPr>
            <a:r>
              <a:rPr lang="fr-FR" sz="2800" b="1" dirty="0">
                <a:solidFill>
                  <a:srgbClr val="D64787">
                    <a:lumMod val="50000"/>
                  </a:srgbClr>
                </a:solidFill>
                <a:latin typeface="Corbel" panose="020B0503020204020204"/>
                <a:cs typeface="Times New Roman" pitchFamily="18" charset="0"/>
              </a:rPr>
              <a:t>Quand faire appel</a:t>
            </a:r>
          </a:p>
          <a:p>
            <a:pPr algn="ctr">
              <a:defRPr/>
            </a:pPr>
            <a:r>
              <a:rPr lang="fr-FR" sz="2800" b="1" dirty="0">
                <a:solidFill>
                  <a:srgbClr val="D64787">
                    <a:lumMod val="50000"/>
                  </a:srgbClr>
                </a:solidFill>
                <a:latin typeface="Corbel" panose="020B0503020204020204"/>
                <a:cs typeface="Times New Roman" pitchFamily="18" charset="0"/>
              </a:rPr>
              <a:t> à une équipe de soins palliatifs ?</a:t>
            </a:r>
            <a:endParaRPr lang="fr-FR" sz="2800" b="1" dirty="0">
              <a:solidFill>
                <a:srgbClr val="D64787">
                  <a:lumMod val="50000"/>
                </a:srgbClr>
              </a:solidFill>
              <a:latin typeface="Times New Roman" pitchFamily="18" charset="0"/>
              <a:cs typeface="Times New Roman" pitchFamily="18" charset="0"/>
            </a:endParaRPr>
          </a:p>
        </p:txBody>
      </p:sp>
      <p:sp>
        <p:nvSpPr>
          <p:cNvPr id="52227" name="ZoneTexte 6">
            <a:extLst>
              <a:ext uri="{FF2B5EF4-FFF2-40B4-BE49-F238E27FC236}">
                <a16:creationId xmlns:a16="http://schemas.microsoft.com/office/drawing/2014/main" id="{07D5042D-392E-4790-96CF-E547320B9FDC}"/>
              </a:ext>
            </a:extLst>
          </p:cNvPr>
          <p:cNvSpPr txBox="1">
            <a:spLocks noChangeArrowheads="1"/>
          </p:cNvSpPr>
          <p:nvPr/>
        </p:nvSpPr>
        <p:spPr bwMode="auto">
          <a:xfrm>
            <a:off x="4139954" y="2348389"/>
            <a:ext cx="44420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r>
              <a:rPr lang="fr-FR" altLang="fr-FR" sz="3000" dirty="0">
                <a:solidFill>
                  <a:srgbClr val="FF0000"/>
                </a:solidFill>
                <a:latin typeface="Times New Roman" panose="02020603050405020304" pitchFamily="18" charset="0"/>
                <a:cs typeface="Times New Roman" panose="02020603050405020304" pitchFamily="18" charset="0"/>
              </a:rPr>
              <a:t>« Serais – je étonné si mon patient décédait dans l’année ? »</a:t>
            </a:r>
          </a:p>
        </p:txBody>
      </p:sp>
      <p:sp>
        <p:nvSpPr>
          <p:cNvPr id="52228" name="Rectangle 7">
            <a:extLst>
              <a:ext uri="{FF2B5EF4-FFF2-40B4-BE49-F238E27FC236}">
                <a16:creationId xmlns:a16="http://schemas.microsoft.com/office/drawing/2014/main" id="{5BDCFC27-D54C-40C6-973C-9B895319A353}"/>
              </a:ext>
            </a:extLst>
          </p:cNvPr>
          <p:cNvSpPr>
            <a:spLocks noChangeArrowheads="1"/>
          </p:cNvSpPr>
          <p:nvPr/>
        </p:nvSpPr>
        <p:spPr bwMode="auto">
          <a:xfrm>
            <a:off x="3871915" y="4533900"/>
            <a:ext cx="50565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en-US" altLang="fr-FR" sz="1050">
                <a:solidFill>
                  <a:prstClr val="black"/>
                </a:solidFill>
                <a:latin typeface="Times New Roman" panose="02020603050405020304" pitchFamily="18" charset="0"/>
                <a:cs typeface="Times New Roman" panose="02020603050405020304" pitchFamily="18" charset="0"/>
              </a:rPr>
              <a:t>Moroni M and col he 'surprise' question in advanced cancer patients: A prospective study among general practitioners. Pallia Med 2014 24;28(7):959-964</a:t>
            </a:r>
            <a:endParaRPr lang="fr-FR" altLang="fr-FR" sz="1050">
              <a:solidFill>
                <a:prstClr val="black"/>
              </a:solidFill>
              <a:latin typeface="Times New Roman" panose="02020603050405020304" pitchFamily="18" charset="0"/>
              <a:cs typeface="Times New Roman" panose="02020603050405020304" pitchFamily="18" charset="0"/>
            </a:endParaRPr>
          </a:p>
        </p:txBody>
      </p:sp>
      <p:pic>
        <p:nvPicPr>
          <p:cNvPr id="52229" name="Picture 5">
            <a:extLst>
              <a:ext uri="{FF2B5EF4-FFF2-40B4-BE49-F238E27FC236}">
                <a16:creationId xmlns:a16="http://schemas.microsoft.com/office/drawing/2014/main" id="{FAC6CAD3-6177-48F9-868A-6A7E11FDF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41" y="1456316"/>
            <a:ext cx="3165872" cy="456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0" name="Rectangle 1">
            <a:extLst>
              <a:ext uri="{FF2B5EF4-FFF2-40B4-BE49-F238E27FC236}">
                <a16:creationId xmlns:a16="http://schemas.microsoft.com/office/drawing/2014/main" id="{0416BD68-5507-4DD2-A610-E175EE408941}"/>
              </a:ext>
            </a:extLst>
          </p:cNvPr>
          <p:cNvSpPr>
            <a:spLocks noChangeArrowheads="1"/>
          </p:cNvSpPr>
          <p:nvPr/>
        </p:nvSpPr>
        <p:spPr bwMode="auto">
          <a:xfrm>
            <a:off x="1619672" y="6086376"/>
            <a:ext cx="188118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750" dirty="0">
                <a:solidFill>
                  <a:prstClr val="black"/>
                </a:solidFill>
                <a:hlinkClick r:id="rId3"/>
              </a:rPr>
              <a:t>http://www.has-sante.fr/portail/jcms/c_2730546/fr/l-essentiel-de-la-demarche-palliative</a:t>
            </a:r>
            <a:r>
              <a:rPr lang="fr-FR" altLang="fr-FR" sz="750" dirty="0">
                <a:solidFill>
                  <a:prstClr val="black"/>
                </a:solidFill>
              </a:rPr>
              <a:t> </a:t>
            </a:r>
          </a:p>
        </p:txBody>
      </p:sp>
    </p:spTree>
    <p:extLst>
      <p:ext uri="{BB962C8B-B14F-4D97-AF65-F5344CB8AC3E}">
        <p14:creationId xmlns:p14="http://schemas.microsoft.com/office/powerpoint/2010/main" val="89776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F8D5C46-63E5-40C5-A208-4B2189FA103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11" y="2"/>
            <a:ext cx="1827609" cy="6858001"/>
            <a:chOff x="1320800" y="0"/>
            <a:chExt cx="2436813" cy="6858001"/>
          </a:xfrm>
        </p:grpSpPr>
        <p:sp>
          <p:nvSpPr>
            <p:cNvPr id="10" name="Freeform 6">
              <a:extLst>
                <a:ext uri="{FF2B5EF4-FFF2-40B4-BE49-F238E27FC236}">
                  <a16:creationId xmlns:a16="http://schemas.microsoft.com/office/drawing/2014/main" id="{4A42B4ED-376E-46C3-8BB2-EAFC660D112B}"/>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94E0795D-42C3-4DFD-AEB0-286A1CF143FC}"/>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2ACED1B-99D0-4C14-B63B-963889DCDBC2}"/>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5C5D324F-33A3-4C66-BFE5-1742CA4E5940}"/>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EC572FC8-A465-4BA3-BA4D-2EC538C042AD}"/>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66CC2B15-8E3B-4CFF-99E4-5B4E4D8CF933}"/>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a:extLst>
              <a:ext uri="{FF2B5EF4-FFF2-40B4-BE49-F238E27FC236}">
                <a16:creationId xmlns:a16="http://schemas.microsoft.com/office/drawing/2014/main" id="{63A60C88-7443-4827-9241-5019758CB4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2" y="648931"/>
            <a:ext cx="405526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10;&#10;Description générée avec un niveau de confiance très élevé">
            <a:extLst>
              <a:ext uri="{FF2B5EF4-FFF2-40B4-BE49-F238E27FC236}">
                <a16:creationId xmlns:a16="http://schemas.microsoft.com/office/drawing/2014/main" id="{2A39321D-E9BD-4835-A662-57AC2870D279}"/>
              </a:ext>
            </a:extLst>
          </p:cNvPr>
          <p:cNvPicPr>
            <a:picLocks noChangeAspect="1"/>
          </p:cNvPicPr>
          <p:nvPr/>
        </p:nvPicPr>
        <p:blipFill rotWithShape="1">
          <a:blip r:embed="rId3"/>
          <a:srcRect l="25522" t="16000" r="27292" b="5000"/>
          <a:stretch/>
        </p:blipFill>
        <p:spPr>
          <a:xfrm>
            <a:off x="4572001" y="831002"/>
            <a:ext cx="3759239" cy="4761725"/>
          </a:xfrm>
          <a:prstGeom prst="rect">
            <a:avLst/>
          </a:prstGeom>
        </p:spPr>
      </p:pic>
      <p:sp>
        <p:nvSpPr>
          <p:cNvPr id="2" name="Titre 1">
            <a:extLst>
              <a:ext uri="{FF2B5EF4-FFF2-40B4-BE49-F238E27FC236}">
                <a16:creationId xmlns:a16="http://schemas.microsoft.com/office/drawing/2014/main" id="{0BEA92D0-7AC2-4EE3-9D6C-B7D70756786A}"/>
              </a:ext>
            </a:extLst>
          </p:cNvPr>
          <p:cNvSpPr>
            <a:spLocks noGrp="1"/>
          </p:cNvSpPr>
          <p:nvPr>
            <p:ph type="title"/>
          </p:nvPr>
        </p:nvSpPr>
        <p:spPr>
          <a:xfrm>
            <a:off x="736329" y="723901"/>
            <a:ext cx="4055267" cy="1752599"/>
          </a:xfrm>
        </p:spPr>
        <p:txBody>
          <a:bodyPr>
            <a:normAutofit fontScale="90000"/>
          </a:bodyPr>
          <a:lstStyle/>
          <a:p>
            <a:pPr>
              <a:lnSpc>
                <a:spcPct val="90000"/>
              </a:lnSpc>
            </a:pPr>
            <a:r>
              <a:rPr lang="fr-FR" dirty="0"/>
              <a:t>Une fiche de liaison avec le SAMU</a:t>
            </a:r>
            <a:br>
              <a:rPr lang="fr-FR" sz="1900" dirty="0"/>
            </a:br>
            <a:r>
              <a:rPr lang="fr-FR" sz="1900" dirty="0">
                <a:hlinkClick r:id="rId4"/>
              </a:rPr>
              <a:t>http://www.bretagnesoinspalliatifs.com/ressources-régionales/fiche-</a:t>
            </a:r>
            <a:r>
              <a:rPr lang="fr-FR" sz="1900" dirty="0" err="1">
                <a:hlinkClick r:id="rId4"/>
              </a:rPr>
              <a:t>samupallia</a:t>
            </a:r>
            <a:br>
              <a:rPr lang="fr-FR" sz="1900" dirty="0"/>
            </a:br>
            <a:endParaRPr lang="fr-FR" sz="1900" dirty="0"/>
          </a:p>
        </p:txBody>
      </p:sp>
      <p:sp>
        <p:nvSpPr>
          <p:cNvPr id="3" name="Espace réservé du contenu 2">
            <a:extLst>
              <a:ext uri="{FF2B5EF4-FFF2-40B4-BE49-F238E27FC236}">
                <a16:creationId xmlns:a16="http://schemas.microsoft.com/office/drawing/2014/main" id="{612FC281-1F58-4C27-A978-0BFD8C0845F6}"/>
              </a:ext>
            </a:extLst>
          </p:cNvPr>
          <p:cNvSpPr>
            <a:spLocks noGrp="1"/>
          </p:cNvSpPr>
          <p:nvPr>
            <p:ph idx="1"/>
          </p:nvPr>
        </p:nvSpPr>
        <p:spPr>
          <a:xfrm>
            <a:off x="1113234" y="2667001"/>
            <a:ext cx="3209197" cy="3124201"/>
          </a:xfrm>
        </p:spPr>
        <p:txBody>
          <a:bodyPr>
            <a:normAutofit/>
          </a:bodyPr>
          <a:lstStyle/>
          <a:p>
            <a:pPr>
              <a:lnSpc>
                <a:spcPct val="90000"/>
              </a:lnSpc>
            </a:pPr>
            <a:r>
              <a:rPr lang="fr-FR" sz="2200"/>
              <a:t>Faire le lien avec les services de régulation et d’urgence</a:t>
            </a:r>
          </a:p>
          <a:p>
            <a:pPr>
              <a:lnSpc>
                <a:spcPct val="90000"/>
              </a:lnSpc>
            </a:pPr>
            <a:r>
              <a:rPr lang="fr-FR" sz="2200"/>
              <a:t>Discussion avec le patient</a:t>
            </a:r>
          </a:p>
          <a:p>
            <a:pPr>
              <a:lnSpc>
                <a:spcPct val="90000"/>
              </a:lnSpc>
            </a:pPr>
            <a:r>
              <a:rPr lang="fr-FR" sz="2200"/>
              <a:t>Les complications attendues</a:t>
            </a:r>
          </a:p>
          <a:p>
            <a:pPr>
              <a:lnSpc>
                <a:spcPct val="90000"/>
              </a:lnSpc>
            </a:pPr>
            <a:r>
              <a:rPr lang="fr-FR" sz="2200"/>
              <a:t>Remplissage lisible</a:t>
            </a:r>
          </a:p>
        </p:txBody>
      </p:sp>
    </p:spTree>
    <p:extLst>
      <p:ext uri="{BB962C8B-B14F-4D97-AF65-F5344CB8AC3E}">
        <p14:creationId xmlns:p14="http://schemas.microsoft.com/office/powerpoint/2010/main" val="398645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Espace réservé du contenu 2">
            <a:extLst>
              <a:ext uri="{FF2B5EF4-FFF2-40B4-BE49-F238E27FC236}">
                <a16:creationId xmlns:a16="http://schemas.microsoft.com/office/drawing/2014/main" id="{F36F3F07-8033-406C-A6E0-1FEC5A02C7A0}"/>
              </a:ext>
            </a:extLst>
          </p:cNvPr>
          <p:cNvSpPr>
            <a:spLocks noGrp="1"/>
          </p:cNvSpPr>
          <p:nvPr>
            <p:ph idx="1"/>
          </p:nvPr>
        </p:nvSpPr>
        <p:spPr>
          <a:xfrm>
            <a:off x="1453754" y="1957387"/>
            <a:ext cx="5657850" cy="1421606"/>
          </a:xfrm>
        </p:spPr>
        <p:txBody>
          <a:bodyPr/>
          <a:lstStyle/>
          <a:p>
            <a:r>
              <a:rPr lang="fr-FR" altLang="fr-FR" sz="2000" dirty="0">
                <a:latin typeface="Calibri" panose="020F0502020204030204" pitchFamily="34" charset="0"/>
              </a:rPr>
              <a:t>Débat médiatisé (affaire Humbert)</a:t>
            </a:r>
          </a:p>
          <a:p>
            <a:r>
              <a:rPr lang="fr-FR" altLang="fr-FR" sz="2000" dirty="0">
                <a:latin typeface="Calibri" panose="020F0502020204030204" pitchFamily="34" charset="0"/>
              </a:rPr>
              <a:t>Refus de l’acharnement déraisonnable</a:t>
            </a:r>
          </a:p>
          <a:p>
            <a:r>
              <a:rPr lang="fr-FR" altLang="fr-FR" sz="2000" dirty="0">
                <a:latin typeface="Calibri" panose="020F0502020204030204" pitchFamily="34" charset="0"/>
              </a:rPr>
              <a:t>Renforcement de  l’expression de la personne malade (PDC, DA )</a:t>
            </a:r>
          </a:p>
          <a:p>
            <a:r>
              <a:rPr lang="fr-FR" altLang="fr-FR" sz="2000" dirty="0">
                <a:latin typeface="Calibri" panose="020F0502020204030204" pitchFamily="34" charset="0"/>
              </a:rPr>
              <a:t>Procédure collégiale</a:t>
            </a:r>
          </a:p>
          <a:p>
            <a:r>
              <a:rPr lang="fr-FR" altLang="fr-FR" sz="2000" dirty="0">
                <a:latin typeface="Calibri" panose="020F0502020204030204" pitchFamily="34" charset="0"/>
              </a:rPr>
              <a:t>2 seules jurisprudences dont l’affaire Lambert</a:t>
            </a:r>
          </a:p>
        </p:txBody>
      </p:sp>
      <p:sp>
        <p:nvSpPr>
          <p:cNvPr id="55299" name="Titre 1">
            <a:extLst>
              <a:ext uri="{FF2B5EF4-FFF2-40B4-BE49-F238E27FC236}">
                <a16:creationId xmlns:a16="http://schemas.microsoft.com/office/drawing/2014/main" id="{56B81E05-6623-4EB6-A59F-61E8658765CC}"/>
              </a:ext>
            </a:extLst>
          </p:cNvPr>
          <p:cNvSpPr>
            <a:spLocks noGrp="1"/>
          </p:cNvSpPr>
          <p:nvPr>
            <p:ph type="title"/>
          </p:nvPr>
        </p:nvSpPr>
        <p:spPr>
          <a:xfrm>
            <a:off x="1310880" y="254797"/>
            <a:ext cx="6836569" cy="664369"/>
          </a:xfrm>
        </p:spPr>
        <p:txBody>
          <a:bodyPr/>
          <a:lstStyle/>
          <a:p>
            <a:r>
              <a:rPr lang="fr-FR" altLang="fr-FR" dirty="0">
                <a:ln>
                  <a:noFill/>
                </a:ln>
                <a:latin typeface="Calibri" panose="020F0502020204030204" pitchFamily="34" charset="0"/>
              </a:rPr>
              <a:t>La loi Léonetti de 2005</a:t>
            </a:r>
          </a:p>
        </p:txBody>
      </p:sp>
      <p:pic>
        <p:nvPicPr>
          <p:cNvPr id="55300" name="Picture 3">
            <a:extLst>
              <a:ext uri="{FF2B5EF4-FFF2-40B4-BE49-F238E27FC236}">
                <a16:creationId xmlns:a16="http://schemas.microsoft.com/office/drawing/2014/main" id="{DEE2FE79-8B3C-4048-A0B2-F6E53D2E3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722" y="979293"/>
            <a:ext cx="2926556" cy="34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1" name="Rectangle 3">
            <a:extLst>
              <a:ext uri="{FF2B5EF4-FFF2-40B4-BE49-F238E27FC236}">
                <a16:creationId xmlns:a16="http://schemas.microsoft.com/office/drawing/2014/main" id="{C3FC409E-48B9-430F-A3F9-047532E27915}"/>
              </a:ext>
            </a:extLst>
          </p:cNvPr>
          <p:cNvSpPr>
            <a:spLocks noChangeArrowheads="1"/>
          </p:cNvSpPr>
          <p:nvPr/>
        </p:nvSpPr>
        <p:spPr bwMode="auto">
          <a:xfrm>
            <a:off x="1109104" y="4251869"/>
            <a:ext cx="5838825" cy="19620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defTabSz="342900" fontAlgn="base">
              <a:spcBef>
                <a:spcPct val="0"/>
              </a:spcBef>
              <a:spcAft>
                <a:spcPct val="0"/>
              </a:spcAft>
            </a:pPr>
            <a:r>
              <a:rPr lang="fr-FR" altLang="fr-FR" sz="1350" b="1" dirty="0">
                <a:solidFill>
                  <a:srgbClr val="FF0000"/>
                </a:solidFill>
                <a:latin typeface="Calibri" panose="020F0502020204030204" pitchFamily="34" charset="0"/>
              </a:rPr>
              <a:t>Arrêt du CE du 8 mars 2016 </a:t>
            </a:r>
            <a:r>
              <a:rPr lang="fr-FR" altLang="fr-FR" sz="1350" dirty="0">
                <a:solidFill>
                  <a:srgbClr val="000000"/>
                </a:solidFill>
                <a:latin typeface="Calibri" panose="020F0502020204030204" pitchFamily="34" charset="0"/>
              </a:rPr>
              <a:t>confirme les arrêts de l’affaire « Lambert »</a:t>
            </a:r>
          </a:p>
          <a:p>
            <a:pPr defTabSz="342900" fontAlgn="base">
              <a:spcBef>
                <a:spcPct val="0"/>
              </a:spcBef>
              <a:spcAft>
                <a:spcPct val="0"/>
              </a:spcAft>
            </a:pPr>
            <a:r>
              <a:rPr lang="fr-FR" altLang="fr-FR" sz="1350" b="1" dirty="0">
                <a:solidFill>
                  <a:srgbClr val="000000"/>
                </a:solidFill>
                <a:latin typeface="Calibri" panose="020F0502020204030204" pitchFamily="34" charset="0"/>
              </a:rPr>
              <a:t>Le médecin doit concilier  2 libertés fondamentales </a:t>
            </a:r>
            <a:r>
              <a:rPr lang="fr-FR" altLang="fr-FR" sz="1350" dirty="0">
                <a:solidFill>
                  <a:srgbClr val="000000"/>
                </a:solidFill>
                <a:latin typeface="Calibri" panose="020F0502020204030204" pitchFamily="34" charset="0"/>
              </a:rPr>
              <a:t>en cause, que sont le droit au respect de la vie et le droit du patient de consentir à un traitement médical et de ne pas subir un traitement qui serait le résultat d’une obstination déraisonnable.</a:t>
            </a:r>
          </a:p>
          <a:p>
            <a:pPr defTabSz="342900" fontAlgn="base">
              <a:spcBef>
                <a:spcPct val="0"/>
              </a:spcBef>
              <a:spcAft>
                <a:spcPct val="0"/>
              </a:spcAft>
            </a:pPr>
            <a:r>
              <a:rPr lang="fr-FR" altLang="fr-FR" sz="1350" b="1" dirty="0">
                <a:solidFill>
                  <a:srgbClr val="FF0000"/>
                </a:solidFill>
                <a:latin typeface="Calibri" panose="020F0502020204030204" pitchFamily="34" charset="0"/>
              </a:rPr>
              <a:t>Arrêt du CE du 24 juin 2014</a:t>
            </a:r>
          </a:p>
          <a:p>
            <a:pPr defTabSz="342900" fontAlgn="base">
              <a:spcBef>
                <a:spcPct val="0"/>
              </a:spcBef>
              <a:spcAft>
                <a:spcPct val="0"/>
              </a:spcAft>
            </a:pPr>
            <a:r>
              <a:rPr lang="fr-FR" altLang="fr-FR" sz="1350" b="1" dirty="0">
                <a:solidFill>
                  <a:srgbClr val="000000"/>
                </a:solidFill>
                <a:latin typeface="Calibri" panose="020F0502020204030204" pitchFamily="34" charset="0"/>
              </a:rPr>
              <a:t>Expression de la volonté </a:t>
            </a:r>
            <a:r>
              <a:rPr lang="fr-FR" altLang="fr-FR" sz="1350" dirty="0">
                <a:solidFill>
                  <a:srgbClr val="000000"/>
                </a:solidFill>
                <a:latin typeface="Calibri" panose="020F0502020204030204" pitchFamily="34" charset="0"/>
              </a:rPr>
              <a:t>: « Dans l’hypothèse où cette volonté demeurerait inconnue, elle ne peut être présumée comme consistant en un refus du patient d’être maintenu en vie » </a:t>
            </a:r>
          </a:p>
        </p:txBody>
      </p:sp>
      <p:pic>
        <p:nvPicPr>
          <p:cNvPr id="55302" name="Picture 5" descr="Résultat de recherche d'images pour &quot;assemblée nationale&quot;">
            <a:hlinkClick r:id="rId3"/>
            <a:extLst>
              <a:ext uri="{FF2B5EF4-FFF2-40B4-BE49-F238E27FC236}">
                <a16:creationId xmlns:a16="http://schemas.microsoft.com/office/drawing/2014/main" id="{FCBE95D7-788D-4F3E-BE12-C9EA101A4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010" y="1084511"/>
            <a:ext cx="2294475" cy="129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Résultat de recherche d'images pour &quot;conseil d'état&quot;">
            <a:hlinkClick r:id="rId5"/>
            <a:extLst>
              <a:ext uri="{FF2B5EF4-FFF2-40B4-BE49-F238E27FC236}">
                <a16:creationId xmlns:a16="http://schemas.microsoft.com/office/drawing/2014/main" id="{C8C41EE4-8F10-4AC9-B155-B99EC68B49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1604" y="4846680"/>
            <a:ext cx="1703784"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6930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2306" y="115451"/>
            <a:ext cx="5305322" cy="471071"/>
          </a:xfrm>
        </p:spPr>
        <p:txBody>
          <a:bodyPr>
            <a:normAutofit fontScale="90000"/>
          </a:bodyPr>
          <a:lstStyle/>
          <a:p>
            <a:r>
              <a:rPr lang="fr-FR" dirty="0"/>
              <a:t>La loi « </a:t>
            </a:r>
            <a:r>
              <a:rPr lang="fr-FR" dirty="0" err="1"/>
              <a:t>Claeys</a:t>
            </a:r>
            <a:r>
              <a:rPr lang="fr-FR" dirty="0"/>
              <a:t> Leonetti »</a:t>
            </a:r>
          </a:p>
        </p:txBody>
      </p:sp>
      <p:sp>
        <p:nvSpPr>
          <p:cNvPr id="3" name="Espace réservé du contenu 2"/>
          <p:cNvSpPr>
            <a:spLocks noGrp="1"/>
          </p:cNvSpPr>
          <p:nvPr>
            <p:ph idx="1"/>
          </p:nvPr>
        </p:nvSpPr>
        <p:spPr>
          <a:xfrm>
            <a:off x="897559" y="2462096"/>
            <a:ext cx="8246441" cy="4395904"/>
          </a:xfrm>
        </p:spPr>
        <p:txBody>
          <a:bodyPr>
            <a:noAutofit/>
          </a:bodyPr>
          <a:lstStyle/>
          <a:p>
            <a:pPr marL="0" indent="0" algn="just">
              <a:spcAft>
                <a:spcPts val="0"/>
              </a:spcAft>
              <a:buNone/>
            </a:pPr>
            <a:endParaRPr lang="fr-FR" dirty="0">
              <a:latin typeface="Calibri" panose="020F0502020204030204" pitchFamily="34" charset="0"/>
            </a:endParaRPr>
          </a:p>
          <a:p>
            <a:pPr algn="just">
              <a:spcAft>
                <a:spcPts val="0"/>
              </a:spcAft>
              <a:buSzPct val="100000"/>
            </a:pPr>
            <a:r>
              <a:rPr lang="fr-FR" dirty="0">
                <a:latin typeface="Times New Roman" panose="02020603050405020304" pitchFamily="18" charset="0"/>
                <a:cs typeface="Times New Roman" panose="02020603050405020304" pitchFamily="18" charset="0"/>
              </a:rPr>
              <a:t>Confirmation du refus de l’acharnement thérapeutique </a:t>
            </a:r>
            <a:r>
              <a:rPr lang="fr-FR" sz="1800" i="1" dirty="0">
                <a:latin typeface="Times New Roman" panose="02020603050405020304" pitchFamily="18" charset="0"/>
                <a:cs typeface="Times New Roman" panose="02020603050405020304" pitchFamily="18" charset="0"/>
              </a:rPr>
              <a:t>« Lorsque les traitements  apparaissent inutiles, disproportionnés ou lorsqu’ils n’ont d’autre effet que le seul maintien artificiel de la vie, ils peuvent être suspendus ou ne pas être entrepris »</a:t>
            </a:r>
          </a:p>
          <a:p>
            <a:pPr algn="just">
              <a:spcAft>
                <a:spcPts val="0"/>
              </a:spcAft>
              <a:buSzPct val="100000"/>
            </a:pPr>
            <a:r>
              <a:rPr lang="fr-FR" dirty="0">
                <a:latin typeface="Times New Roman" panose="02020603050405020304" pitchFamily="18" charset="0"/>
                <a:cs typeface="Times New Roman" panose="02020603050405020304" pitchFamily="18" charset="0"/>
              </a:rPr>
              <a:t>Plus grande autonomie des patients avec des d</a:t>
            </a:r>
            <a:r>
              <a:rPr lang="fr-FR" altLang="fr-FR" dirty="0">
                <a:latin typeface="Times New Roman" panose="02020603050405020304" pitchFamily="18" charset="0"/>
                <a:cs typeface="Times New Roman" panose="02020603050405020304" pitchFamily="18" charset="0"/>
              </a:rPr>
              <a:t>irectives anticipées qui s’imposent</a:t>
            </a:r>
          </a:p>
          <a:p>
            <a:pPr algn="just">
              <a:spcAft>
                <a:spcPts val="0"/>
              </a:spcAft>
              <a:buSzPct val="100000"/>
            </a:pPr>
            <a:r>
              <a:rPr lang="fr-FR" altLang="fr-FR"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Une droit à la sédation  profonde et continue dans certaines conditions </a:t>
            </a:r>
            <a:r>
              <a:rPr lang="fr-FR" sz="1800" i="1" dirty="0">
                <a:latin typeface="Times New Roman" panose="02020603050405020304" pitchFamily="18" charset="0"/>
                <a:cs typeface="Times New Roman" panose="02020603050405020304" pitchFamily="18" charset="0"/>
              </a:rPr>
              <a:t>« pour que les patients « puissent dormir pour ne pas souffrir avant de mourir » J Leonetti</a:t>
            </a:r>
          </a:p>
          <a:p>
            <a:pPr algn="just">
              <a:spcAft>
                <a:spcPts val="0"/>
              </a:spcAft>
              <a:buSzPct val="100000"/>
            </a:pPr>
            <a:r>
              <a:rPr lang="fr-FR" dirty="0">
                <a:latin typeface="Times New Roman" panose="02020603050405020304" pitchFamily="18" charset="0"/>
                <a:cs typeface="Times New Roman" panose="02020603050405020304" pitchFamily="18" charset="0"/>
              </a:rPr>
              <a:t>Le droit d’être soulagé même si les traitements peuvent accélérer la survenue du décès.</a:t>
            </a:r>
            <a:r>
              <a:rPr lang="fr-FR" i="1" dirty="0">
                <a:solidFill>
                  <a:prstClr val="black"/>
                </a:solidFill>
                <a:latin typeface="Times New Roman" panose="02020603050405020304" pitchFamily="18" charset="0"/>
                <a:cs typeface="Times New Roman" panose="02020603050405020304" pitchFamily="18" charset="0"/>
              </a:rPr>
              <a:t> </a:t>
            </a:r>
            <a:r>
              <a:rPr lang="fr-FR" sz="1800" i="1" dirty="0">
                <a:solidFill>
                  <a:prstClr val="black"/>
                </a:solidFill>
                <a:latin typeface="Times New Roman" panose="02020603050405020304" pitchFamily="18" charset="0"/>
                <a:cs typeface="Times New Roman" panose="02020603050405020304" pitchFamily="18" charset="0"/>
              </a:rPr>
              <a:t>«Le médecin met en place l’ensemble des traitements analgésiques et sédatifs pour répondre à la souffrance réfractaire du malade en phase avancée ou terminale, même s’ils peuvent avoir comme effet d’abréger la vie. » </a:t>
            </a:r>
            <a:r>
              <a:rPr lang="fr-FR" sz="2000" b="1" i="1" dirty="0">
                <a:solidFill>
                  <a:srgbClr val="0070C0"/>
                </a:solidFill>
                <a:latin typeface="Times New Roman" panose="02020603050405020304" pitchFamily="18" charset="0"/>
                <a:cs typeface="Times New Roman" panose="02020603050405020304" pitchFamily="18" charset="0"/>
              </a:rPr>
              <a:t>principe du double effet</a:t>
            </a:r>
            <a:endParaRPr lang="fr-FR" sz="2000" b="1" dirty="0">
              <a:solidFill>
                <a:srgbClr val="0070C0"/>
              </a:solidFill>
              <a:latin typeface="Times New Roman" panose="02020603050405020304" pitchFamily="18" charset="0"/>
              <a:cs typeface="Times New Roman" panose="02020603050405020304" pitchFamily="18" charset="0"/>
            </a:endParaRPr>
          </a:p>
          <a:p>
            <a:pPr algn="just">
              <a:buSzPct val="100000"/>
            </a:pPr>
            <a:endParaRPr lang="fr-FR" sz="1800" i="1" dirty="0">
              <a:latin typeface="Times New Roman" panose="02020603050405020304" pitchFamily="18" charset="0"/>
              <a:cs typeface="Times New Roman" panose="02020603050405020304" pitchFamily="18" charset="0"/>
            </a:endParaRPr>
          </a:p>
          <a:p>
            <a:pPr algn="just">
              <a:buSzPct val="100000"/>
            </a:pPr>
            <a:endParaRPr lang="fr-FR" dirty="0">
              <a:latin typeface="Calibri" panose="020F0502020204030204" pitchFamily="34" charset="0"/>
              <a:cs typeface="Calibri" panose="020F0502020204030204" pitchFamily="34" charset="0"/>
            </a:endParaRPr>
          </a:p>
          <a:p>
            <a:pPr algn="just"/>
            <a:endParaRPr lang="fr-FR" sz="1800" i="1" dirty="0">
              <a:latin typeface="Times New Roman" panose="02020603050405020304" pitchFamily="18" charset="0"/>
              <a:cs typeface="Times New Roman" panose="02020603050405020304" pitchFamily="18" charset="0"/>
            </a:endParaRPr>
          </a:p>
        </p:txBody>
      </p:sp>
      <p:sp>
        <p:nvSpPr>
          <p:cNvPr id="9" name="TextShape 2"/>
          <p:cNvSpPr txBox="1"/>
          <p:nvPr/>
        </p:nvSpPr>
        <p:spPr>
          <a:xfrm>
            <a:off x="1115616" y="807864"/>
            <a:ext cx="4896544" cy="919332"/>
          </a:xfrm>
          <a:prstGeom prst="rect">
            <a:avLst/>
          </a:prstGeom>
          <a:solidFill>
            <a:schemeClr val="bg1">
              <a:lumMod val="85000"/>
            </a:schemeClr>
          </a:solidFill>
          <a:ln w="19050">
            <a:solidFill>
              <a:schemeClr val="tx1"/>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«Toute personne a le droit d’avoir une fin de vie digne et accompagnée du meilleur apaisement possible de la souffrance. .»  </a:t>
            </a:r>
            <a:r>
              <a:rPr kumimoji="0" lang="fr-FR"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Article 1</a:t>
            </a:r>
          </a:p>
        </p:txBody>
      </p:sp>
      <p:pic>
        <p:nvPicPr>
          <p:cNvPr id="10" name="Picture 2" descr="Résultat de recherche d'images pour &quot;claeys leonetti&quo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239" y="350986"/>
            <a:ext cx="2435747" cy="137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7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135994" y="116632"/>
            <a:ext cx="52565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Une définition de l’obstination déraisonnable</a:t>
            </a:r>
          </a:p>
        </p:txBody>
      </p:sp>
      <p:graphicFrame>
        <p:nvGraphicFramePr>
          <p:cNvPr id="10" name="Espace réservé du contenu 3"/>
          <p:cNvGraphicFramePr>
            <a:graphicFrameLocks/>
          </p:cNvGraphicFramePr>
          <p:nvPr>
            <p:extLst/>
          </p:nvPr>
        </p:nvGraphicFramePr>
        <p:xfrm>
          <a:off x="971600" y="1412776"/>
          <a:ext cx="7920879" cy="5280140"/>
        </p:xfrm>
        <a:graphic>
          <a:graphicData uri="http://schemas.openxmlformats.org/drawingml/2006/table">
            <a:tbl>
              <a:tblPr firstRow="1" bandRow="1">
                <a:tableStyleId>{5C22544A-7EE6-4342-B048-85BDC9FD1C3A}</a:tableStyleId>
              </a:tblPr>
              <a:tblGrid>
                <a:gridCol w="1589855">
                  <a:extLst>
                    <a:ext uri="{9D8B030D-6E8A-4147-A177-3AD203B41FA5}">
                      <a16:colId xmlns:a16="http://schemas.microsoft.com/office/drawing/2014/main" val="20000"/>
                    </a:ext>
                  </a:extLst>
                </a:gridCol>
                <a:gridCol w="2743603">
                  <a:extLst>
                    <a:ext uri="{9D8B030D-6E8A-4147-A177-3AD203B41FA5}">
                      <a16:colId xmlns:a16="http://schemas.microsoft.com/office/drawing/2014/main" val="20001"/>
                    </a:ext>
                  </a:extLst>
                </a:gridCol>
                <a:gridCol w="3587421">
                  <a:extLst>
                    <a:ext uri="{9D8B030D-6E8A-4147-A177-3AD203B41FA5}">
                      <a16:colId xmlns:a16="http://schemas.microsoft.com/office/drawing/2014/main" val="20002"/>
                    </a:ext>
                  </a:extLst>
                </a:gridCol>
              </a:tblGrid>
              <a:tr h="395186">
                <a:tc>
                  <a:txBody>
                    <a:bodyPr/>
                    <a:lstStyle/>
                    <a:p>
                      <a:endParaRPr lang="fr-FR" sz="1200" b="1" dirty="0">
                        <a:latin typeface="Times New Roman" pitchFamily="18" charset="0"/>
                        <a:cs typeface="Times New Roman" pitchFamily="18" charset="0"/>
                      </a:endParaRPr>
                    </a:p>
                  </a:txBody>
                  <a:tcPr marL="51445" marR="51445" marT="34284" marB="34284">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algn="ctr"/>
                      <a:r>
                        <a:rPr lang="fr-FR" sz="1200" b="1" dirty="0">
                          <a:latin typeface="Times New Roman" pitchFamily="18" charset="0"/>
                          <a:cs typeface="Times New Roman" pitchFamily="18" charset="0"/>
                        </a:rPr>
                        <a:t>En 2005 </a:t>
                      </a:r>
                    </a:p>
                  </a:txBody>
                  <a:tcPr marL="51445" marR="51445" marT="34284" marB="34284" anchor="c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algn="ctr"/>
                      <a:r>
                        <a:rPr lang="fr-FR" sz="1200" b="1" dirty="0">
                          <a:latin typeface="Times New Roman" pitchFamily="18" charset="0"/>
                          <a:cs typeface="Times New Roman" pitchFamily="18" charset="0"/>
                        </a:rPr>
                        <a:t>En 2016</a:t>
                      </a:r>
                    </a:p>
                  </a:txBody>
                  <a:tcPr marL="51445" marR="51445" marT="34284" marB="34284" anchor="c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extLst>
                  <a:ext uri="{0D108BD9-81ED-4DB2-BD59-A6C34878D82A}">
                    <a16:rowId xmlns:a16="http://schemas.microsoft.com/office/drawing/2014/main" val="10000"/>
                  </a:ext>
                </a:extLst>
              </a:tr>
              <a:tr h="3395147">
                <a:tc>
                  <a:txBody>
                    <a:bodyPr/>
                    <a:lstStyle/>
                    <a:p>
                      <a:pPr algn="ctr"/>
                      <a:r>
                        <a:rPr lang="fr-FR" sz="2400" dirty="0"/>
                        <a:t>Les critères de la définition</a:t>
                      </a:r>
                    </a:p>
                  </a:txBody>
                  <a:tcPr marL="51445" marR="51445" marT="34284" marB="34284" anchor="c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algn="l">
                        <a:buFontTx/>
                        <a:buNone/>
                      </a:pPr>
                      <a:r>
                        <a:rPr lang="fr-FR" altLang="fr-FR" sz="1800" dirty="0">
                          <a:latin typeface="Times New Roman" pitchFamily="18" charset="0"/>
                          <a:cs typeface="Times New Roman" pitchFamily="18" charset="0"/>
                        </a:rPr>
                        <a:t>Ces actes ne doivent pas être poursuivis par une obstination déraisonnable. Lorsqu'ils apparaissent </a:t>
                      </a:r>
                      <a:r>
                        <a:rPr lang="fr-FR" altLang="fr-FR" sz="1800" b="1" dirty="0">
                          <a:solidFill>
                            <a:srgbClr val="7030A0"/>
                          </a:solidFill>
                          <a:latin typeface="Times New Roman" pitchFamily="18" charset="0"/>
                          <a:cs typeface="Times New Roman" pitchFamily="18" charset="0"/>
                        </a:rPr>
                        <a:t>inutiles</a:t>
                      </a:r>
                      <a:r>
                        <a:rPr lang="fr-FR" altLang="fr-FR" sz="1800" dirty="0">
                          <a:latin typeface="Times New Roman" pitchFamily="18" charset="0"/>
                          <a:cs typeface="Times New Roman" pitchFamily="18" charset="0"/>
                        </a:rPr>
                        <a:t>,   </a:t>
                      </a:r>
                      <a:r>
                        <a:rPr lang="fr-FR" altLang="fr-FR" sz="1800" b="1" dirty="0">
                          <a:solidFill>
                            <a:srgbClr val="7030A0"/>
                          </a:solidFill>
                          <a:latin typeface="Times New Roman" pitchFamily="18" charset="0"/>
                          <a:cs typeface="Times New Roman" pitchFamily="18" charset="0"/>
                        </a:rPr>
                        <a:t>disproportionnés</a:t>
                      </a:r>
                      <a:r>
                        <a:rPr lang="fr-FR" altLang="fr-FR" sz="1800" dirty="0">
                          <a:latin typeface="Times New Roman" pitchFamily="18" charset="0"/>
                          <a:cs typeface="Times New Roman" pitchFamily="18" charset="0"/>
                        </a:rPr>
                        <a:t> ou </a:t>
                      </a:r>
                      <a:r>
                        <a:rPr lang="fr-FR" altLang="fr-FR" sz="1800" b="1" dirty="0">
                          <a:solidFill>
                            <a:srgbClr val="7030A0"/>
                          </a:solidFill>
                          <a:latin typeface="Times New Roman" pitchFamily="18" charset="0"/>
                          <a:cs typeface="Times New Roman" pitchFamily="18" charset="0"/>
                        </a:rPr>
                        <a:t>n'ayant d'autre effet que le seul maintien artificiel de la vie</a:t>
                      </a:r>
                      <a:r>
                        <a:rPr lang="fr-FR" altLang="fr-FR" sz="1800" dirty="0">
                          <a:latin typeface="Times New Roman" pitchFamily="18" charset="0"/>
                          <a:cs typeface="Times New Roman" pitchFamily="18" charset="0"/>
                        </a:rPr>
                        <a:t>, </a:t>
                      </a:r>
                      <a:endParaRPr lang="fr-FR" sz="1800" b="0" dirty="0"/>
                    </a:p>
                  </a:txBody>
                  <a:tcPr marL="51445" marR="51445" marT="34284" marB="34284"/>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fr-FR" altLang="fr-FR" sz="1800" dirty="0">
                          <a:latin typeface="Times New Roman" pitchFamily="18" charset="0"/>
                          <a:cs typeface="Times New Roman" pitchFamily="18" charset="0"/>
                        </a:rPr>
                        <a:t>Ces actes ne doivent pas être mis en</a:t>
                      </a:r>
                      <a:r>
                        <a:rPr lang="fr-FR" altLang="fr-FR" sz="1800" baseline="0" dirty="0">
                          <a:latin typeface="Times New Roman" pitchFamily="18" charset="0"/>
                          <a:cs typeface="Times New Roman" pitchFamily="18" charset="0"/>
                        </a:rPr>
                        <a:t> œuvre</a:t>
                      </a:r>
                      <a:r>
                        <a:rPr lang="fr-FR" altLang="fr-FR" sz="1800" dirty="0">
                          <a:latin typeface="Times New Roman" pitchFamily="18" charset="0"/>
                          <a:cs typeface="Times New Roman" pitchFamily="18" charset="0"/>
                        </a:rPr>
                        <a:t> ou  poursuivis lorsqu’ils résultent d’ une obstination déraisonnable. Lorsqu'ils apparaissent </a:t>
                      </a:r>
                      <a:r>
                        <a:rPr lang="fr-FR" altLang="fr-FR" sz="1800" b="1" dirty="0">
                          <a:solidFill>
                            <a:srgbClr val="7030A0"/>
                          </a:solidFill>
                          <a:latin typeface="Times New Roman" pitchFamily="18" charset="0"/>
                          <a:cs typeface="Times New Roman" pitchFamily="18" charset="0"/>
                        </a:rPr>
                        <a:t>inutiles</a:t>
                      </a:r>
                      <a:r>
                        <a:rPr lang="fr-FR" altLang="fr-FR" sz="1800" dirty="0">
                          <a:latin typeface="Times New Roman" pitchFamily="18" charset="0"/>
                          <a:cs typeface="Times New Roman" pitchFamily="18" charset="0"/>
                        </a:rPr>
                        <a:t>,   </a:t>
                      </a:r>
                      <a:r>
                        <a:rPr lang="fr-FR" altLang="fr-FR" sz="1800" b="1" dirty="0">
                          <a:solidFill>
                            <a:srgbClr val="7030A0"/>
                          </a:solidFill>
                          <a:latin typeface="Times New Roman" pitchFamily="18" charset="0"/>
                          <a:cs typeface="Times New Roman" pitchFamily="18" charset="0"/>
                        </a:rPr>
                        <a:t>disproportionnés</a:t>
                      </a:r>
                      <a:r>
                        <a:rPr lang="fr-FR" altLang="fr-FR" sz="1800" dirty="0">
                          <a:latin typeface="Times New Roman" pitchFamily="18" charset="0"/>
                          <a:cs typeface="Times New Roman" pitchFamily="18" charset="0"/>
                        </a:rPr>
                        <a:t> ou </a:t>
                      </a:r>
                      <a:r>
                        <a:rPr lang="fr-FR" altLang="fr-FR" sz="1800" b="1" dirty="0">
                          <a:solidFill>
                            <a:srgbClr val="7030A0"/>
                          </a:solidFill>
                          <a:latin typeface="Times New Roman" pitchFamily="18" charset="0"/>
                          <a:cs typeface="Times New Roman" pitchFamily="18" charset="0"/>
                        </a:rPr>
                        <a:t>n'ayant d'autre effet que le seul maintien artificiel de la vie</a:t>
                      </a:r>
                      <a:r>
                        <a:rPr lang="fr-FR" altLang="fr-FR" sz="1800" dirty="0">
                          <a:latin typeface="Times New Roman" pitchFamily="18" charset="0"/>
                          <a:cs typeface="Times New Roman" pitchFamily="18" charset="0"/>
                        </a:rPr>
                        <a:t>, </a:t>
                      </a:r>
                      <a:endParaRPr lang="fr-FR" sz="1800" b="0" dirty="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altLang="fr-FR" sz="1800" dirty="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altLang="fr-FR" sz="1800" dirty="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altLang="fr-FR" sz="1800" dirty="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fr-FR" altLang="fr-FR" sz="1800" dirty="0">
                          <a:solidFill>
                            <a:srgbClr val="7030A0"/>
                          </a:solidFill>
                          <a:latin typeface="Times New Roman" pitchFamily="18" charset="0"/>
                          <a:cs typeface="Times New Roman" pitchFamily="18" charset="0"/>
                        </a:rPr>
                        <a:t>La nutrition et l’hydratation artificielles constituent des traitements</a:t>
                      </a:r>
                      <a:r>
                        <a:rPr lang="fr-FR" altLang="fr-FR" sz="1800" baseline="0" dirty="0">
                          <a:solidFill>
                            <a:srgbClr val="7030A0"/>
                          </a:solidFill>
                          <a:latin typeface="Times New Roman" pitchFamily="18" charset="0"/>
                          <a:cs typeface="Times New Roman" pitchFamily="18" charset="0"/>
                        </a:rPr>
                        <a:t> qui peuvent être arrêtés</a:t>
                      </a:r>
                      <a:endParaRPr lang="fr-FR" altLang="fr-FR" sz="1800" dirty="0">
                        <a:solidFill>
                          <a:srgbClr val="7030A0"/>
                        </a:solidFill>
                        <a:latin typeface="Times New Roman" pitchFamily="18" charset="0"/>
                        <a:cs typeface="Times New Roman" pitchFamily="18" charset="0"/>
                      </a:endParaRPr>
                    </a:p>
                  </a:txBody>
                  <a:tcPr marL="51445" marR="51445" marT="34284" marB="34284"/>
                </a:tc>
                <a:extLst>
                  <a:ext uri="{0D108BD9-81ED-4DB2-BD59-A6C34878D82A}">
                    <a16:rowId xmlns:a16="http://schemas.microsoft.com/office/drawing/2014/main" val="10001"/>
                  </a:ext>
                </a:extLst>
              </a:tr>
              <a:tr h="1250226">
                <a:tc>
                  <a:txBody>
                    <a:bodyPr/>
                    <a:lstStyle/>
                    <a:p>
                      <a:pPr algn="ctr"/>
                      <a:r>
                        <a:rPr lang="fr-FR" sz="2400" b="1" dirty="0">
                          <a:latin typeface="Times New Roman" pitchFamily="18" charset="0"/>
                          <a:cs typeface="Times New Roman" pitchFamily="18" charset="0"/>
                        </a:rPr>
                        <a:t>La place du médecin</a:t>
                      </a:r>
                    </a:p>
                  </a:txBody>
                  <a:tcPr marL="51445" marR="51445" marT="34284" marB="34284" anchor="c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r>
                        <a:rPr lang="fr-FR" sz="1800" dirty="0">
                          <a:latin typeface="Times New Roman" panose="02020603050405020304" pitchFamily="18" charset="0"/>
                          <a:cs typeface="Times New Roman" panose="02020603050405020304" pitchFamily="18" charset="0"/>
                        </a:rPr>
                        <a:t>ils </a:t>
                      </a:r>
                      <a:r>
                        <a:rPr lang="fr-FR" sz="1800" dirty="0">
                          <a:solidFill>
                            <a:srgbClr val="FF0000"/>
                          </a:solidFill>
                          <a:latin typeface="Times New Roman" panose="02020603050405020304" pitchFamily="18" charset="0"/>
                          <a:cs typeface="Times New Roman" panose="02020603050405020304" pitchFamily="18" charset="0"/>
                        </a:rPr>
                        <a:t>peuvent être suspendus ou ne pas être entrepris</a:t>
                      </a:r>
                    </a:p>
                  </a:txBody>
                  <a:tcPr marL="51445" marR="51445" marT="34284" marB="3428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latin typeface="Times New Roman" panose="02020603050405020304" pitchFamily="18" charset="0"/>
                          <a:cs typeface="Times New Roman" panose="02020603050405020304" pitchFamily="18" charset="0"/>
                        </a:rPr>
                        <a:t>ils </a:t>
                      </a:r>
                      <a:r>
                        <a:rPr lang="fr-FR" sz="1800" dirty="0">
                          <a:solidFill>
                            <a:srgbClr val="FF0000"/>
                          </a:solidFill>
                          <a:latin typeface="Times New Roman" panose="02020603050405020304" pitchFamily="18" charset="0"/>
                          <a:cs typeface="Times New Roman" panose="02020603050405020304" pitchFamily="18" charset="0"/>
                        </a:rPr>
                        <a:t>peuvent être suspendus ou ne pas être entrepris</a:t>
                      </a:r>
                    </a:p>
                  </a:txBody>
                  <a:tcPr marL="51445" marR="51445" marT="34284" marB="3428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18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647564" y="928085"/>
          <a:ext cx="7848872" cy="5927087"/>
        </p:xfrm>
        <a:graphic>
          <a:graphicData uri="http://schemas.openxmlformats.org/drawingml/2006/table">
            <a:tbl>
              <a:tblPr firstRow="1" bandRow="1">
                <a:tableStyleId>{5C22544A-7EE6-4342-B048-85BDC9FD1C3A}</a:tableStyleId>
              </a:tblPr>
              <a:tblGrid>
                <a:gridCol w="1626867">
                  <a:extLst>
                    <a:ext uri="{9D8B030D-6E8A-4147-A177-3AD203B41FA5}">
                      <a16:colId xmlns:a16="http://schemas.microsoft.com/office/drawing/2014/main" val="20000"/>
                    </a:ext>
                  </a:extLst>
                </a:gridCol>
                <a:gridCol w="3058570">
                  <a:extLst>
                    <a:ext uri="{9D8B030D-6E8A-4147-A177-3AD203B41FA5}">
                      <a16:colId xmlns:a16="http://schemas.microsoft.com/office/drawing/2014/main" val="20001"/>
                    </a:ext>
                  </a:extLst>
                </a:gridCol>
                <a:gridCol w="3163435">
                  <a:extLst>
                    <a:ext uri="{9D8B030D-6E8A-4147-A177-3AD203B41FA5}">
                      <a16:colId xmlns:a16="http://schemas.microsoft.com/office/drawing/2014/main" val="20002"/>
                    </a:ext>
                  </a:extLst>
                </a:gridCol>
              </a:tblGrid>
              <a:tr h="859795">
                <a:tc>
                  <a:txBody>
                    <a:bodyPr/>
                    <a:lstStyle/>
                    <a:p>
                      <a:endParaRPr lang="fr-FR" sz="1200" b="1" dirty="0">
                        <a:latin typeface="Times New Roman" pitchFamily="18" charset="0"/>
                        <a:cs typeface="Times New Roman" pitchFamily="18" charset="0"/>
                      </a:endParaRPr>
                    </a:p>
                  </a:txBody>
                  <a:tcPr marL="51430" marR="51430" marT="34286" marB="34286">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r>
                        <a:rPr lang="fr-FR" sz="2000" b="1" dirty="0">
                          <a:latin typeface="Times New Roman" pitchFamily="18" charset="0"/>
                          <a:cs typeface="Times New Roman" pitchFamily="18" charset="0"/>
                        </a:rPr>
                        <a:t>En</a:t>
                      </a:r>
                      <a:r>
                        <a:rPr lang="fr-FR" sz="2000" b="1" baseline="0" dirty="0">
                          <a:latin typeface="Times New Roman" pitchFamily="18" charset="0"/>
                          <a:cs typeface="Times New Roman" pitchFamily="18" charset="0"/>
                        </a:rPr>
                        <a:t> capacité de s’exprimer</a:t>
                      </a:r>
                      <a:endParaRPr lang="fr-FR" sz="2000" b="1" dirty="0">
                        <a:latin typeface="Times New Roman" pitchFamily="18" charset="0"/>
                        <a:cs typeface="Times New Roman" pitchFamily="18" charset="0"/>
                      </a:endParaRPr>
                    </a:p>
                  </a:txBody>
                  <a:tcPr marL="51430" marR="51430" marT="34286" marB="34286" anchor="ctr">
                    <a:solidFill>
                      <a:srgbClr val="C00000"/>
                    </a:solidFill>
                  </a:tcPr>
                </a:tc>
                <a:tc>
                  <a:txBody>
                    <a:bodyPr/>
                    <a:lstStyle/>
                    <a:p>
                      <a:r>
                        <a:rPr lang="fr-FR" sz="2000" b="1" dirty="0">
                          <a:latin typeface="Times New Roman" pitchFamily="18" charset="0"/>
                          <a:cs typeface="Times New Roman" pitchFamily="18" charset="0"/>
                        </a:rPr>
                        <a:t>Pas en capacité de s’exprimer</a:t>
                      </a:r>
                    </a:p>
                  </a:txBody>
                  <a:tcPr marL="51430" marR="51430" marT="34286" marB="34286" anchor="ctr">
                    <a:solidFill>
                      <a:srgbClr val="C00000"/>
                    </a:solidFill>
                  </a:tcPr>
                </a:tc>
                <a:extLst>
                  <a:ext uri="{0D108BD9-81ED-4DB2-BD59-A6C34878D82A}">
                    <a16:rowId xmlns:a16="http://schemas.microsoft.com/office/drawing/2014/main" val="10000"/>
                  </a:ext>
                </a:extLst>
              </a:tr>
              <a:tr h="4396789">
                <a:tc>
                  <a:txBody>
                    <a:bodyPr/>
                    <a:lstStyle/>
                    <a:p>
                      <a:pPr algn="ctr"/>
                      <a:r>
                        <a:rPr lang="fr-FR" sz="2400" b="1" dirty="0">
                          <a:latin typeface="Times New Roman" pitchFamily="18" charset="0"/>
                          <a:cs typeface="Times New Roman" pitchFamily="18" charset="0"/>
                        </a:rPr>
                        <a:t>Ensemble des patients</a:t>
                      </a:r>
                    </a:p>
                  </a:txBody>
                  <a:tcPr marL="51430" marR="51430" marT="34286" marB="34286" anchor="ct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tcPr>
                </a:tc>
                <a:tc>
                  <a:txBody>
                    <a:bodyPr/>
                    <a:lstStyle/>
                    <a:p>
                      <a:pPr>
                        <a:buFontTx/>
                        <a:buChar char="•"/>
                      </a:pPr>
                      <a:r>
                        <a:rPr lang="fr-FR" altLang="fr-FR" sz="1600" dirty="0">
                          <a:latin typeface="Times New Roman" pitchFamily="18" charset="0"/>
                          <a:cs typeface="Times New Roman" pitchFamily="18" charset="0"/>
                        </a:rPr>
                        <a:t> Le médecin doit </a:t>
                      </a:r>
                      <a:r>
                        <a:rPr lang="fr-FR" altLang="fr-FR" sz="1600" b="1" dirty="0">
                          <a:solidFill>
                            <a:srgbClr val="990099"/>
                          </a:solidFill>
                          <a:latin typeface="Times New Roman" pitchFamily="18" charset="0"/>
                          <a:cs typeface="Times New Roman" pitchFamily="18" charset="0"/>
                        </a:rPr>
                        <a:t>respecter la volonté</a:t>
                      </a:r>
                      <a:r>
                        <a:rPr lang="fr-FR" altLang="fr-FR" sz="1600" dirty="0">
                          <a:latin typeface="Times New Roman" pitchFamily="18" charset="0"/>
                          <a:cs typeface="Times New Roman" pitchFamily="18" charset="0"/>
                        </a:rPr>
                        <a:t> de la personne malade.</a:t>
                      </a:r>
                    </a:p>
                    <a:p>
                      <a:pPr>
                        <a:buFontTx/>
                        <a:buChar char="•"/>
                      </a:pPr>
                      <a:r>
                        <a:rPr lang="fr-FR" altLang="fr-FR" sz="1600" dirty="0">
                          <a:latin typeface="Times New Roman" pitchFamily="18" charset="0"/>
                          <a:cs typeface="Times New Roman" pitchFamily="18" charset="0"/>
                        </a:rPr>
                        <a:t>Après l’avoir informée des</a:t>
                      </a:r>
                      <a:r>
                        <a:rPr lang="fr-FR" altLang="fr-FR" sz="1600" baseline="0" dirty="0">
                          <a:latin typeface="Times New Roman" pitchFamily="18" charset="0"/>
                          <a:cs typeface="Times New Roman" pitchFamily="18" charset="0"/>
                        </a:rPr>
                        <a:t> conséquence de ses choix et de leur gravité</a:t>
                      </a:r>
                      <a:endParaRPr lang="fr-FR" altLang="fr-FR" sz="1600" dirty="0">
                        <a:latin typeface="Times New Roman" pitchFamily="18" charset="0"/>
                        <a:cs typeface="Times New Roman" pitchFamily="18" charset="0"/>
                      </a:endParaRPr>
                    </a:p>
                    <a:p>
                      <a:pPr>
                        <a:buFontTx/>
                        <a:buChar char="•"/>
                      </a:pPr>
                      <a:r>
                        <a:rPr lang="fr-FR" altLang="fr-FR" sz="1600" dirty="0">
                          <a:latin typeface="Times New Roman" pitchFamily="18" charset="0"/>
                          <a:cs typeface="Times New Roman" pitchFamily="18" charset="0"/>
                        </a:rPr>
                        <a:t> </a:t>
                      </a:r>
                      <a:r>
                        <a:rPr lang="fr-FR" altLang="fr-FR" sz="1600" b="1" dirty="0">
                          <a:solidFill>
                            <a:srgbClr val="990099"/>
                          </a:solidFill>
                          <a:latin typeface="Times New Roman" pitchFamily="18" charset="0"/>
                          <a:cs typeface="Times New Roman" pitchFamily="18" charset="0"/>
                        </a:rPr>
                        <a:t>Le malade doit réitérer  sa décision</a:t>
                      </a:r>
                      <a:r>
                        <a:rPr lang="fr-FR" altLang="fr-FR" sz="1600" dirty="0">
                          <a:latin typeface="Times New Roman" pitchFamily="18" charset="0"/>
                          <a:cs typeface="Times New Roman" pitchFamily="18" charset="0"/>
                        </a:rPr>
                        <a:t> après un </a:t>
                      </a:r>
                      <a:r>
                        <a:rPr lang="fr-FR" altLang="fr-FR" sz="1600" b="1" dirty="0">
                          <a:solidFill>
                            <a:srgbClr val="FF3300"/>
                          </a:solidFill>
                          <a:latin typeface="Times New Roman" pitchFamily="18" charset="0"/>
                          <a:cs typeface="Times New Roman" pitchFamily="18" charset="0"/>
                        </a:rPr>
                        <a:t>délai raisonnable.</a:t>
                      </a:r>
                      <a:r>
                        <a:rPr lang="fr-FR" altLang="fr-FR" sz="1600" dirty="0">
                          <a:latin typeface="Times New Roman" pitchFamily="18" charset="0"/>
                          <a:cs typeface="Times New Roman" pitchFamily="18" charset="0"/>
                        </a:rPr>
                        <a:t> </a:t>
                      </a:r>
                    </a:p>
                    <a:p>
                      <a:pPr>
                        <a:buFontTx/>
                        <a:buChar char="•"/>
                      </a:pPr>
                      <a:r>
                        <a:rPr lang="fr-FR" altLang="fr-FR" sz="1600" dirty="0">
                          <a:latin typeface="Times New Roman" pitchFamily="18" charset="0"/>
                          <a:cs typeface="Times New Roman" pitchFamily="18" charset="0"/>
                        </a:rPr>
                        <a:t>il peut faire appel à un autre membre du corps médical.</a:t>
                      </a:r>
                      <a:endParaRPr lang="fr-FR" altLang="fr-FR" sz="1600" b="1" dirty="0">
                        <a:solidFill>
                          <a:srgbClr val="FF3300"/>
                        </a:solidFill>
                        <a:latin typeface="Times New Roman" pitchFamily="18" charset="0"/>
                        <a:cs typeface="Times New Roman" pitchFamily="18" charset="0"/>
                      </a:endParaRPr>
                    </a:p>
                    <a:p>
                      <a:endParaRPr lang="fr-FR" sz="1600" b="0" dirty="0"/>
                    </a:p>
                    <a:p>
                      <a:pPr>
                        <a:buFontTx/>
                        <a:buChar char="•"/>
                      </a:pPr>
                      <a:endParaRPr lang="fr-FR" altLang="fr-FR" sz="1600" b="1" dirty="0">
                        <a:solidFill>
                          <a:srgbClr val="FF3300"/>
                        </a:solidFill>
                        <a:latin typeface="Times New Roman" pitchFamily="18" charset="0"/>
                        <a:cs typeface="Times New Roman"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altLang="fr-FR" sz="1600" dirty="0">
                        <a:latin typeface="Times New Roman" pitchFamily="18" charset="0"/>
                        <a:cs typeface="Times New Roman" pitchFamily="18" charset="0"/>
                      </a:endParaRPr>
                    </a:p>
                    <a:p>
                      <a:endParaRPr lang="fr-FR" sz="1600" dirty="0"/>
                    </a:p>
                  </a:txBody>
                  <a:tcPr marL="51430" marR="51430" marT="34286" marB="34286"/>
                </a:tc>
                <a:tc>
                  <a:txBody>
                    <a:bodyPr/>
                    <a:lstStyle/>
                    <a:p>
                      <a:pPr marL="0" marR="0" lvl="0" indent="0" algn="ctr" defTabSz="457200" rtl="0" eaLnBrk="1" fontAlgn="auto" latinLnBrk="0" hangingPunct="1">
                        <a:lnSpc>
                          <a:spcPct val="100000"/>
                        </a:lnSpc>
                        <a:spcBef>
                          <a:spcPts val="0"/>
                        </a:spcBef>
                        <a:spcAft>
                          <a:spcPts val="0"/>
                        </a:spcAft>
                        <a:buClrTx/>
                        <a:buSzTx/>
                        <a:buFont typeface="Arial" pitchFamily="34" charset="0"/>
                        <a:buNone/>
                        <a:tabLst/>
                        <a:defRPr/>
                      </a:pPr>
                      <a:r>
                        <a:rPr kumimoji="0" lang="fr-FR" altLang="fr-FR"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Lorsque la personne est hors d'état d'exprimer sa volonté, la limitation ou l'arrêt de traitement susceptible d’entraîner son décès ne peut être réalisé sans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altLang="fr-FR" sz="1600" dirty="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altLang="fr-FR" sz="1600" dirty="0">
                          <a:latin typeface="Times New Roman" pitchFamily="18" charset="0"/>
                          <a:cs typeface="Times New Roman" pitchFamily="18" charset="0"/>
                        </a:rPr>
                        <a:t>Respect d’une procédure collégiale </a:t>
                      </a:r>
                      <a:r>
                        <a:rPr lang="fr-FR" altLang="fr-FR" sz="1600" b="1" dirty="0">
                          <a:solidFill>
                            <a:schemeClr val="accent6">
                              <a:lumMod val="75000"/>
                            </a:schemeClr>
                          </a:solidFill>
                          <a:latin typeface="Times New Roman" pitchFamily="18" charset="0"/>
                          <a:cs typeface="Times New Roman" pitchFamily="18" charset="0"/>
                        </a:rPr>
                        <a:t>procédure</a:t>
                      </a:r>
                      <a:r>
                        <a:rPr lang="fr-FR" altLang="fr-FR" sz="1600" b="1" baseline="0" dirty="0">
                          <a:solidFill>
                            <a:schemeClr val="accent6">
                              <a:lumMod val="75000"/>
                            </a:schemeClr>
                          </a:solidFill>
                          <a:latin typeface="Times New Roman" pitchFamily="18" charset="0"/>
                          <a:cs typeface="Times New Roman" pitchFamily="18" charset="0"/>
                        </a:rPr>
                        <a:t> n° 2</a:t>
                      </a:r>
                      <a:endParaRPr lang="fr-FR" altLang="fr-FR" sz="1600" b="1" dirty="0">
                        <a:solidFill>
                          <a:schemeClr val="accent6">
                            <a:lumMod val="75000"/>
                          </a:schemeClr>
                        </a:solidFill>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altLang="fr-FR" sz="1600" dirty="0">
                          <a:latin typeface="Times New Roman" pitchFamily="18" charset="0"/>
                          <a:cs typeface="Times New Roman" pitchFamily="18" charset="0"/>
                        </a:rPr>
                        <a:t>Respect des directives</a:t>
                      </a:r>
                      <a:r>
                        <a:rPr lang="fr-FR" altLang="fr-FR" sz="1600" baseline="0" dirty="0">
                          <a:latin typeface="Times New Roman" pitchFamily="18" charset="0"/>
                          <a:cs typeface="Times New Roman" pitchFamily="18" charset="0"/>
                        </a:rPr>
                        <a:t> anticipée </a:t>
                      </a:r>
                      <a:r>
                        <a:rPr lang="fr-FR" altLang="fr-FR" sz="1600" b="1" baseline="0" dirty="0">
                          <a:solidFill>
                            <a:schemeClr val="accent6">
                              <a:lumMod val="75000"/>
                            </a:schemeClr>
                          </a:solidFill>
                          <a:latin typeface="Times New Roman" pitchFamily="18" charset="0"/>
                          <a:cs typeface="Times New Roman" pitchFamily="18" charset="0"/>
                        </a:rPr>
                        <a:t>procédure 1</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altLang="fr-FR" sz="1600" baseline="0" dirty="0">
                          <a:solidFill>
                            <a:srgbClr val="FF0000"/>
                          </a:solidFill>
                          <a:latin typeface="Times New Roman" pitchFamily="18" charset="0"/>
                          <a:cs typeface="Times New Roman" pitchFamily="18" charset="0"/>
                        </a:rPr>
                        <a:t>À défaut </a:t>
                      </a:r>
                      <a:r>
                        <a:rPr lang="fr-FR" altLang="fr-FR" sz="1600" baseline="0" dirty="0">
                          <a:latin typeface="Times New Roman" pitchFamily="18" charset="0"/>
                          <a:cs typeface="Times New Roman" pitchFamily="18" charset="0"/>
                        </a:rPr>
                        <a:t>consultation de la  personnes de confiance,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altLang="fr-FR" sz="1600" baseline="0" dirty="0">
                          <a:solidFill>
                            <a:srgbClr val="FF0000"/>
                          </a:solidFill>
                          <a:latin typeface="Times New Roman" pitchFamily="18" charset="0"/>
                          <a:cs typeface="Times New Roman" pitchFamily="18" charset="0"/>
                        </a:rPr>
                        <a:t>A défaut </a:t>
                      </a:r>
                      <a:r>
                        <a:rPr lang="fr-FR" altLang="fr-FR" sz="1600" baseline="0" dirty="0">
                          <a:latin typeface="Times New Roman" pitchFamily="18" charset="0"/>
                          <a:cs typeface="Times New Roman" pitchFamily="18" charset="0"/>
                        </a:rPr>
                        <a:t>la famille, ou les proches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altLang="fr-FR" sz="1600" baseline="0" dirty="0">
                          <a:latin typeface="Times New Roman" pitchFamily="18" charset="0"/>
                          <a:cs typeface="Times New Roman" pitchFamily="18" charset="0"/>
                        </a:rPr>
                        <a:t>Décision médicale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fr-FR" altLang="fr-FR" sz="1600" baseline="0" dirty="0">
                          <a:solidFill>
                            <a:srgbClr val="0070C0"/>
                          </a:solidFill>
                          <a:latin typeface="Times New Roman" pitchFamily="18" charset="0"/>
                          <a:cs typeface="Times New Roman" pitchFamily="18" charset="0"/>
                        </a:rPr>
                        <a:t>La hiérarchie des avis est plus claire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r-FR" altLang="fr-FR" sz="1600" baseline="0" dirty="0">
                        <a:latin typeface="Times New Roman" pitchFamily="18" charset="0"/>
                        <a:cs typeface="Times New Roman" pitchFamily="18" charset="0"/>
                      </a:endParaRPr>
                    </a:p>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r>
                        <a:rPr lang="fr-FR" altLang="fr-FR" sz="1200" dirty="0">
                          <a:latin typeface="Times New Roman" pitchFamily="18" charset="0"/>
                          <a:cs typeface="Times New Roman" pitchFamily="18" charset="0"/>
                        </a:rPr>
                        <a:t>« le médecin a l’obligation de s’enquérir de l’expression de la volonté exprimée par le patient. En l’absence de directives anticipées, il recueille le témoignage de la personne de confiance ou, à défaut, tout autre témoignage de la famille ou des proches »</a:t>
                      </a:r>
                    </a:p>
                  </a:txBody>
                  <a:tcPr marL="51430" marR="51430" marT="34286" marB="34286"/>
                </a:tc>
                <a:extLst>
                  <a:ext uri="{0D108BD9-81ED-4DB2-BD59-A6C34878D82A}">
                    <a16:rowId xmlns:a16="http://schemas.microsoft.com/office/drawing/2014/main" val="10001"/>
                  </a:ext>
                </a:extLst>
              </a:tr>
            </a:tbl>
          </a:graphicData>
        </a:graphic>
      </p:graphicFrame>
      <p:sp>
        <p:nvSpPr>
          <p:cNvPr id="60432" name="Titre 1"/>
          <p:cNvSpPr>
            <a:spLocks noGrp="1"/>
          </p:cNvSpPr>
          <p:nvPr>
            <p:ph type="title"/>
          </p:nvPr>
        </p:nvSpPr>
        <p:spPr>
          <a:xfrm>
            <a:off x="1835696" y="188640"/>
            <a:ext cx="5765006" cy="571500"/>
          </a:xfrm>
        </p:spPr>
        <p:txBody>
          <a:bodyPr rtlCol="0">
            <a:normAutofit fontScale="90000"/>
          </a:bodyPr>
          <a:lstStyle/>
          <a:p>
            <a:pPr>
              <a:defRPr/>
            </a:pPr>
            <a:r>
              <a:rPr lang="fr-FR" altLang="fr-FR" sz="3100" dirty="0">
                <a:solidFill>
                  <a:schemeClr val="tx1">
                    <a:lumMod val="85000"/>
                    <a:lumOff val="15000"/>
                  </a:schemeClr>
                </a:solidFill>
                <a:latin typeface="Times New Roman" panose="02020603050405020304" pitchFamily="18" charset="0"/>
                <a:cs typeface="Times New Roman" panose="02020603050405020304" pitchFamily="18" charset="0"/>
              </a:rPr>
              <a:t>Refus de l’acharnement thérapeutique</a:t>
            </a:r>
            <a:br>
              <a:rPr lang="fr-FR" altLang="fr-FR" sz="2400" dirty="0">
                <a:solidFill>
                  <a:schemeClr val="tx1">
                    <a:lumMod val="85000"/>
                    <a:lumOff val="15000"/>
                  </a:schemeClr>
                </a:solidFill>
                <a:latin typeface="Times New Roman" panose="02020603050405020304" pitchFamily="18" charset="0"/>
                <a:cs typeface="Times New Roman" panose="02020603050405020304" pitchFamily="18" charset="0"/>
              </a:rPr>
            </a:br>
            <a:endParaRPr lang="fr-FR" altLang="fr-FR"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2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540A868D-F02F-4B6B-972D-1CC725F20F03}"/>
              </a:ext>
            </a:extLst>
          </p:cNvPr>
          <p:cNvSpPr txBox="1">
            <a:spLocks noChangeArrowheads="1"/>
          </p:cNvSpPr>
          <p:nvPr/>
        </p:nvSpPr>
        <p:spPr bwMode="auto">
          <a:xfrm>
            <a:off x="1939925" y="161628"/>
            <a:ext cx="4421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Les directives anticipées</a:t>
            </a:r>
          </a:p>
        </p:txBody>
      </p:sp>
      <p:sp>
        <p:nvSpPr>
          <p:cNvPr id="57347" name="Text Box 5">
            <a:extLst>
              <a:ext uri="{FF2B5EF4-FFF2-40B4-BE49-F238E27FC236}">
                <a16:creationId xmlns:a16="http://schemas.microsoft.com/office/drawing/2014/main" id="{1499B40E-83CF-4FB7-8B73-33036E790FC8}"/>
              </a:ext>
            </a:extLst>
          </p:cNvPr>
          <p:cNvSpPr txBox="1">
            <a:spLocks noChangeArrowheads="1"/>
          </p:cNvSpPr>
          <p:nvPr/>
        </p:nvSpPr>
        <p:spPr bwMode="auto">
          <a:xfrm>
            <a:off x="1042988" y="806450"/>
            <a:ext cx="61388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1800" b="1" i="0" u="none" strike="noStrike" kern="1200" cap="none" spc="0" normalizeH="0" baseline="0" noProof="0" dirty="0">
                <a:ln>
                  <a:noFill/>
                </a:ln>
                <a:solidFill>
                  <a:srgbClr val="DE7E18"/>
                </a:solidFill>
                <a:effectLst/>
                <a:uLnTx/>
                <a:uFillTx/>
                <a:latin typeface="Times New Roman" panose="02020603050405020304" pitchFamily="18" charset="0"/>
                <a:ea typeface="+mn-ea"/>
                <a:cs typeface="+mn-cs"/>
              </a:rPr>
              <a:t> Toute personne majeure peut rédiger des directives anticipées « pour le cas où elle serait un jour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1800" b="1" i="0" u="none" strike="noStrike" kern="1200" cap="none" spc="0" normalizeH="0" baseline="0" noProof="0" dirty="0">
                <a:ln>
                  <a:noFill/>
                </a:ln>
                <a:solidFill>
                  <a:srgbClr val="DE7E18"/>
                </a:solidFill>
                <a:effectLst/>
                <a:uLnTx/>
                <a:uFillTx/>
                <a:latin typeface="Times New Roman" panose="02020603050405020304" pitchFamily="18" charset="0"/>
                <a:ea typeface="+mn-ea"/>
                <a:cs typeface="+mn-cs"/>
              </a:rPr>
              <a:t>hors d’état d’exprimer sa volonté »</a:t>
            </a:r>
          </a:p>
        </p:txBody>
      </p:sp>
      <p:sp>
        <p:nvSpPr>
          <p:cNvPr id="57348" name="Text Box 8">
            <a:extLst>
              <a:ext uri="{FF2B5EF4-FFF2-40B4-BE49-F238E27FC236}">
                <a16:creationId xmlns:a16="http://schemas.microsoft.com/office/drawing/2014/main" id="{FD86FD7C-66B7-4420-908A-94B1CADCC4CB}"/>
              </a:ext>
            </a:extLst>
          </p:cNvPr>
          <p:cNvSpPr txBox="1">
            <a:spLocks noChangeArrowheads="1"/>
          </p:cNvSpPr>
          <p:nvPr/>
        </p:nvSpPr>
        <p:spPr bwMode="auto">
          <a:xfrm>
            <a:off x="468313" y="1752600"/>
            <a:ext cx="29432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srgbClr val="990099"/>
                </a:solidFill>
                <a:effectLst/>
                <a:uLnTx/>
                <a:uFillTx/>
                <a:latin typeface="Times New Roman" panose="02020603050405020304" pitchFamily="18" charset="0"/>
                <a:ea typeface="+mn-ea"/>
                <a:cs typeface="+mn-cs"/>
              </a:rPr>
              <a:t>« Indiquent les souhaits de la personne sur la fin de vie »</a:t>
            </a:r>
          </a:p>
        </p:txBody>
      </p:sp>
      <p:sp>
        <p:nvSpPr>
          <p:cNvPr id="57349" name="Text Box 9">
            <a:extLst>
              <a:ext uri="{FF2B5EF4-FFF2-40B4-BE49-F238E27FC236}">
                <a16:creationId xmlns:a16="http://schemas.microsoft.com/office/drawing/2014/main" id="{7025088E-767A-471C-B6D6-5D2AD90475E1}"/>
              </a:ext>
            </a:extLst>
          </p:cNvPr>
          <p:cNvSpPr txBox="1">
            <a:spLocks noChangeArrowheads="1"/>
          </p:cNvSpPr>
          <p:nvPr/>
        </p:nvSpPr>
        <p:spPr bwMode="auto">
          <a:xfrm>
            <a:off x="611188" y="2709863"/>
            <a:ext cx="31194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poursuite – Limitation - Arrêt de traitement.</a:t>
            </a:r>
          </a:p>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Exemple : </a:t>
            </a:r>
            <a:r>
              <a:rPr kumimoji="0" lang="fr-FR" altLang="fr-FR" sz="14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dans le cadre de ma pathologie,  je ne souhaiterai pas de trachéotomie.</a:t>
            </a:r>
          </a:p>
        </p:txBody>
      </p:sp>
      <p:sp>
        <p:nvSpPr>
          <p:cNvPr id="57350" name="Text Box 10">
            <a:extLst>
              <a:ext uri="{FF2B5EF4-FFF2-40B4-BE49-F238E27FC236}">
                <a16:creationId xmlns:a16="http://schemas.microsoft.com/office/drawing/2014/main" id="{65C5FCA3-50A6-4D83-9878-9E935A9B6F5B}"/>
              </a:ext>
            </a:extLst>
          </p:cNvPr>
          <p:cNvSpPr txBox="1">
            <a:spLocks noChangeArrowheads="1"/>
          </p:cNvSpPr>
          <p:nvPr/>
        </p:nvSpPr>
        <p:spPr bwMode="auto">
          <a:xfrm>
            <a:off x="576263" y="3868738"/>
            <a:ext cx="2551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800" b="1" i="0" u="none" strike="noStrike" kern="1200" cap="none" spc="0" normalizeH="0" baseline="0" noProof="0">
                <a:ln>
                  <a:noFill/>
                </a:ln>
                <a:solidFill>
                  <a:srgbClr val="990099"/>
                </a:solidFill>
                <a:effectLst/>
                <a:uLnTx/>
                <a:uFillTx/>
                <a:latin typeface="Times New Roman" panose="02020603050405020304" pitchFamily="18" charset="0"/>
                <a:ea typeface="+mn-ea"/>
                <a:cs typeface="+mn-cs"/>
              </a:rPr>
              <a:t>« Elles sont révocables à tout moment »</a:t>
            </a:r>
          </a:p>
        </p:txBody>
      </p:sp>
      <p:sp>
        <p:nvSpPr>
          <p:cNvPr id="57351" name="Text Box 12">
            <a:extLst>
              <a:ext uri="{FF2B5EF4-FFF2-40B4-BE49-F238E27FC236}">
                <a16:creationId xmlns:a16="http://schemas.microsoft.com/office/drawing/2014/main" id="{2979CB92-9687-4AEF-8555-DFB3C10F1BD8}"/>
              </a:ext>
            </a:extLst>
          </p:cNvPr>
          <p:cNvSpPr txBox="1">
            <a:spLocks noChangeArrowheads="1"/>
          </p:cNvSpPr>
          <p:nvPr/>
        </p:nvSpPr>
        <p:spPr bwMode="auto">
          <a:xfrm>
            <a:off x="649288" y="4549775"/>
            <a:ext cx="3081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fr-FR" altLang="fr-FR" sz="20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Pas de  durée de validité</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2000" b="1" i="0" u="none" strike="noStrike" kern="1200" cap="none" spc="0" normalizeH="0" baseline="0" noProof="0">
              <a:ln>
                <a:noFill/>
              </a:ln>
              <a:solidFill>
                <a:srgbClr val="990099"/>
              </a:solidFill>
              <a:effectLst/>
              <a:uLnTx/>
              <a:uFillTx/>
              <a:latin typeface="Times New Roman" panose="02020603050405020304" pitchFamily="18" charset="0"/>
              <a:ea typeface="+mn-ea"/>
              <a:cs typeface="+mn-cs"/>
            </a:endParaRPr>
          </a:p>
        </p:txBody>
      </p:sp>
      <p:sp>
        <p:nvSpPr>
          <p:cNvPr id="57352" name="Text Box 15">
            <a:extLst>
              <a:ext uri="{FF2B5EF4-FFF2-40B4-BE49-F238E27FC236}">
                <a16:creationId xmlns:a16="http://schemas.microsoft.com/office/drawing/2014/main" id="{8535C156-6803-4259-A114-2FC75F41A477}"/>
              </a:ext>
            </a:extLst>
          </p:cNvPr>
          <p:cNvSpPr txBox="1">
            <a:spLocks noChangeArrowheads="1"/>
          </p:cNvSpPr>
          <p:nvPr/>
        </p:nvSpPr>
        <p:spPr bwMode="auto">
          <a:xfrm>
            <a:off x="598488" y="5930900"/>
            <a:ext cx="342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fr-FR" altLang="fr-FR"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Elles priment sur l’avis</a:t>
            </a:r>
            <a:r>
              <a:rPr kumimoji="0" lang="fr-FR" altLang="fr-FR"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57353" name="Text Box 16">
            <a:extLst>
              <a:ext uri="{FF2B5EF4-FFF2-40B4-BE49-F238E27FC236}">
                <a16:creationId xmlns:a16="http://schemas.microsoft.com/office/drawing/2014/main" id="{23EA2621-6968-4FF0-9890-4FCA1EF60B3A}"/>
              </a:ext>
            </a:extLst>
          </p:cNvPr>
          <p:cNvSpPr txBox="1">
            <a:spLocks noChangeArrowheads="1"/>
          </p:cNvSpPr>
          <p:nvPr/>
        </p:nvSpPr>
        <p:spPr bwMode="auto">
          <a:xfrm>
            <a:off x="4683125" y="5657850"/>
            <a:ext cx="2886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000" b="0"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 De la personne de confiance</a:t>
            </a:r>
          </a:p>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000" b="0"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 La famille</a:t>
            </a:r>
          </a:p>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000" b="0" i="0" u="none" strike="noStrike" kern="1200" cap="none" spc="0" normalizeH="0" baseline="0" noProof="0">
                <a:ln>
                  <a:noFill/>
                </a:ln>
                <a:solidFill>
                  <a:srgbClr val="000000"/>
                </a:solidFill>
                <a:effectLst/>
                <a:uLnTx/>
                <a:uFillTx/>
                <a:latin typeface="Monotype Corsiva" panose="03010101010201010101" pitchFamily="66" charset="0"/>
                <a:ea typeface="+mn-ea"/>
                <a:cs typeface="+mn-cs"/>
              </a:rPr>
              <a:t> Les proches</a:t>
            </a:r>
          </a:p>
        </p:txBody>
      </p:sp>
      <p:sp>
        <p:nvSpPr>
          <p:cNvPr id="57354" name="Line 17">
            <a:extLst>
              <a:ext uri="{FF2B5EF4-FFF2-40B4-BE49-F238E27FC236}">
                <a16:creationId xmlns:a16="http://schemas.microsoft.com/office/drawing/2014/main" id="{87054BD0-558A-452A-9F11-5FE25C1AEA5B}"/>
              </a:ext>
            </a:extLst>
          </p:cNvPr>
          <p:cNvSpPr>
            <a:spLocks noChangeShapeType="1"/>
          </p:cNvSpPr>
          <p:nvPr/>
        </p:nvSpPr>
        <p:spPr bwMode="auto">
          <a:xfrm>
            <a:off x="4498975" y="5657850"/>
            <a:ext cx="0" cy="1008063"/>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7355" name="ZoneTexte 16">
            <a:extLst>
              <a:ext uri="{FF2B5EF4-FFF2-40B4-BE49-F238E27FC236}">
                <a16:creationId xmlns:a16="http://schemas.microsoft.com/office/drawing/2014/main" id="{A237FA24-AF91-45F5-B024-E9036B3B1998}"/>
              </a:ext>
            </a:extLst>
          </p:cNvPr>
          <p:cNvSpPr txBox="1">
            <a:spLocks noChangeArrowheads="1"/>
          </p:cNvSpPr>
          <p:nvPr/>
        </p:nvSpPr>
        <p:spPr bwMode="auto">
          <a:xfrm>
            <a:off x="4894263" y="2000250"/>
            <a:ext cx="42497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6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Un document est proposé </a:t>
            </a:r>
            <a:r>
              <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par décret d’application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situation imprévisible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situation prévisible</a:t>
            </a:r>
          </a:p>
        </p:txBody>
      </p:sp>
      <p:sp>
        <p:nvSpPr>
          <p:cNvPr id="57356" name="Line 4">
            <a:extLst>
              <a:ext uri="{FF2B5EF4-FFF2-40B4-BE49-F238E27FC236}">
                <a16:creationId xmlns:a16="http://schemas.microsoft.com/office/drawing/2014/main" id="{7F43B398-0DAE-49EF-839D-A9E16D099696}"/>
              </a:ext>
            </a:extLst>
          </p:cNvPr>
          <p:cNvSpPr>
            <a:spLocks noChangeShapeType="1"/>
          </p:cNvSpPr>
          <p:nvPr/>
        </p:nvSpPr>
        <p:spPr bwMode="auto">
          <a:xfrm flipH="1">
            <a:off x="4427538" y="2000250"/>
            <a:ext cx="26987"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7357" name="Rectangle 18">
            <a:extLst>
              <a:ext uri="{FF2B5EF4-FFF2-40B4-BE49-F238E27FC236}">
                <a16:creationId xmlns:a16="http://schemas.microsoft.com/office/drawing/2014/main" id="{28205752-6679-4D95-953D-03A586CFB475}"/>
              </a:ext>
            </a:extLst>
          </p:cNvPr>
          <p:cNvSpPr>
            <a:spLocks noChangeArrowheads="1"/>
          </p:cNvSpPr>
          <p:nvPr/>
        </p:nvSpPr>
        <p:spPr bwMode="auto">
          <a:xfrm>
            <a:off x="4872038" y="3105150"/>
            <a:ext cx="39481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Elles s’imposent aux médecins </a:t>
            </a:r>
            <a:r>
              <a:rPr kumimoji="0" lang="fr-FR" altLang="fr-F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SAUF</a:t>
            </a:r>
            <a:r>
              <a:rPr kumimoji="0" lang="fr-FR" altLang="fr-FR" sz="20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urgence vitale le temps de faire le diagnostic</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si manifestement inapproprié ou non conforme à la situation médicale ( procédure  collégiale)</a:t>
            </a:r>
          </a:p>
          <a:p>
            <a:pPr marL="0" marR="0" lvl="0" indent="0" algn="l" defTabSz="4572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fr-FR" altLang="fr-FR" sz="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fr-FR" altLang="fr-FR" sz="1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Si refus de les appliquer: procédure collégiale </a:t>
            </a:r>
          </a:p>
        </p:txBody>
      </p:sp>
      <p:sp>
        <p:nvSpPr>
          <p:cNvPr id="57358" name="Text Box 4">
            <a:extLst>
              <a:ext uri="{FF2B5EF4-FFF2-40B4-BE49-F238E27FC236}">
                <a16:creationId xmlns:a16="http://schemas.microsoft.com/office/drawing/2014/main" id="{D6A1C2F0-2D44-462D-A2AC-8ECADE4BD20C}"/>
              </a:ext>
            </a:extLst>
          </p:cNvPr>
          <p:cNvSpPr txBox="1">
            <a:spLocks noChangeArrowheads="1"/>
          </p:cNvSpPr>
          <p:nvPr/>
        </p:nvSpPr>
        <p:spPr bwMode="auto">
          <a:xfrm>
            <a:off x="7451725" y="6548438"/>
            <a:ext cx="1547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1200" b="0" i="1" u="none" strike="noStrike" kern="1200" cap="none" spc="0" normalizeH="0" baseline="0" noProof="0">
                <a:ln>
                  <a:noFill/>
                </a:ln>
                <a:solidFill>
                  <a:prstClr val="black"/>
                </a:solidFill>
                <a:effectLst/>
                <a:uLnTx/>
                <a:uFillTx/>
                <a:latin typeface="Monotype Corsiva" panose="03010101010201010101" pitchFamily="66" charset="0"/>
                <a:ea typeface="+mn-ea"/>
                <a:cs typeface="+mn-cs"/>
              </a:rPr>
              <a:t>DR Morel le 17/02/2017</a:t>
            </a:r>
          </a:p>
        </p:txBody>
      </p:sp>
      <p:pic>
        <p:nvPicPr>
          <p:cNvPr id="15" name="Picture 18">
            <a:extLst>
              <a:ext uri="{FF2B5EF4-FFF2-40B4-BE49-F238E27FC236}">
                <a16:creationId xmlns:a16="http://schemas.microsoft.com/office/drawing/2014/main" id="{ED4253D5-F79F-40E7-A957-813A9EED12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286" y="203047"/>
            <a:ext cx="1221584" cy="176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90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1BF8944A-5A27-4E9A-A668-D90F7BA7F20B}"/>
              </a:ext>
            </a:extLst>
          </p:cNvPr>
          <p:cNvSpPr txBox="1">
            <a:spLocks noChangeArrowheads="1"/>
          </p:cNvSpPr>
          <p:nvPr/>
        </p:nvSpPr>
        <p:spPr bwMode="auto">
          <a:xfrm>
            <a:off x="1946275" y="207712"/>
            <a:ext cx="394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la personne de confiance</a:t>
            </a:r>
          </a:p>
        </p:txBody>
      </p:sp>
      <p:sp>
        <p:nvSpPr>
          <p:cNvPr id="58371" name="Text Box 3">
            <a:extLst>
              <a:ext uri="{FF2B5EF4-FFF2-40B4-BE49-F238E27FC236}">
                <a16:creationId xmlns:a16="http://schemas.microsoft.com/office/drawing/2014/main" id="{9522A8C5-B257-4FB9-80E4-CAA156B8248D}"/>
              </a:ext>
            </a:extLst>
          </p:cNvPr>
          <p:cNvSpPr txBox="1">
            <a:spLocks noChangeArrowheads="1"/>
          </p:cNvSpPr>
          <p:nvPr/>
        </p:nvSpPr>
        <p:spPr bwMode="auto">
          <a:xfrm>
            <a:off x="611188" y="1052513"/>
            <a:ext cx="3097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fr-FR" altLang="fr-F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Qui peut être une personne de confiance ?</a:t>
            </a:r>
            <a:r>
              <a:rPr kumimoji="0" lang="fr-FR" altLang="fr-FR"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58372" name="Text Box 4">
            <a:extLst>
              <a:ext uri="{FF2B5EF4-FFF2-40B4-BE49-F238E27FC236}">
                <a16:creationId xmlns:a16="http://schemas.microsoft.com/office/drawing/2014/main" id="{2CF44AAC-6C3D-492A-AC70-2ED8E4068D48}"/>
              </a:ext>
            </a:extLst>
          </p:cNvPr>
          <p:cNvSpPr txBox="1">
            <a:spLocks noChangeArrowheads="1"/>
          </p:cNvSpPr>
          <p:nvPr/>
        </p:nvSpPr>
        <p:spPr bwMode="auto">
          <a:xfrm>
            <a:off x="3708400" y="855662"/>
            <a:ext cx="35317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 Un parent</a:t>
            </a:r>
          </a:p>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 Un proche</a:t>
            </a:r>
          </a:p>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t> Le médecin traitant ou autre</a:t>
            </a:r>
          </a:p>
        </p:txBody>
      </p:sp>
      <p:sp>
        <p:nvSpPr>
          <p:cNvPr id="58373" name="Line 5">
            <a:extLst>
              <a:ext uri="{FF2B5EF4-FFF2-40B4-BE49-F238E27FC236}">
                <a16:creationId xmlns:a16="http://schemas.microsoft.com/office/drawing/2014/main" id="{9AABC979-3AE2-4E93-BC40-8174582FE342}"/>
              </a:ext>
            </a:extLst>
          </p:cNvPr>
          <p:cNvSpPr>
            <a:spLocks noChangeShapeType="1"/>
          </p:cNvSpPr>
          <p:nvPr/>
        </p:nvSpPr>
        <p:spPr bwMode="auto">
          <a:xfrm>
            <a:off x="3694642" y="899318"/>
            <a:ext cx="0" cy="1008063"/>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8374" name="Text Box 6">
            <a:extLst>
              <a:ext uri="{FF2B5EF4-FFF2-40B4-BE49-F238E27FC236}">
                <a16:creationId xmlns:a16="http://schemas.microsoft.com/office/drawing/2014/main" id="{1B3BBBF3-75AD-400D-A04E-6001090E0586}"/>
              </a:ext>
            </a:extLst>
          </p:cNvPr>
          <p:cNvSpPr txBox="1">
            <a:spLocks noChangeArrowheads="1"/>
          </p:cNvSpPr>
          <p:nvPr/>
        </p:nvSpPr>
        <p:spPr bwMode="auto">
          <a:xfrm>
            <a:off x="2051050" y="2133600"/>
            <a:ext cx="475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fr-FR" altLang="fr-F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Pourquoi une personne de confiance ?</a:t>
            </a:r>
            <a:r>
              <a:rPr kumimoji="0" lang="fr-FR" altLang="fr-FR"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58375" name="Text Box 7">
            <a:extLst>
              <a:ext uri="{FF2B5EF4-FFF2-40B4-BE49-F238E27FC236}">
                <a16:creationId xmlns:a16="http://schemas.microsoft.com/office/drawing/2014/main" id="{47BAE1D1-8BE8-4E4B-B192-C5CF39FD0B1D}"/>
              </a:ext>
            </a:extLst>
          </p:cNvPr>
          <p:cNvSpPr txBox="1">
            <a:spLocks noChangeArrowheads="1"/>
          </p:cNvSpPr>
          <p:nvPr/>
        </p:nvSpPr>
        <p:spPr bwMode="auto">
          <a:xfrm>
            <a:off x="827088" y="2565400"/>
            <a:ext cx="7723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srgbClr val="80C34F"/>
                </a:solidFill>
                <a:effectLst/>
                <a:uLnTx/>
                <a:uFillTx/>
                <a:latin typeface="Times New Roman" panose="02020603050405020304" pitchFamily="18" charset="0"/>
                <a:ea typeface="+mn-ea"/>
                <a:cs typeface="+mn-cs"/>
              </a:rPr>
              <a:t>Pour être consultée et donner l’avis qui aurait pu être celui du patient</a:t>
            </a:r>
          </a:p>
        </p:txBody>
      </p:sp>
      <p:sp>
        <p:nvSpPr>
          <p:cNvPr id="58376" name="Text Box 8">
            <a:extLst>
              <a:ext uri="{FF2B5EF4-FFF2-40B4-BE49-F238E27FC236}">
                <a16:creationId xmlns:a16="http://schemas.microsoft.com/office/drawing/2014/main" id="{5BFBDA1C-C5A4-4DA0-BC8B-E3EBCBA54D90}"/>
              </a:ext>
            </a:extLst>
          </p:cNvPr>
          <p:cNvSpPr txBox="1">
            <a:spLocks noChangeArrowheads="1"/>
          </p:cNvSpPr>
          <p:nvPr/>
        </p:nvSpPr>
        <p:spPr bwMode="auto">
          <a:xfrm>
            <a:off x="1476375" y="2924175"/>
            <a:ext cx="7085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a:ln>
                  <a:noFill/>
                </a:ln>
                <a:solidFill>
                  <a:prstClr val="black"/>
                </a:solidFill>
                <a:effectLst/>
                <a:uLnTx/>
                <a:uFillTx/>
                <a:latin typeface="Monotype Corsiva" panose="03010101010201010101" pitchFamily="66" charset="0"/>
                <a:ea typeface="+mn-ea"/>
                <a:cs typeface="+mn-cs"/>
              </a:rPr>
              <a:t> Si le patient est hors d’état d’exprimer sa volonté</a:t>
            </a:r>
          </a:p>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a:ln>
                  <a:noFill/>
                </a:ln>
                <a:solidFill>
                  <a:prstClr val="black"/>
                </a:solidFill>
                <a:effectLst/>
                <a:uLnTx/>
                <a:uFillTx/>
                <a:latin typeface="Monotype Corsiva" panose="03010101010201010101" pitchFamily="66" charset="0"/>
                <a:ea typeface="+mn-ea"/>
                <a:cs typeface="+mn-cs"/>
              </a:rPr>
              <a:t> Si le patient est hors d’état de recevoir l’information nécessaire</a:t>
            </a:r>
          </a:p>
        </p:txBody>
      </p:sp>
      <p:sp>
        <p:nvSpPr>
          <p:cNvPr id="58377" name="Line 9">
            <a:extLst>
              <a:ext uri="{FF2B5EF4-FFF2-40B4-BE49-F238E27FC236}">
                <a16:creationId xmlns:a16="http://schemas.microsoft.com/office/drawing/2014/main" id="{8B44E437-791A-479B-A5CD-4FAF5FB20315}"/>
              </a:ext>
            </a:extLst>
          </p:cNvPr>
          <p:cNvSpPr>
            <a:spLocks noChangeShapeType="1"/>
          </p:cNvSpPr>
          <p:nvPr/>
        </p:nvSpPr>
        <p:spPr bwMode="auto">
          <a:xfrm>
            <a:off x="1403350" y="2997200"/>
            <a:ext cx="0" cy="64770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8378" name="Text Box 10">
            <a:extLst>
              <a:ext uri="{FF2B5EF4-FFF2-40B4-BE49-F238E27FC236}">
                <a16:creationId xmlns:a16="http://schemas.microsoft.com/office/drawing/2014/main" id="{8E760266-F7B2-4936-BE06-769AC39A932D}"/>
              </a:ext>
            </a:extLst>
          </p:cNvPr>
          <p:cNvSpPr txBox="1">
            <a:spLocks noChangeArrowheads="1"/>
          </p:cNvSpPr>
          <p:nvPr/>
        </p:nvSpPr>
        <p:spPr bwMode="auto">
          <a:xfrm>
            <a:off x="2124075" y="3789363"/>
            <a:ext cx="6192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fr-FR" altLang="fr-FR"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Comment être désigné  « personne de confiance » ?</a:t>
            </a:r>
            <a:r>
              <a:rPr kumimoji="0" lang="fr-FR" altLang="fr-FR"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58379" name="Text Box 11">
            <a:extLst>
              <a:ext uri="{FF2B5EF4-FFF2-40B4-BE49-F238E27FC236}">
                <a16:creationId xmlns:a16="http://schemas.microsoft.com/office/drawing/2014/main" id="{C2426CB7-6581-490D-9959-373250F81278}"/>
              </a:ext>
            </a:extLst>
          </p:cNvPr>
          <p:cNvSpPr txBox="1">
            <a:spLocks noChangeArrowheads="1"/>
          </p:cNvSpPr>
          <p:nvPr/>
        </p:nvSpPr>
        <p:spPr bwMode="auto">
          <a:xfrm>
            <a:off x="1476375" y="4221163"/>
            <a:ext cx="7064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a:ln>
                  <a:noFill/>
                </a:ln>
                <a:solidFill>
                  <a:prstClr val="black"/>
                </a:solidFill>
                <a:effectLst/>
                <a:uLnTx/>
                <a:uFillTx/>
                <a:latin typeface="Monotype Corsiva" panose="03010101010201010101" pitchFamily="66" charset="0"/>
                <a:ea typeface="+mn-ea"/>
                <a:cs typeface="+mn-cs"/>
              </a:rPr>
              <a:t> Désignation faite par écrit et révocable à tout moment</a:t>
            </a:r>
          </a:p>
          <a:p>
            <a:pPr marL="0" marR="0" lvl="0" indent="0" algn="l" defTabSz="457200" rtl="0" eaLnBrk="1" fontAlgn="auto" latinLnBrk="0" hangingPunct="1">
              <a:lnSpc>
                <a:spcPct val="100000"/>
              </a:lnSpc>
              <a:spcBef>
                <a:spcPct val="0"/>
              </a:spcBef>
              <a:spcAft>
                <a:spcPts val="0"/>
              </a:spcAft>
              <a:buClrTx/>
              <a:buSzTx/>
              <a:buFontTx/>
              <a:buChar char="•"/>
              <a:tabLst/>
              <a:defRPr/>
            </a:pPr>
            <a:r>
              <a:rPr kumimoji="0" lang="fr-FR" altLang="fr-FR" sz="2400" b="0" i="0" u="none" strike="noStrike" kern="1200" cap="none" spc="0" normalizeH="0" baseline="0" noProof="0">
                <a:ln>
                  <a:noFill/>
                </a:ln>
                <a:solidFill>
                  <a:prstClr val="black"/>
                </a:solidFill>
                <a:effectLst/>
                <a:uLnTx/>
                <a:uFillTx/>
                <a:latin typeface="Monotype Corsiva" panose="03010101010201010101" pitchFamily="66" charset="0"/>
                <a:ea typeface="+mn-ea"/>
                <a:cs typeface="+mn-cs"/>
              </a:rPr>
              <a:t> Proposée lors de chaque hospitalisation pour la durée du séjour</a:t>
            </a:r>
          </a:p>
        </p:txBody>
      </p:sp>
      <p:sp>
        <p:nvSpPr>
          <p:cNvPr id="58380" name="Line 12">
            <a:extLst>
              <a:ext uri="{FF2B5EF4-FFF2-40B4-BE49-F238E27FC236}">
                <a16:creationId xmlns:a16="http://schemas.microsoft.com/office/drawing/2014/main" id="{F7E7A2E2-FC90-4E41-8694-5A50C6B0B874}"/>
              </a:ext>
            </a:extLst>
          </p:cNvPr>
          <p:cNvSpPr>
            <a:spLocks noChangeShapeType="1"/>
          </p:cNvSpPr>
          <p:nvPr/>
        </p:nvSpPr>
        <p:spPr bwMode="auto">
          <a:xfrm>
            <a:off x="1403350" y="4365625"/>
            <a:ext cx="0" cy="64770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8381" name="Text Box 13">
            <a:extLst>
              <a:ext uri="{FF2B5EF4-FFF2-40B4-BE49-F238E27FC236}">
                <a16:creationId xmlns:a16="http://schemas.microsoft.com/office/drawing/2014/main" id="{980FA7C7-EF23-4E70-8322-29B239122F76}"/>
              </a:ext>
            </a:extLst>
          </p:cNvPr>
          <p:cNvSpPr txBox="1">
            <a:spLocks noChangeArrowheads="1"/>
          </p:cNvSpPr>
          <p:nvPr/>
        </p:nvSpPr>
        <p:spPr bwMode="auto">
          <a:xfrm>
            <a:off x="684213" y="5734050"/>
            <a:ext cx="28082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srgbClr val="80C34F"/>
                </a:solidFill>
                <a:effectLst/>
                <a:uLnTx/>
                <a:uFillTx/>
                <a:latin typeface="Times New Roman" panose="02020603050405020304" pitchFamily="18" charset="0"/>
                <a:ea typeface="+mn-ea"/>
                <a:cs typeface="+mn-cs"/>
              </a:rPr>
              <a:t>Son statut est renforcé par la loi</a:t>
            </a:r>
          </a:p>
        </p:txBody>
      </p:sp>
      <p:sp>
        <p:nvSpPr>
          <p:cNvPr id="58382" name="AutoShape 14">
            <a:extLst>
              <a:ext uri="{FF2B5EF4-FFF2-40B4-BE49-F238E27FC236}">
                <a16:creationId xmlns:a16="http://schemas.microsoft.com/office/drawing/2014/main" id="{01C7C456-B86C-4936-947E-4BC1ECCB50C4}"/>
              </a:ext>
            </a:extLst>
          </p:cNvPr>
          <p:cNvSpPr>
            <a:spLocks noChangeArrowheads="1"/>
          </p:cNvSpPr>
          <p:nvPr/>
        </p:nvSpPr>
        <p:spPr bwMode="auto">
          <a:xfrm rot="-910423">
            <a:off x="3492500" y="5589588"/>
            <a:ext cx="719138" cy="239712"/>
          </a:xfrm>
          <a:prstGeom prst="rightArrow">
            <a:avLst>
              <a:gd name="adj1" fmla="val 50000"/>
              <a:gd name="adj2" fmla="val 75000"/>
            </a:avLst>
          </a:prstGeom>
          <a:gradFill rotWithShape="1">
            <a:gsLst>
              <a:gs pos="0">
                <a:srgbClr val="767600"/>
              </a:gs>
              <a:gs pos="100000">
                <a:srgbClr val="FFFF00"/>
              </a:gs>
            </a:gsLst>
            <a:lin ang="0" scaled="1"/>
          </a:gra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383" name="AutoShape 15">
            <a:extLst>
              <a:ext uri="{FF2B5EF4-FFF2-40B4-BE49-F238E27FC236}">
                <a16:creationId xmlns:a16="http://schemas.microsoft.com/office/drawing/2014/main" id="{4B1C6207-82E5-47AA-88BB-371DDC66A18D}"/>
              </a:ext>
            </a:extLst>
          </p:cNvPr>
          <p:cNvSpPr>
            <a:spLocks noChangeArrowheads="1"/>
          </p:cNvSpPr>
          <p:nvPr/>
        </p:nvSpPr>
        <p:spPr bwMode="auto">
          <a:xfrm rot="485019">
            <a:off x="3492500" y="6237288"/>
            <a:ext cx="719138" cy="239712"/>
          </a:xfrm>
          <a:prstGeom prst="rightArrow">
            <a:avLst>
              <a:gd name="adj1" fmla="val 50000"/>
              <a:gd name="adj2" fmla="val 75000"/>
            </a:avLst>
          </a:prstGeom>
          <a:gradFill rotWithShape="1">
            <a:gsLst>
              <a:gs pos="0">
                <a:srgbClr val="767600"/>
              </a:gs>
              <a:gs pos="100000">
                <a:srgbClr val="FFFF00"/>
              </a:gs>
            </a:gsLst>
            <a:lin ang="0" scaled="1"/>
          </a:gra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384" name="Text Box 16">
            <a:extLst>
              <a:ext uri="{FF2B5EF4-FFF2-40B4-BE49-F238E27FC236}">
                <a16:creationId xmlns:a16="http://schemas.microsoft.com/office/drawing/2014/main" id="{D3921D14-31AC-4725-B8FD-1B26E673FD00}"/>
              </a:ext>
            </a:extLst>
          </p:cNvPr>
          <p:cNvSpPr txBox="1">
            <a:spLocks noChangeArrowheads="1"/>
          </p:cNvSpPr>
          <p:nvPr/>
        </p:nvSpPr>
        <p:spPr bwMode="auto">
          <a:xfrm>
            <a:off x="4356100" y="5300663"/>
            <a:ext cx="4356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Son avis est moins important que les directives anticipées qui s’imposent</a:t>
            </a:r>
          </a:p>
        </p:txBody>
      </p:sp>
      <p:sp>
        <p:nvSpPr>
          <p:cNvPr id="64530" name="Rectangle 4">
            <a:extLst>
              <a:ext uri="{FF2B5EF4-FFF2-40B4-BE49-F238E27FC236}">
                <a16:creationId xmlns:a16="http://schemas.microsoft.com/office/drawing/2014/main" id="{181570B9-88D4-4C9E-999A-F82DABFDCAD4}"/>
              </a:ext>
            </a:extLst>
          </p:cNvPr>
          <p:cNvSpPr>
            <a:spLocks noChangeArrowheads="1"/>
          </p:cNvSpPr>
          <p:nvPr/>
        </p:nvSpPr>
        <p:spPr bwMode="auto">
          <a:xfrm>
            <a:off x="4427538" y="6075363"/>
            <a:ext cx="4321175" cy="52228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a:solidFill>
              <a:schemeClr val="tx1"/>
            </a:solidFill>
            <a:miter lim="800000"/>
            <a:headEnd/>
            <a:tailEnd/>
          </a:ln>
        </p:spPr>
        <p:txBody>
          <a:bodyPr anchor="ct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marL="0" marR="0" lvl="0" indent="0" algn="ctr" defTabSz="457200" rtl="0" eaLnBrk="1" fontAlgn="auto" latinLnBrk="0" hangingPunct="1">
              <a:lnSpc>
                <a:spcPct val="80000"/>
              </a:lnSpc>
              <a:spcBef>
                <a:spcPct val="20000"/>
              </a:spcBef>
              <a:spcAft>
                <a:spcPts val="0"/>
              </a:spcAft>
              <a:buClr>
                <a:srgbClr val="EBEBEB"/>
              </a:buClr>
              <a:buSzPct val="75000"/>
              <a:buFont typeface="Wingdings" pitchFamily="2" charset="2"/>
              <a:buNone/>
              <a:tabLst/>
              <a:defRPr/>
            </a:pPr>
            <a:r>
              <a:rPr kumimoji="0" lang="fr-FR" altLang="fr-FR" sz="2400" b="0" i="0" u="none" strike="noStrike" kern="1200" cap="none" spc="0" normalizeH="0" baseline="0" noProof="0">
                <a:ln>
                  <a:noFill/>
                </a:ln>
                <a:solidFill>
                  <a:prstClr val="black"/>
                </a:solidFill>
                <a:effectLst/>
                <a:uLnTx/>
                <a:uFillTx/>
                <a:latin typeface="Arial" pitchFamily="34" charset="0"/>
                <a:ea typeface="+mn-ea"/>
                <a:cs typeface="+mn-cs"/>
              </a:rPr>
              <a:t>Le porte parole du malade</a:t>
            </a:r>
          </a:p>
        </p:txBody>
      </p:sp>
      <p:pic>
        <p:nvPicPr>
          <p:cNvPr id="19" name="Picture 18">
            <a:extLst>
              <a:ext uri="{FF2B5EF4-FFF2-40B4-BE49-F238E27FC236}">
                <a16:creationId xmlns:a16="http://schemas.microsoft.com/office/drawing/2014/main" id="{397CFA71-0484-4218-9465-57937DF2A6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3893" y="260350"/>
            <a:ext cx="1514475" cy="216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61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3">
            <a:extLst>
              <a:ext uri="{FF2B5EF4-FFF2-40B4-BE49-F238E27FC236}">
                <a16:creationId xmlns:a16="http://schemas.microsoft.com/office/drawing/2014/main" id="{B52A99CB-7988-48F7-977C-F95FC20FD1D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spcBef>
                <a:spcPct val="0"/>
              </a:spcBef>
              <a:buClrTx/>
              <a:buNone/>
              <a:defRPr/>
            </a:pPr>
            <a:fld id="{CFBE5C02-5071-443A-95CC-5872B17DDEE9}" type="slidenum">
              <a:rPr lang="fr-FR" altLang="fr-FR">
                <a:solidFill>
                  <a:prstClr val="black"/>
                </a:solidFill>
                <a:latin typeface="Comic Sans MS" panose="030F0702030302020204" pitchFamily="66" charset="0"/>
              </a:rPr>
              <a:pPr>
                <a:spcBef>
                  <a:spcPct val="0"/>
                </a:spcBef>
                <a:buClrTx/>
                <a:buNone/>
                <a:defRPr/>
              </a:pPr>
              <a:t>2</a:t>
            </a:fld>
            <a:endParaRPr lang="fr-FR" altLang="fr-FR">
              <a:solidFill>
                <a:prstClr val="black"/>
              </a:solidFill>
              <a:latin typeface="Comic Sans MS" panose="030F0702030302020204" pitchFamily="66" charset="0"/>
            </a:endParaRPr>
          </a:p>
        </p:txBody>
      </p:sp>
      <p:sp>
        <p:nvSpPr>
          <p:cNvPr id="42003" name="Text Box 18">
            <a:extLst>
              <a:ext uri="{FF2B5EF4-FFF2-40B4-BE49-F238E27FC236}">
                <a16:creationId xmlns:a16="http://schemas.microsoft.com/office/drawing/2014/main" id="{C03FC644-232D-4B4D-9C72-80E7195DBD59}"/>
              </a:ext>
            </a:extLst>
          </p:cNvPr>
          <p:cNvSpPr txBox="1">
            <a:spLocks noChangeArrowheads="1"/>
          </p:cNvSpPr>
          <p:nvPr/>
        </p:nvSpPr>
        <p:spPr bwMode="auto">
          <a:xfrm>
            <a:off x="3123271" y="2281821"/>
            <a:ext cx="971550" cy="486384"/>
          </a:xfrm>
          <a:prstGeom prst="rect">
            <a:avLst/>
          </a:prstGeom>
          <a:noFill/>
          <a:ln w="5724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Plan SP</a:t>
            </a:r>
          </a:p>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national 2</a:t>
            </a:r>
          </a:p>
        </p:txBody>
      </p:sp>
      <p:sp>
        <p:nvSpPr>
          <p:cNvPr id="42019" name="Line 34">
            <a:extLst>
              <a:ext uri="{FF2B5EF4-FFF2-40B4-BE49-F238E27FC236}">
                <a16:creationId xmlns:a16="http://schemas.microsoft.com/office/drawing/2014/main" id="{A2A733B3-AABD-47C2-84CE-B4ADC48C9DD4}"/>
              </a:ext>
            </a:extLst>
          </p:cNvPr>
          <p:cNvSpPr>
            <a:spLocks noChangeShapeType="1"/>
          </p:cNvSpPr>
          <p:nvPr/>
        </p:nvSpPr>
        <p:spPr bwMode="auto">
          <a:xfrm>
            <a:off x="5470256" y="2969910"/>
            <a:ext cx="1190"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21" name="Text Box 36">
            <a:extLst>
              <a:ext uri="{FF2B5EF4-FFF2-40B4-BE49-F238E27FC236}">
                <a16:creationId xmlns:a16="http://schemas.microsoft.com/office/drawing/2014/main" id="{2BD0F647-B18E-4AF2-A425-269AAB01945C}"/>
              </a:ext>
            </a:extLst>
          </p:cNvPr>
          <p:cNvSpPr txBox="1">
            <a:spLocks noChangeArrowheads="1"/>
          </p:cNvSpPr>
          <p:nvPr/>
        </p:nvSpPr>
        <p:spPr bwMode="auto">
          <a:xfrm>
            <a:off x="3746900" y="560070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endParaRPr lang="fr-FR" altLang="fr-FR" sz="1350">
              <a:solidFill>
                <a:prstClr val="black"/>
              </a:solidFill>
              <a:latin typeface="Arial" panose="020B0604020202020204" pitchFamily="34" charset="0"/>
            </a:endParaRPr>
          </a:p>
        </p:txBody>
      </p:sp>
      <p:sp>
        <p:nvSpPr>
          <p:cNvPr id="42022" name="Text Box 38">
            <a:extLst>
              <a:ext uri="{FF2B5EF4-FFF2-40B4-BE49-F238E27FC236}">
                <a16:creationId xmlns:a16="http://schemas.microsoft.com/office/drawing/2014/main" id="{79DF6300-6688-418A-9B4F-C9CCBCA3B942}"/>
              </a:ext>
            </a:extLst>
          </p:cNvPr>
          <p:cNvSpPr txBox="1">
            <a:spLocks noChangeArrowheads="1"/>
          </p:cNvSpPr>
          <p:nvPr/>
        </p:nvSpPr>
        <p:spPr bwMode="auto">
          <a:xfrm>
            <a:off x="5301928" y="2978131"/>
            <a:ext cx="1813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endParaRPr lang="fr-FR" altLang="fr-FR" sz="1350">
              <a:solidFill>
                <a:prstClr val="black"/>
              </a:solidFill>
              <a:latin typeface="Arial" panose="020B0604020202020204" pitchFamily="34" charset="0"/>
            </a:endParaRPr>
          </a:p>
        </p:txBody>
      </p:sp>
      <p:sp>
        <p:nvSpPr>
          <p:cNvPr id="42024" name="Line 40">
            <a:extLst>
              <a:ext uri="{FF2B5EF4-FFF2-40B4-BE49-F238E27FC236}">
                <a16:creationId xmlns:a16="http://schemas.microsoft.com/office/drawing/2014/main" id="{6456E409-9B16-4E3A-8E4C-081AA2414BD5}"/>
              </a:ext>
            </a:extLst>
          </p:cNvPr>
          <p:cNvSpPr>
            <a:spLocks noChangeShapeType="1"/>
          </p:cNvSpPr>
          <p:nvPr/>
        </p:nvSpPr>
        <p:spPr bwMode="auto">
          <a:xfrm>
            <a:off x="6723729" y="2947988"/>
            <a:ext cx="1191"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27" name="Text Box 50">
            <a:extLst>
              <a:ext uri="{FF2B5EF4-FFF2-40B4-BE49-F238E27FC236}">
                <a16:creationId xmlns:a16="http://schemas.microsoft.com/office/drawing/2014/main" id="{6643EA38-D3E9-4B81-9994-580B3D00F2DB}"/>
              </a:ext>
            </a:extLst>
          </p:cNvPr>
          <p:cNvSpPr txBox="1">
            <a:spLocks noChangeArrowheads="1"/>
          </p:cNvSpPr>
          <p:nvPr/>
        </p:nvSpPr>
        <p:spPr bwMode="auto">
          <a:xfrm>
            <a:off x="5338857" y="271389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endParaRPr lang="fr-FR" altLang="fr-FR" sz="1350">
              <a:solidFill>
                <a:prstClr val="black"/>
              </a:solidFill>
              <a:latin typeface="Arial" panose="020B0604020202020204" pitchFamily="34" charset="0"/>
            </a:endParaRPr>
          </a:p>
        </p:txBody>
      </p:sp>
      <p:sp>
        <p:nvSpPr>
          <p:cNvPr id="42040" name="Espace réservé du numéro de diapositive 5">
            <a:extLst>
              <a:ext uri="{FF2B5EF4-FFF2-40B4-BE49-F238E27FC236}">
                <a16:creationId xmlns:a16="http://schemas.microsoft.com/office/drawing/2014/main" id="{61E769D2-35F6-4BB5-B51F-7C065056AB5F}"/>
              </a:ext>
            </a:extLst>
          </p:cNvPr>
          <p:cNvSpPr txBox="1">
            <a:spLocks noGrp="1"/>
          </p:cNvSpPr>
          <p:nvPr/>
        </p:nvSpPr>
        <p:spPr bwMode="auto">
          <a:xfrm>
            <a:off x="1143002" y="5588796"/>
            <a:ext cx="607219"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fld id="{1783D8B4-6938-409D-95B7-1D6A4500CB64}" type="slidenum">
              <a:rPr lang="fr-FR" altLang="fr-FR" sz="900">
                <a:solidFill>
                  <a:srgbClr val="BCBCBC"/>
                </a:solidFill>
                <a:latin typeface="Arial" panose="020B0604020202020204" pitchFamily="34" charset="0"/>
              </a:rPr>
              <a:pPr algn="ctr">
                <a:spcBef>
                  <a:spcPct val="0"/>
                </a:spcBef>
                <a:buClrTx/>
                <a:buNone/>
                <a:defRPr/>
              </a:pPr>
              <a:t>2</a:t>
            </a:fld>
            <a:endParaRPr lang="fr-FR" altLang="fr-FR" sz="900">
              <a:solidFill>
                <a:srgbClr val="BCBCBC"/>
              </a:solidFill>
              <a:latin typeface="Arial" panose="020B0604020202020204" pitchFamily="34" charset="0"/>
            </a:endParaRPr>
          </a:p>
        </p:txBody>
      </p:sp>
      <p:sp>
        <p:nvSpPr>
          <p:cNvPr id="42041" name="Rectangle 15">
            <a:extLst>
              <a:ext uri="{FF2B5EF4-FFF2-40B4-BE49-F238E27FC236}">
                <a16:creationId xmlns:a16="http://schemas.microsoft.com/office/drawing/2014/main" id="{F1BDF47E-9A79-4E9A-ADFF-54762E34481F}"/>
              </a:ext>
            </a:extLst>
          </p:cNvPr>
          <p:cNvSpPr txBox="1">
            <a:spLocks noGrp="1" noChangeArrowheads="1"/>
          </p:cNvSpPr>
          <p:nvPr/>
        </p:nvSpPr>
        <p:spPr bwMode="auto">
          <a:xfrm>
            <a:off x="5841207" y="5730478"/>
            <a:ext cx="2159794" cy="27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endParaRPr lang="fr-FR" altLang="fr-FR" sz="750">
              <a:solidFill>
                <a:prstClr val="black"/>
              </a:solidFill>
              <a:latin typeface="Monotype Corsiva" panose="03010101010201010101" pitchFamily="66" charset="0"/>
            </a:endParaRPr>
          </a:p>
        </p:txBody>
      </p:sp>
      <p:sp>
        <p:nvSpPr>
          <p:cNvPr id="42043" name="Line 40">
            <a:extLst>
              <a:ext uri="{FF2B5EF4-FFF2-40B4-BE49-F238E27FC236}">
                <a16:creationId xmlns:a16="http://schemas.microsoft.com/office/drawing/2014/main" id="{08E11D9F-23C6-4F03-A9EF-11CA25987BA7}"/>
              </a:ext>
            </a:extLst>
          </p:cNvPr>
          <p:cNvSpPr>
            <a:spLocks noChangeShapeType="1"/>
          </p:cNvSpPr>
          <p:nvPr/>
        </p:nvSpPr>
        <p:spPr bwMode="auto">
          <a:xfrm>
            <a:off x="7601292" y="2927930"/>
            <a:ext cx="1191"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65" name="Titre 1">
            <a:extLst>
              <a:ext uri="{FF2B5EF4-FFF2-40B4-BE49-F238E27FC236}">
                <a16:creationId xmlns:a16="http://schemas.microsoft.com/office/drawing/2014/main" id="{47F10289-F397-47AB-AE1B-C22C5334BD04}"/>
              </a:ext>
            </a:extLst>
          </p:cNvPr>
          <p:cNvSpPr txBox="1">
            <a:spLocks/>
          </p:cNvSpPr>
          <p:nvPr/>
        </p:nvSpPr>
        <p:spPr>
          <a:xfrm>
            <a:off x="985533" y="116632"/>
            <a:ext cx="7701269" cy="1224136"/>
          </a:xfrm>
          <a:prstGeom prst="rect">
            <a:avLst/>
          </a:prstGeom>
        </p:spPr>
        <p:txBody>
          <a:bodyPr>
            <a:normAutofit fontScale="97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fr-FR" dirty="0">
                <a:solidFill>
                  <a:prstClr val="black"/>
                </a:solidFill>
                <a:latin typeface="Corbel" panose="020B0503020204020204"/>
              </a:rPr>
              <a:t>Un politique récente de développement des soins palliatifs</a:t>
            </a:r>
          </a:p>
        </p:txBody>
      </p:sp>
      <p:sp>
        <p:nvSpPr>
          <p:cNvPr id="41987" name="Line 2">
            <a:extLst>
              <a:ext uri="{FF2B5EF4-FFF2-40B4-BE49-F238E27FC236}">
                <a16:creationId xmlns:a16="http://schemas.microsoft.com/office/drawing/2014/main" id="{6EC69DF1-7FB5-4D95-907E-0D6C80D0958D}"/>
              </a:ext>
            </a:extLst>
          </p:cNvPr>
          <p:cNvSpPr>
            <a:spLocks noChangeShapeType="1"/>
          </p:cNvSpPr>
          <p:nvPr/>
        </p:nvSpPr>
        <p:spPr bwMode="auto">
          <a:xfrm flipV="1">
            <a:off x="820372" y="3374651"/>
            <a:ext cx="7848233" cy="14227"/>
          </a:xfrm>
          <a:prstGeom prst="line">
            <a:avLst/>
          </a:prstGeom>
          <a:noFill/>
          <a:ln w="57240">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1992" name="Text Box 7">
            <a:extLst>
              <a:ext uri="{FF2B5EF4-FFF2-40B4-BE49-F238E27FC236}">
                <a16:creationId xmlns:a16="http://schemas.microsoft.com/office/drawing/2014/main" id="{6FDDC8E4-5029-4026-A72A-87890C6D06CA}"/>
              </a:ext>
            </a:extLst>
          </p:cNvPr>
          <p:cNvSpPr txBox="1">
            <a:spLocks noChangeArrowheads="1"/>
          </p:cNvSpPr>
          <p:nvPr/>
        </p:nvSpPr>
        <p:spPr bwMode="auto">
          <a:xfrm>
            <a:off x="851896" y="3441099"/>
            <a:ext cx="521039"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1999</a:t>
            </a:r>
          </a:p>
        </p:txBody>
      </p:sp>
      <p:sp>
        <p:nvSpPr>
          <p:cNvPr id="41994" name="Text Box 9">
            <a:extLst>
              <a:ext uri="{FF2B5EF4-FFF2-40B4-BE49-F238E27FC236}">
                <a16:creationId xmlns:a16="http://schemas.microsoft.com/office/drawing/2014/main" id="{D44A4BAC-E9C1-4642-AA72-2D77EDE62863}"/>
              </a:ext>
            </a:extLst>
          </p:cNvPr>
          <p:cNvSpPr txBox="1">
            <a:spLocks noChangeArrowheads="1"/>
          </p:cNvSpPr>
          <p:nvPr/>
        </p:nvSpPr>
        <p:spPr bwMode="auto">
          <a:xfrm>
            <a:off x="853087" y="3980727"/>
            <a:ext cx="646073" cy="278635"/>
          </a:xfrm>
          <a:prstGeom prst="rect">
            <a:avLst/>
          </a:prstGeom>
          <a:noFill/>
          <a:ln w="5724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Loi SP</a:t>
            </a:r>
          </a:p>
        </p:txBody>
      </p:sp>
      <p:sp>
        <p:nvSpPr>
          <p:cNvPr id="41995" name="Text Box 10">
            <a:extLst>
              <a:ext uri="{FF2B5EF4-FFF2-40B4-BE49-F238E27FC236}">
                <a16:creationId xmlns:a16="http://schemas.microsoft.com/office/drawing/2014/main" id="{8BD452D6-1221-427E-B957-17C838323798}"/>
              </a:ext>
            </a:extLst>
          </p:cNvPr>
          <p:cNvSpPr txBox="1">
            <a:spLocks noChangeArrowheads="1"/>
          </p:cNvSpPr>
          <p:nvPr/>
        </p:nvSpPr>
        <p:spPr bwMode="auto">
          <a:xfrm>
            <a:off x="2389662" y="3448196"/>
            <a:ext cx="521039"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2002</a:t>
            </a:r>
          </a:p>
        </p:txBody>
      </p:sp>
      <p:sp>
        <p:nvSpPr>
          <p:cNvPr id="41996" name="Text Box 11">
            <a:extLst>
              <a:ext uri="{FF2B5EF4-FFF2-40B4-BE49-F238E27FC236}">
                <a16:creationId xmlns:a16="http://schemas.microsoft.com/office/drawing/2014/main" id="{EFBB9615-F069-400D-9AF5-0C875CE5D738}"/>
              </a:ext>
            </a:extLst>
          </p:cNvPr>
          <p:cNvSpPr txBox="1">
            <a:spLocks noChangeArrowheads="1"/>
          </p:cNvSpPr>
          <p:nvPr/>
        </p:nvSpPr>
        <p:spPr bwMode="auto">
          <a:xfrm>
            <a:off x="2266399" y="4314200"/>
            <a:ext cx="1025129" cy="486384"/>
          </a:xfrm>
          <a:prstGeom prst="rect">
            <a:avLst/>
          </a:prstGeom>
          <a:noFill/>
          <a:ln w="3816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Circulaire</a:t>
            </a:r>
          </a:p>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Organisat.</a:t>
            </a:r>
          </a:p>
        </p:txBody>
      </p:sp>
      <p:sp>
        <p:nvSpPr>
          <p:cNvPr id="41997" name="Line 12">
            <a:extLst>
              <a:ext uri="{FF2B5EF4-FFF2-40B4-BE49-F238E27FC236}">
                <a16:creationId xmlns:a16="http://schemas.microsoft.com/office/drawing/2014/main" id="{8484122E-C0B5-4333-83A0-B158AE22C795}"/>
              </a:ext>
            </a:extLst>
          </p:cNvPr>
          <p:cNvSpPr>
            <a:spLocks noChangeShapeType="1"/>
          </p:cNvSpPr>
          <p:nvPr/>
        </p:nvSpPr>
        <p:spPr bwMode="auto">
          <a:xfrm>
            <a:off x="2665355" y="3710453"/>
            <a:ext cx="0" cy="54054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1998" name="Line 13">
            <a:extLst>
              <a:ext uri="{FF2B5EF4-FFF2-40B4-BE49-F238E27FC236}">
                <a16:creationId xmlns:a16="http://schemas.microsoft.com/office/drawing/2014/main" id="{0A6287A9-5A3F-4904-AB8E-362C93C47E7F}"/>
              </a:ext>
            </a:extLst>
          </p:cNvPr>
          <p:cNvSpPr>
            <a:spLocks noChangeShapeType="1"/>
          </p:cNvSpPr>
          <p:nvPr/>
        </p:nvSpPr>
        <p:spPr bwMode="auto">
          <a:xfrm>
            <a:off x="1084769" y="3711368"/>
            <a:ext cx="1191" cy="21550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00" name="Text Box 15">
            <a:extLst>
              <a:ext uri="{FF2B5EF4-FFF2-40B4-BE49-F238E27FC236}">
                <a16:creationId xmlns:a16="http://schemas.microsoft.com/office/drawing/2014/main" id="{C340A76D-C65B-4C14-A5B0-32A0CC2098AE}"/>
              </a:ext>
            </a:extLst>
          </p:cNvPr>
          <p:cNvSpPr txBox="1">
            <a:spLocks noChangeArrowheads="1"/>
          </p:cNvSpPr>
          <p:nvPr/>
        </p:nvSpPr>
        <p:spPr bwMode="auto">
          <a:xfrm>
            <a:off x="3673618" y="3423556"/>
            <a:ext cx="521039"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2005</a:t>
            </a:r>
          </a:p>
        </p:txBody>
      </p:sp>
      <p:sp>
        <p:nvSpPr>
          <p:cNvPr id="42001" name="Text Box 16">
            <a:extLst>
              <a:ext uri="{FF2B5EF4-FFF2-40B4-BE49-F238E27FC236}">
                <a16:creationId xmlns:a16="http://schemas.microsoft.com/office/drawing/2014/main" id="{2AFD80D0-9FDA-4E6F-A70E-6B89F7759F0D}"/>
              </a:ext>
            </a:extLst>
          </p:cNvPr>
          <p:cNvSpPr txBox="1">
            <a:spLocks noChangeArrowheads="1"/>
          </p:cNvSpPr>
          <p:nvPr/>
        </p:nvSpPr>
        <p:spPr bwMode="auto">
          <a:xfrm>
            <a:off x="4805259" y="3438535"/>
            <a:ext cx="521039"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2008</a:t>
            </a:r>
          </a:p>
        </p:txBody>
      </p:sp>
      <p:sp>
        <p:nvSpPr>
          <p:cNvPr id="42002" name="Text Box 17">
            <a:extLst>
              <a:ext uri="{FF2B5EF4-FFF2-40B4-BE49-F238E27FC236}">
                <a16:creationId xmlns:a16="http://schemas.microsoft.com/office/drawing/2014/main" id="{3D038548-2A9C-4B1F-843D-3CAD069C92FE}"/>
              </a:ext>
            </a:extLst>
          </p:cNvPr>
          <p:cNvSpPr txBox="1">
            <a:spLocks noChangeArrowheads="1"/>
          </p:cNvSpPr>
          <p:nvPr/>
        </p:nvSpPr>
        <p:spPr bwMode="auto">
          <a:xfrm>
            <a:off x="1118723" y="2404048"/>
            <a:ext cx="972741" cy="486384"/>
          </a:xfrm>
          <a:prstGeom prst="rect">
            <a:avLst/>
          </a:prstGeom>
          <a:noFill/>
          <a:ln w="5724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Plan SP national 1</a:t>
            </a:r>
          </a:p>
        </p:txBody>
      </p:sp>
      <p:sp>
        <p:nvSpPr>
          <p:cNvPr id="42004" name="Text Box 19">
            <a:extLst>
              <a:ext uri="{FF2B5EF4-FFF2-40B4-BE49-F238E27FC236}">
                <a16:creationId xmlns:a16="http://schemas.microsoft.com/office/drawing/2014/main" id="{471711A0-4529-44A5-8A9D-6045B8B93DBC}"/>
              </a:ext>
            </a:extLst>
          </p:cNvPr>
          <p:cNvSpPr txBox="1">
            <a:spLocks noChangeArrowheads="1"/>
          </p:cNvSpPr>
          <p:nvPr/>
        </p:nvSpPr>
        <p:spPr bwMode="auto">
          <a:xfrm>
            <a:off x="3391537" y="1552349"/>
            <a:ext cx="1050030" cy="278635"/>
          </a:xfrm>
          <a:prstGeom prst="rect">
            <a:avLst/>
          </a:prstGeom>
          <a:noFill/>
          <a:ln w="5724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Plan cancer</a:t>
            </a:r>
          </a:p>
        </p:txBody>
      </p:sp>
      <p:sp>
        <p:nvSpPr>
          <p:cNvPr id="42005" name="Text Box 20">
            <a:extLst>
              <a:ext uri="{FF2B5EF4-FFF2-40B4-BE49-F238E27FC236}">
                <a16:creationId xmlns:a16="http://schemas.microsoft.com/office/drawing/2014/main" id="{280ADDFE-C98B-45C6-A8DF-2DF2E11C9C66}"/>
              </a:ext>
            </a:extLst>
          </p:cNvPr>
          <p:cNvSpPr txBox="1">
            <a:spLocks noChangeArrowheads="1"/>
          </p:cNvSpPr>
          <p:nvPr/>
        </p:nvSpPr>
        <p:spPr bwMode="auto">
          <a:xfrm>
            <a:off x="3317911" y="3972364"/>
            <a:ext cx="1081088" cy="278635"/>
          </a:xfrm>
          <a:prstGeom prst="rect">
            <a:avLst/>
          </a:prstGeom>
          <a:noFill/>
          <a:ln w="5724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Loi Leonetti</a:t>
            </a:r>
          </a:p>
        </p:txBody>
      </p:sp>
      <p:sp>
        <p:nvSpPr>
          <p:cNvPr id="42006" name="Text Box 21">
            <a:extLst>
              <a:ext uri="{FF2B5EF4-FFF2-40B4-BE49-F238E27FC236}">
                <a16:creationId xmlns:a16="http://schemas.microsoft.com/office/drawing/2014/main" id="{C223785F-E95C-491C-BE0D-2C51D59AF90D}"/>
              </a:ext>
            </a:extLst>
          </p:cNvPr>
          <p:cNvSpPr txBox="1">
            <a:spLocks noChangeArrowheads="1"/>
          </p:cNvSpPr>
          <p:nvPr/>
        </p:nvSpPr>
        <p:spPr bwMode="auto">
          <a:xfrm>
            <a:off x="4635701" y="4302023"/>
            <a:ext cx="982704" cy="486384"/>
          </a:xfrm>
          <a:prstGeom prst="rect">
            <a:avLst/>
          </a:prstGeom>
          <a:noFill/>
          <a:ln w="57240">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Circulaire</a:t>
            </a:r>
          </a:p>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d’organisat</a:t>
            </a:r>
          </a:p>
        </p:txBody>
      </p:sp>
      <p:sp>
        <p:nvSpPr>
          <p:cNvPr id="42007" name="Text Box 22">
            <a:extLst>
              <a:ext uri="{FF2B5EF4-FFF2-40B4-BE49-F238E27FC236}">
                <a16:creationId xmlns:a16="http://schemas.microsoft.com/office/drawing/2014/main" id="{19A098E5-0868-422E-A276-99ED97F79873}"/>
              </a:ext>
            </a:extLst>
          </p:cNvPr>
          <p:cNvSpPr txBox="1">
            <a:spLocks noChangeArrowheads="1"/>
          </p:cNvSpPr>
          <p:nvPr/>
        </p:nvSpPr>
        <p:spPr bwMode="auto">
          <a:xfrm>
            <a:off x="5434618" y="2305660"/>
            <a:ext cx="1350169" cy="486384"/>
          </a:xfrm>
          <a:prstGeom prst="rect">
            <a:avLst/>
          </a:prstGeom>
          <a:noFill/>
          <a:ln w="5724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lgn="ct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Plan SP</a:t>
            </a:r>
          </a:p>
          <a:p>
            <a:pPr algn="ct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national 3</a:t>
            </a:r>
          </a:p>
        </p:txBody>
      </p:sp>
      <p:sp>
        <p:nvSpPr>
          <p:cNvPr id="42008" name="Line 23">
            <a:extLst>
              <a:ext uri="{FF2B5EF4-FFF2-40B4-BE49-F238E27FC236}">
                <a16:creationId xmlns:a16="http://schemas.microsoft.com/office/drawing/2014/main" id="{4E825972-F851-4495-81DA-5DEF45F83C2F}"/>
              </a:ext>
            </a:extLst>
          </p:cNvPr>
          <p:cNvSpPr>
            <a:spLocks noChangeShapeType="1"/>
          </p:cNvSpPr>
          <p:nvPr/>
        </p:nvSpPr>
        <p:spPr bwMode="auto">
          <a:xfrm>
            <a:off x="3873678" y="3679361"/>
            <a:ext cx="1190" cy="215503"/>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09" name="Line 24">
            <a:extLst>
              <a:ext uri="{FF2B5EF4-FFF2-40B4-BE49-F238E27FC236}">
                <a16:creationId xmlns:a16="http://schemas.microsoft.com/office/drawing/2014/main" id="{332D3EA8-6809-486A-B772-CB5F6D2B0079}"/>
              </a:ext>
            </a:extLst>
          </p:cNvPr>
          <p:cNvSpPr>
            <a:spLocks noChangeShapeType="1"/>
          </p:cNvSpPr>
          <p:nvPr/>
        </p:nvSpPr>
        <p:spPr bwMode="auto">
          <a:xfrm>
            <a:off x="5118719" y="3739942"/>
            <a:ext cx="0" cy="54054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10" name="Text Box 25">
            <a:extLst>
              <a:ext uri="{FF2B5EF4-FFF2-40B4-BE49-F238E27FC236}">
                <a16:creationId xmlns:a16="http://schemas.microsoft.com/office/drawing/2014/main" id="{60891C7B-66EB-44E9-9084-F83B419C7A0F}"/>
              </a:ext>
            </a:extLst>
          </p:cNvPr>
          <p:cNvSpPr txBox="1">
            <a:spLocks noChangeArrowheads="1"/>
          </p:cNvSpPr>
          <p:nvPr/>
        </p:nvSpPr>
        <p:spPr bwMode="auto">
          <a:xfrm>
            <a:off x="3175302" y="3059658"/>
            <a:ext cx="521039"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2003</a:t>
            </a:r>
          </a:p>
        </p:txBody>
      </p:sp>
      <p:sp>
        <p:nvSpPr>
          <p:cNvPr id="42011" name="Text Box 26">
            <a:extLst>
              <a:ext uri="{FF2B5EF4-FFF2-40B4-BE49-F238E27FC236}">
                <a16:creationId xmlns:a16="http://schemas.microsoft.com/office/drawing/2014/main" id="{B058F975-4DA5-4752-856E-CD21A0FB62CB}"/>
              </a:ext>
            </a:extLst>
          </p:cNvPr>
          <p:cNvSpPr txBox="1">
            <a:spLocks noChangeArrowheads="1"/>
          </p:cNvSpPr>
          <p:nvPr/>
        </p:nvSpPr>
        <p:spPr bwMode="auto">
          <a:xfrm>
            <a:off x="1769868" y="3449356"/>
            <a:ext cx="521039"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2001</a:t>
            </a:r>
          </a:p>
        </p:txBody>
      </p:sp>
      <p:sp>
        <p:nvSpPr>
          <p:cNvPr id="42012" name="Text Box 27">
            <a:extLst>
              <a:ext uri="{FF2B5EF4-FFF2-40B4-BE49-F238E27FC236}">
                <a16:creationId xmlns:a16="http://schemas.microsoft.com/office/drawing/2014/main" id="{86F2CC22-6BB5-4201-988C-3651E1A23BC7}"/>
              </a:ext>
            </a:extLst>
          </p:cNvPr>
          <p:cNvSpPr txBox="1">
            <a:spLocks noChangeArrowheads="1"/>
          </p:cNvSpPr>
          <p:nvPr/>
        </p:nvSpPr>
        <p:spPr bwMode="auto">
          <a:xfrm>
            <a:off x="4416895" y="3063435"/>
            <a:ext cx="521039" cy="2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2007</a:t>
            </a:r>
          </a:p>
        </p:txBody>
      </p:sp>
      <p:sp>
        <p:nvSpPr>
          <p:cNvPr id="42013" name="Line 28">
            <a:extLst>
              <a:ext uri="{FF2B5EF4-FFF2-40B4-BE49-F238E27FC236}">
                <a16:creationId xmlns:a16="http://schemas.microsoft.com/office/drawing/2014/main" id="{AFAFAA6C-C4EC-4D46-88FF-4B4754224959}"/>
              </a:ext>
            </a:extLst>
          </p:cNvPr>
          <p:cNvSpPr>
            <a:spLocks noChangeShapeType="1"/>
          </p:cNvSpPr>
          <p:nvPr/>
        </p:nvSpPr>
        <p:spPr bwMode="auto">
          <a:xfrm>
            <a:off x="1112627" y="3008899"/>
            <a:ext cx="1191"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14" name="Line 29">
            <a:extLst>
              <a:ext uri="{FF2B5EF4-FFF2-40B4-BE49-F238E27FC236}">
                <a16:creationId xmlns:a16="http://schemas.microsoft.com/office/drawing/2014/main" id="{144645F2-75D3-47E6-9F01-5B3B85E37235}"/>
              </a:ext>
            </a:extLst>
          </p:cNvPr>
          <p:cNvSpPr>
            <a:spLocks noChangeShapeType="1"/>
          </p:cNvSpPr>
          <p:nvPr/>
        </p:nvSpPr>
        <p:spPr bwMode="auto">
          <a:xfrm>
            <a:off x="2015718" y="2961870"/>
            <a:ext cx="1190"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15" name="Line 30">
            <a:extLst>
              <a:ext uri="{FF2B5EF4-FFF2-40B4-BE49-F238E27FC236}">
                <a16:creationId xmlns:a16="http://schemas.microsoft.com/office/drawing/2014/main" id="{EAAE25CB-293A-4BDF-9A5D-422864C37406}"/>
              </a:ext>
            </a:extLst>
          </p:cNvPr>
          <p:cNvSpPr>
            <a:spLocks noChangeShapeType="1"/>
          </p:cNvSpPr>
          <p:nvPr/>
        </p:nvSpPr>
        <p:spPr bwMode="auto">
          <a:xfrm>
            <a:off x="3938960" y="2937401"/>
            <a:ext cx="1190"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16" name="Line 31">
            <a:extLst>
              <a:ext uri="{FF2B5EF4-FFF2-40B4-BE49-F238E27FC236}">
                <a16:creationId xmlns:a16="http://schemas.microsoft.com/office/drawing/2014/main" id="{2BB09F04-4E8A-4A0B-9A9B-916820D62438}"/>
              </a:ext>
            </a:extLst>
          </p:cNvPr>
          <p:cNvSpPr>
            <a:spLocks noChangeShapeType="1"/>
          </p:cNvSpPr>
          <p:nvPr/>
        </p:nvSpPr>
        <p:spPr bwMode="auto">
          <a:xfrm>
            <a:off x="2833677" y="2961870"/>
            <a:ext cx="1190"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17" name="Line 32">
            <a:extLst>
              <a:ext uri="{FF2B5EF4-FFF2-40B4-BE49-F238E27FC236}">
                <a16:creationId xmlns:a16="http://schemas.microsoft.com/office/drawing/2014/main" id="{80A34C10-8F84-4E49-A962-21F90C903742}"/>
              </a:ext>
            </a:extLst>
          </p:cNvPr>
          <p:cNvSpPr>
            <a:spLocks noChangeShapeType="1"/>
          </p:cNvSpPr>
          <p:nvPr/>
        </p:nvSpPr>
        <p:spPr bwMode="auto">
          <a:xfrm>
            <a:off x="3448883" y="1937322"/>
            <a:ext cx="1190" cy="1079897"/>
          </a:xfrm>
          <a:prstGeom prst="line">
            <a:avLst/>
          </a:prstGeom>
          <a:noFill/>
          <a:ln w="28440">
            <a:solidFill>
              <a:srgbClr val="FF9900"/>
            </a:solidFill>
            <a:prstDash val="dashDot"/>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18" name="Line 33">
            <a:extLst>
              <a:ext uri="{FF2B5EF4-FFF2-40B4-BE49-F238E27FC236}">
                <a16:creationId xmlns:a16="http://schemas.microsoft.com/office/drawing/2014/main" id="{960BAAA2-3086-456D-9D90-3ED52B8FE3BE}"/>
              </a:ext>
            </a:extLst>
          </p:cNvPr>
          <p:cNvSpPr>
            <a:spLocks noChangeShapeType="1"/>
          </p:cNvSpPr>
          <p:nvPr/>
        </p:nvSpPr>
        <p:spPr bwMode="auto">
          <a:xfrm>
            <a:off x="4364734" y="1959534"/>
            <a:ext cx="1191" cy="916781"/>
          </a:xfrm>
          <a:prstGeom prst="line">
            <a:avLst/>
          </a:prstGeom>
          <a:noFill/>
          <a:ln w="3816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23" name="Text Box 39">
            <a:extLst>
              <a:ext uri="{FF2B5EF4-FFF2-40B4-BE49-F238E27FC236}">
                <a16:creationId xmlns:a16="http://schemas.microsoft.com/office/drawing/2014/main" id="{FAFDABB9-08F5-4973-9686-FFF885F75695}"/>
              </a:ext>
            </a:extLst>
          </p:cNvPr>
          <p:cNvSpPr txBox="1">
            <a:spLocks noChangeArrowheads="1"/>
          </p:cNvSpPr>
          <p:nvPr/>
        </p:nvSpPr>
        <p:spPr bwMode="auto">
          <a:xfrm>
            <a:off x="6044977" y="1552347"/>
            <a:ext cx="1241822" cy="300082"/>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Plan cancer</a:t>
            </a:r>
          </a:p>
        </p:txBody>
      </p:sp>
      <p:sp>
        <p:nvSpPr>
          <p:cNvPr id="42025" name="Text Box 41">
            <a:extLst>
              <a:ext uri="{FF2B5EF4-FFF2-40B4-BE49-F238E27FC236}">
                <a16:creationId xmlns:a16="http://schemas.microsoft.com/office/drawing/2014/main" id="{BF2025C2-EF38-4A3D-BD6F-536CA9AF31DC}"/>
              </a:ext>
            </a:extLst>
          </p:cNvPr>
          <p:cNvSpPr txBox="1">
            <a:spLocks noChangeArrowheads="1"/>
          </p:cNvSpPr>
          <p:nvPr/>
        </p:nvSpPr>
        <p:spPr bwMode="auto">
          <a:xfrm>
            <a:off x="6105489" y="3015249"/>
            <a:ext cx="58148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2012</a:t>
            </a:r>
          </a:p>
        </p:txBody>
      </p:sp>
      <p:sp>
        <p:nvSpPr>
          <p:cNvPr id="42028" name="Text Box 51">
            <a:extLst>
              <a:ext uri="{FF2B5EF4-FFF2-40B4-BE49-F238E27FC236}">
                <a16:creationId xmlns:a16="http://schemas.microsoft.com/office/drawing/2014/main" id="{F5E9CF12-7B03-4D8E-86DA-4C02D99607A9}"/>
              </a:ext>
            </a:extLst>
          </p:cNvPr>
          <p:cNvSpPr txBox="1">
            <a:spLocks noChangeArrowheads="1"/>
          </p:cNvSpPr>
          <p:nvPr/>
        </p:nvSpPr>
        <p:spPr bwMode="auto">
          <a:xfrm>
            <a:off x="6943786" y="3007995"/>
            <a:ext cx="5693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2013</a:t>
            </a:r>
          </a:p>
        </p:txBody>
      </p:sp>
      <p:sp>
        <p:nvSpPr>
          <p:cNvPr id="42029" name="Line 52">
            <a:extLst>
              <a:ext uri="{FF2B5EF4-FFF2-40B4-BE49-F238E27FC236}">
                <a16:creationId xmlns:a16="http://schemas.microsoft.com/office/drawing/2014/main" id="{8BEC8E2D-5D56-42F7-BB78-98EC8E16DB51}"/>
              </a:ext>
            </a:extLst>
          </p:cNvPr>
          <p:cNvSpPr>
            <a:spLocks noChangeShapeType="1"/>
          </p:cNvSpPr>
          <p:nvPr/>
        </p:nvSpPr>
        <p:spPr bwMode="auto">
          <a:xfrm>
            <a:off x="6044979" y="1954082"/>
            <a:ext cx="1191" cy="1079897"/>
          </a:xfrm>
          <a:prstGeom prst="line">
            <a:avLst/>
          </a:prstGeom>
          <a:noFill/>
          <a:ln w="28440">
            <a:solidFill>
              <a:srgbClr val="FF9900"/>
            </a:solidFill>
            <a:prstDash val="dashDot"/>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30" name="Rectangle 53">
            <a:extLst>
              <a:ext uri="{FF2B5EF4-FFF2-40B4-BE49-F238E27FC236}">
                <a16:creationId xmlns:a16="http://schemas.microsoft.com/office/drawing/2014/main" id="{51E1C47A-ACB3-4A7A-8854-5B7261E4AC3C}"/>
              </a:ext>
            </a:extLst>
          </p:cNvPr>
          <p:cNvSpPr>
            <a:spLocks noChangeArrowheads="1"/>
          </p:cNvSpPr>
          <p:nvPr/>
        </p:nvSpPr>
        <p:spPr bwMode="auto">
          <a:xfrm>
            <a:off x="5582235" y="3028735"/>
            <a:ext cx="65165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2009</a:t>
            </a:r>
          </a:p>
        </p:txBody>
      </p:sp>
      <p:sp>
        <p:nvSpPr>
          <p:cNvPr id="42031" name="Line 54">
            <a:extLst>
              <a:ext uri="{FF2B5EF4-FFF2-40B4-BE49-F238E27FC236}">
                <a16:creationId xmlns:a16="http://schemas.microsoft.com/office/drawing/2014/main" id="{1C6914A3-CECC-472F-8AAD-F37A4E9A6174}"/>
              </a:ext>
            </a:extLst>
          </p:cNvPr>
          <p:cNvSpPr>
            <a:spLocks noChangeShapeType="1"/>
          </p:cNvSpPr>
          <p:nvPr/>
        </p:nvSpPr>
        <p:spPr bwMode="auto">
          <a:xfrm>
            <a:off x="7103260" y="2070622"/>
            <a:ext cx="1190" cy="916781"/>
          </a:xfrm>
          <a:prstGeom prst="line">
            <a:avLst/>
          </a:prstGeom>
          <a:noFill/>
          <a:ln w="38160">
            <a:solidFill>
              <a:srgbClr val="FF9900"/>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32" name="Text Box 51">
            <a:extLst>
              <a:ext uri="{FF2B5EF4-FFF2-40B4-BE49-F238E27FC236}">
                <a16:creationId xmlns:a16="http://schemas.microsoft.com/office/drawing/2014/main" id="{2D2CEF7B-E242-411F-85D1-19880528AF12}"/>
              </a:ext>
            </a:extLst>
          </p:cNvPr>
          <p:cNvSpPr txBox="1">
            <a:spLocks noChangeArrowheads="1"/>
          </p:cNvSpPr>
          <p:nvPr/>
        </p:nvSpPr>
        <p:spPr bwMode="auto">
          <a:xfrm>
            <a:off x="4096812" y="3416245"/>
            <a:ext cx="5693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2006</a:t>
            </a:r>
          </a:p>
        </p:txBody>
      </p:sp>
      <p:sp>
        <p:nvSpPr>
          <p:cNvPr id="42033" name="Text Box 64">
            <a:extLst>
              <a:ext uri="{FF2B5EF4-FFF2-40B4-BE49-F238E27FC236}">
                <a16:creationId xmlns:a16="http://schemas.microsoft.com/office/drawing/2014/main" id="{69F3FA2E-8388-4004-892E-FE4B9DF87EE4}"/>
              </a:ext>
            </a:extLst>
          </p:cNvPr>
          <p:cNvSpPr txBox="1">
            <a:spLocks noChangeArrowheads="1"/>
          </p:cNvSpPr>
          <p:nvPr/>
        </p:nvSpPr>
        <p:spPr bwMode="auto">
          <a:xfrm>
            <a:off x="3874870" y="5038710"/>
            <a:ext cx="829073" cy="507831"/>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a:solidFill>
                  <a:prstClr val="black"/>
                </a:solidFill>
                <a:latin typeface="Arial" panose="020B0604020202020204" pitchFamily="34" charset="0"/>
              </a:rPr>
              <a:t>Décrets </a:t>
            </a:r>
          </a:p>
          <a:p>
            <a:pPr>
              <a:spcBef>
                <a:spcPct val="0"/>
              </a:spcBef>
              <a:buClrTx/>
              <a:buNone/>
              <a:defRPr/>
            </a:pPr>
            <a:r>
              <a:rPr lang="fr-FR" altLang="fr-FR" sz="1350">
                <a:solidFill>
                  <a:prstClr val="black"/>
                </a:solidFill>
                <a:latin typeface="Arial" panose="020B0604020202020204" pitchFamily="34" charset="0"/>
              </a:rPr>
              <a:t>02/2006</a:t>
            </a:r>
          </a:p>
        </p:txBody>
      </p:sp>
      <p:sp>
        <p:nvSpPr>
          <p:cNvPr id="42034" name="Rectangle 1">
            <a:extLst>
              <a:ext uri="{FF2B5EF4-FFF2-40B4-BE49-F238E27FC236}">
                <a16:creationId xmlns:a16="http://schemas.microsoft.com/office/drawing/2014/main" id="{24C79DC7-8A2E-45D9-869C-D6F8116765B8}"/>
              </a:ext>
            </a:extLst>
          </p:cNvPr>
          <p:cNvSpPr>
            <a:spLocks noChangeArrowheads="1"/>
          </p:cNvSpPr>
          <p:nvPr/>
        </p:nvSpPr>
        <p:spPr bwMode="auto">
          <a:xfrm>
            <a:off x="5772109" y="3426747"/>
            <a:ext cx="5693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2010</a:t>
            </a:r>
          </a:p>
        </p:txBody>
      </p:sp>
      <p:sp>
        <p:nvSpPr>
          <p:cNvPr id="42035" name="Rectangle 2">
            <a:extLst>
              <a:ext uri="{FF2B5EF4-FFF2-40B4-BE49-F238E27FC236}">
                <a16:creationId xmlns:a16="http://schemas.microsoft.com/office/drawing/2014/main" id="{9D69F122-42D1-49DA-8FF3-3B1853C6DBF3}"/>
              </a:ext>
            </a:extLst>
          </p:cNvPr>
          <p:cNvSpPr>
            <a:spLocks noChangeArrowheads="1"/>
          </p:cNvSpPr>
          <p:nvPr/>
        </p:nvSpPr>
        <p:spPr bwMode="auto">
          <a:xfrm>
            <a:off x="5476098" y="5031223"/>
            <a:ext cx="1296591" cy="507831"/>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r>
              <a:rPr lang="fr-FR" altLang="fr-FR" sz="1350">
                <a:solidFill>
                  <a:prstClr val="black"/>
                </a:solidFill>
                <a:latin typeface="Arial" panose="020B0604020202020204" pitchFamily="34" charset="0"/>
              </a:rPr>
              <a:t>Observatoire</a:t>
            </a:r>
          </a:p>
          <a:p>
            <a:pPr algn="ctr">
              <a:spcBef>
                <a:spcPct val="0"/>
              </a:spcBef>
              <a:buClrTx/>
              <a:buNone/>
              <a:defRPr/>
            </a:pPr>
            <a:r>
              <a:rPr lang="fr-FR" altLang="fr-FR" sz="1350">
                <a:solidFill>
                  <a:prstClr val="black"/>
                </a:solidFill>
                <a:latin typeface="Arial" panose="020B0604020202020204" pitchFamily="34" charset="0"/>
              </a:rPr>
              <a:t>21/02/2010</a:t>
            </a:r>
          </a:p>
        </p:txBody>
      </p:sp>
      <p:sp>
        <p:nvSpPr>
          <p:cNvPr id="42036" name="Line 24">
            <a:extLst>
              <a:ext uri="{FF2B5EF4-FFF2-40B4-BE49-F238E27FC236}">
                <a16:creationId xmlns:a16="http://schemas.microsoft.com/office/drawing/2014/main" id="{D6F093EC-DE9E-4774-8710-06E78B3EFF11}"/>
              </a:ext>
            </a:extLst>
          </p:cNvPr>
          <p:cNvSpPr>
            <a:spLocks noChangeShapeType="1"/>
          </p:cNvSpPr>
          <p:nvPr/>
        </p:nvSpPr>
        <p:spPr bwMode="auto">
          <a:xfrm flipH="1">
            <a:off x="6080677" y="3691637"/>
            <a:ext cx="20240" cy="129659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37" name="Rectangle 56">
            <a:extLst>
              <a:ext uri="{FF2B5EF4-FFF2-40B4-BE49-F238E27FC236}">
                <a16:creationId xmlns:a16="http://schemas.microsoft.com/office/drawing/2014/main" id="{76BB5ABF-65A4-43CD-A6E9-A1506EDECC13}"/>
              </a:ext>
            </a:extLst>
          </p:cNvPr>
          <p:cNvSpPr>
            <a:spLocks noChangeArrowheads="1"/>
          </p:cNvSpPr>
          <p:nvPr/>
        </p:nvSpPr>
        <p:spPr bwMode="auto">
          <a:xfrm>
            <a:off x="6161861" y="4354299"/>
            <a:ext cx="1322784" cy="507831"/>
          </a:xfrm>
          <a:prstGeom prst="rect">
            <a:avLst/>
          </a:prstGeom>
          <a:noFill/>
          <a:ln w="57150">
            <a:solidFill>
              <a:srgbClr val="69A8A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a:solidFill>
                  <a:srgbClr val="000000"/>
                </a:solidFill>
                <a:latin typeface="Arial" panose="020B0604020202020204" pitchFamily="34" charset="0"/>
              </a:rPr>
              <a:t>Circulaire</a:t>
            </a:r>
          </a:p>
          <a:p>
            <a:pPr>
              <a:spcBef>
                <a:spcPct val="0"/>
              </a:spcBef>
              <a:buClrTx/>
              <a:buNone/>
              <a:defRPr/>
            </a:pPr>
            <a:r>
              <a:rPr lang="fr-FR" altLang="fr-FR" sz="1350">
                <a:solidFill>
                  <a:srgbClr val="000000"/>
                </a:solidFill>
                <a:latin typeface="Arial" panose="020B0604020202020204" pitchFamily="34" charset="0"/>
              </a:rPr>
              <a:t>EMSP/EHPAD</a:t>
            </a:r>
          </a:p>
        </p:txBody>
      </p:sp>
      <p:sp>
        <p:nvSpPr>
          <p:cNvPr id="42038" name="Line 24">
            <a:extLst>
              <a:ext uri="{FF2B5EF4-FFF2-40B4-BE49-F238E27FC236}">
                <a16:creationId xmlns:a16="http://schemas.microsoft.com/office/drawing/2014/main" id="{6ED5491F-0E78-40AC-B296-E8583D3BC6FD}"/>
              </a:ext>
            </a:extLst>
          </p:cNvPr>
          <p:cNvSpPr>
            <a:spLocks noChangeShapeType="1"/>
          </p:cNvSpPr>
          <p:nvPr/>
        </p:nvSpPr>
        <p:spPr bwMode="auto">
          <a:xfrm>
            <a:off x="6297668" y="3753649"/>
            <a:ext cx="360443" cy="40310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39" name="Line 24">
            <a:extLst>
              <a:ext uri="{FF2B5EF4-FFF2-40B4-BE49-F238E27FC236}">
                <a16:creationId xmlns:a16="http://schemas.microsoft.com/office/drawing/2014/main" id="{0976EF0F-79E2-4A98-9156-F91ED540B39A}"/>
              </a:ext>
            </a:extLst>
          </p:cNvPr>
          <p:cNvSpPr>
            <a:spLocks noChangeShapeType="1"/>
          </p:cNvSpPr>
          <p:nvPr/>
        </p:nvSpPr>
        <p:spPr bwMode="auto">
          <a:xfrm flipH="1">
            <a:off x="4341990" y="3657197"/>
            <a:ext cx="20240" cy="129659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42" name="Text Box 51">
            <a:extLst>
              <a:ext uri="{FF2B5EF4-FFF2-40B4-BE49-F238E27FC236}">
                <a16:creationId xmlns:a16="http://schemas.microsoft.com/office/drawing/2014/main" id="{22C24E98-99DB-4BC5-A631-90AFE9092438}"/>
              </a:ext>
            </a:extLst>
          </p:cNvPr>
          <p:cNvSpPr txBox="1">
            <a:spLocks noChangeArrowheads="1"/>
          </p:cNvSpPr>
          <p:nvPr/>
        </p:nvSpPr>
        <p:spPr bwMode="auto">
          <a:xfrm>
            <a:off x="7596580" y="2945805"/>
            <a:ext cx="5693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2015</a:t>
            </a:r>
          </a:p>
        </p:txBody>
      </p:sp>
      <p:sp>
        <p:nvSpPr>
          <p:cNvPr id="42044" name="Line 40">
            <a:extLst>
              <a:ext uri="{FF2B5EF4-FFF2-40B4-BE49-F238E27FC236}">
                <a16:creationId xmlns:a16="http://schemas.microsoft.com/office/drawing/2014/main" id="{894DBC0E-EBD8-462D-9BC7-AA6D8A04EAFB}"/>
              </a:ext>
            </a:extLst>
          </p:cNvPr>
          <p:cNvSpPr>
            <a:spLocks noChangeShapeType="1"/>
          </p:cNvSpPr>
          <p:nvPr/>
        </p:nvSpPr>
        <p:spPr bwMode="auto">
          <a:xfrm>
            <a:off x="8679582" y="2922037"/>
            <a:ext cx="1191" cy="323850"/>
          </a:xfrm>
          <a:prstGeom prst="line">
            <a:avLst/>
          </a:prstGeom>
          <a:noFill/>
          <a:ln w="3816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pPr>
              <a:defRPr/>
            </a:pPr>
            <a:endParaRPr lang="fr-FR" sz="1350">
              <a:solidFill>
                <a:prstClr val="black"/>
              </a:solidFill>
              <a:latin typeface="Corbel" panose="020B0503020204020204"/>
            </a:endParaRPr>
          </a:p>
        </p:txBody>
      </p:sp>
      <p:sp>
        <p:nvSpPr>
          <p:cNvPr id="42045" name="Text Box 22">
            <a:extLst>
              <a:ext uri="{FF2B5EF4-FFF2-40B4-BE49-F238E27FC236}">
                <a16:creationId xmlns:a16="http://schemas.microsoft.com/office/drawing/2014/main" id="{A9F1D7F7-D672-4C8B-A2C5-45C5B8B2881E}"/>
              </a:ext>
            </a:extLst>
          </p:cNvPr>
          <p:cNvSpPr txBox="1">
            <a:spLocks noChangeArrowheads="1"/>
          </p:cNvSpPr>
          <p:nvPr/>
        </p:nvSpPr>
        <p:spPr bwMode="auto">
          <a:xfrm>
            <a:off x="7555369" y="2244325"/>
            <a:ext cx="1143000" cy="486384"/>
          </a:xfrm>
          <a:prstGeom prst="rect">
            <a:avLst/>
          </a:prstGeom>
          <a:noFill/>
          <a:ln w="5724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lgn="ct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Plan SP</a:t>
            </a:r>
          </a:p>
          <a:p>
            <a:pPr algn="ctr">
              <a:spcBef>
                <a:spcPct val="0"/>
              </a:spcBef>
              <a:buClr>
                <a:srgbClr val="000000"/>
              </a:buClr>
              <a:buNone/>
              <a:defRPr/>
            </a:pPr>
            <a:r>
              <a:rPr lang="fr-FR" altLang="fr-FR" sz="1350">
                <a:solidFill>
                  <a:srgbClr val="000000"/>
                </a:solidFill>
                <a:latin typeface="Arial" panose="020B0604020202020204" pitchFamily="34" charset="0"/>
                <a:cs typeface="Lucida Sans Unicode" panose="020B0602030504020204" pitchFamily="34" charset="0"/>
              </a:rPr>
              <a:t>national 4</a:t>
            </a:r>
          </a:p>
        </p:txBody>
      </p:sp>
      <p:sp>
        <p:nvSpPr>
          <p:cNvPr id="42046" name="Text Box 51">
            <a:extLst>
              <a:ext uri="{FF2B5EF4-FFF2-40B4-BE49-F238E27FC236}">
                <a16:creationId xmlns:a16="http://schemas.microsoft.com/office/drawing/2014/main" id="{05B6FA5D-ED91-4935-87B4-3FC3E523DA59}"/>
              </a:ext>
            </a:extLst>
          </p:cNvPr>
          <p:cNvSpPr txBox="1">
            <a:spLocks noChangeArrowheads="1"/>
          </p:cNvSpPr>
          <p:nvPr/>
        </p:nvSpPr>
        <p:spPr bwMode="auto">
          <a:xfrm>
            <a:off x="7792924" y="3466447"/>
            <a:ext cx="87894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2016</a:t>
            </a:r>
          </a:p>
        </p:txBody>
      </p:sp>
      <p:sp>
        <p:nvSpPr>
          <p:cNvPr id="42048" name="Text Box 20">
            <a:extLst>
              <a:ext uri="{FF2B5EF4-FFF2-40B4-BE49-F238E27FC236}">
                <a16:creationId xmlns:a16="http://schemas.microsoft.com/office/drawing/2014/main" id="{B5D28E12-035E-4EF8-B520-F20239AA9F35}"/>
              </a:ext>
            </a:extLst>
          </p:cNvPr>
          <p:cNvSpPr txBox="1">
            <a:spLocks noChangeArrowheads="1"/>
          </p:cNvSpPr>
          <p:nvPr/>
        </p:nvSpPr>
        <p:spPr bwMode="auto">
          <a:xfrm>
            <a:off x="7548366" y="3852498"/>
            <a:ext cx="1081088" cy="486384"/>
          </a:xfrm>
          <a:prstGeom prst="rect">
            <a:avLst/>
          </a:prstGeom>
          <a:noFill/>
          <a:ln w="5724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spAutoFit/>
          </a:bodyPr>
          <a:lstStyle>
            <a:lvl1pPr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404040"/>
                </a:solidFill>
                <a:latin typeface="Century Gothic" panose="020B0502020202020204" pitchFamily="34" charset="0"/>
              </a:defRPr>
            </a:lvl1pPr>
            <a:lvl2pPr marL="742950" indent="-28575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404040"/>
                </a:solidFill>
                <a:latin typeface="Century Gothic" panose="020B0502020202020204" pitchFamily="34" charset="0"/>
              </a:defRPr>
            </a:lvl2pPr>
            <a:lvl3pPr marL="11430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404040"/>
                </a:solidFill>
                <a:latin typeface="Century Gothic" panose="020B0502020202020204" pitchFamily="34" charset="0"/>
              </a:defRPr>
            </a:lvl3pPr>
            <a:lvl4pPr marL="16002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4pPr>
            <a:lvl5pPr marL="2057400" indent="-228600" defTabSz="449263">
              <a:spcBef>
                <a:spcPts val="1000"/>
              </a:spcBef>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5pPr>
            <a:lvl6pPr marL="25146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6pPr>
            <a:lvl7pPr marL="29718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7pPr>
            <a:lvl8pPr marL="34290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8pPr>
            <a:lvl9pPr marL="3886200" indent="-228600" defTabSz="449263" eaLnBrk="0" fontAlgn="base" hangingPunct="0">
              <a:spcBef>
                <a:spcPts val="1000"/>
              </a:spcBef>
              <a:spcAft>
                <a:spcPct val="0"/>
              </a:spcAft>
              <a:buClr>
                <a:schemeClr val="accent1"/>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404040"/>
                </a:solidFill>
                <a:latin typeface="Century Gothic" panose="020B0502020202020204" pitchFamily="34" charset="0"/>
              </a:defRPr>
            </a:lvl9pPr>
          </a:lstStyle>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Loi Clayes</a:t>
            </a:r>
          </a:p>
          <a:p>
            <a:pPr>
              <a:spcBef>
                <a:spcPct val="0"/>
              </a:spcBef>
              <a:buClr>
                <a:srgbClr val="000000"/>
              </a:buClr>
              <a:buNone/>
              <a:defRPr/>
            </a:pPr>
            <a:r>
              <a:rPr lang="fr-FR" altLang="fr-FR" sz="1350" dirty="0">
                <a:solidFill>
                  <a:srgbClr val="000000"/>
                </a:solidFill>
                <a:latin typeface="Arial" panose="020B0604020202020204" pitchFamily="34" charset="0"/>
                <a:cs typeface="Lucida Sans Unicode" panose="020B0602030504020204" pitchFamily="34" charset="0"/>
              </a:rPr>
              <a:t>Leonetti</a:t>
            </a:r>
          </a:p>
        </p:txBody>
      </p:sp>
      <p:sp>
        <p:nvSpPr>
          <p:cNvPr id="66" name="Text Box 51">
            <a:extLst>
              <a:ext uri="{FF2B5EF4-FFF2-40B4-BE49-F238E27FC236}">
                <a16:creationId xmlns:a16="http://schemas.microsoft.com/office/drawing/2014/main" id="{4EC56992-D5A5-46B9-A88E-9E7BBDD059C0}"/>
              </a:ext>
            </a:extLst>
          </p:cNvPr>
          <p:cNvSpPr txBox="1">
            <a:spLocks noChangeArrowheads="1"/>
          </p:cNvSpPr>
          <p:nvPr/>
        </p:nvSpPr>
        <p:spPr bwMode="auto">
          <a:xfrm>
            <a:off x="8058190" y="2961870"/>
            <a:ext cx="5693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defRPr/>
            </a:pPr>
            <a:r>
              <a:rPr lang="fr-FR" altLang="fr-FR" sz="1350" dirty="0">
                <a:solidFill>
                  <a:prstClr val="black"/>
                </a:solidFill>
                <a:latin typeface="Arial" panose="020B0604020202020204" pitchFamily="34" charset="0"/>
              </a:rPr>
              <a:t>2018</a:t>
            </a:r>
          </a:p>
        </p:txBody>
      </p:sp>
      <p:sp>
        <p:nvSpPr>
          <p:cNvPr id="67" name="Rectangle 2">
            <a:extLst>
              <a:ext uri="{FF2B5EF4-FFF2-40B4-BE49-F238E27FC236}">
                <a16:creationId xmlns:a16="http://schemas.microsoft.com/office/drawing/2014/main" id="{2EA97F1C-BAE6-4544-8F84-1FDFF21849DD}"/>
              </a:ext>
            </a:extLst>
          </p:cNvPr>
          <p:cNvSpPr>
            <a:spLocks noChangeArrowheads="1"/>
          </p:cNvSpPr>
          <p:nvPr/>
        </p:nvSpPr>
        <p:spPr bwMode="auto">
          <a:xfrm>
            <a:off x="7555371" y="4861438"/>
            <a:ext cx="1296591" cy="923330"/>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r>
              <a:rPr lang="fr-FR" altLang="fr-FR" sz="1350" dirty="0">
                <a:solidFill>
                  <a:prstClr val="black"/>
                </a:solidFill>
                <a:latin typeface="Arial" panose="020B0604020202020204" pitchFamily="34" charset="0"/>
              </a:rPr>
              <a:t>Centre national SP et fin de vie</a:t>
            </a:r>
          </a:p>
          <a:p>
            <a:pPr algn="ctr">
              <a:spcBef>
                <a:spcPct val="0"/>
              </a:spcBef>
              <a:buClrTx/>
              <a:buNone/>
              <a:defRPr/>
            </a:pPr>
            <a:r>
              <a:rPr lang="fr-FR" altLang="fr-FR" sz="1350" dirty="0">
                <a:solidFill>
                  <a:prstClr val="black"/>
                </a:solidFill>
                <a:latin typeface="Arial" panose="020B0604020202020204" pitchFamily="34" charset="0"/>
              </a:rPr>
              <a:t>01/2016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801" y="5602993"/>
            <a:ext cx="5588844" cy="120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ZoneTexte 59"/>
          <p:cNvSpPr txBox="1"/>
          <p:nvPr/>
        </p:nvSpPr>
        <p:spPr>
          <a:xfrm>
            <a:off x="7455717" y="6611781"/>
            <a:ext cx="1728358" cy="246221"/>
          </a:xfrm>
          <a:prstGeom prst="rect">
            <a:avLst/>
          </a:prstGeom>
          <a:noFill/>
        </p:spPr>
        <p:txBody>
          <a:bodyPr wrap="none" rtlCol="0">
            <a:spAutoFit/>
          </a:bodyPr>
          <a:lstStyle/>
          <a:p>
            <a:pPr>
              <a:defRPr/>
            </a:pPr>
            <a:r>
              <a:rPr lang="fr-FR" sz="1000" dirty="0">
                <a:solidFill>
                  <a:prstClr val="black"/>
                </a:solidFill>
                <a:latin typeface="Lucida Calligraphy" panose="03010101010101010101" pitchFamily="66" charset="0"/>
              </a:rPr>
              <a:t>Pr Morel CHU Rennes</a:t>
            </a:r>
          </a:p>
        </p:txBody>
      </p:sp>
    </p:spTree>
    <p:extLst>
      <p:ext uri="{BB962C8B-B14F-4D97-AF65-F5344CB8AC3E}">
        <p14:creationId xmlns:p14="http://schemas.microsoft.com/office/powerpoint/2010/main" val="2694012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5859" y="193870"/>
            <a:ext cx="6984776" cy="768659"/>
          </a:xfrm>
        </p:spPr>
        <p:txBody>
          <a:bodyPr>
            <a:noAutofit/>
          </a:bodyPr>
          <a:lstStyle/>
          <a:p>
            <a:r>
              <a:rPr lang="fr-FR" sz="2800" dirty="0">
                <a:latin typeface="Calibri" panose="020F0502020204030204" pitchFamily="34" charset="0"/>
              </a:rPr>
              <a:t>Les recommandations de la SFAP sur la sédation  </a:t>
            </a:r>
            <a:r>
              <a:rPr lang="fr-FR" sz="2400" dirty="0">
                <a:latin typeface="Calibri" panose="020F0502020204030204" pitchFamily="34" charset="0"/>
              </a:rPr>
              <a:t>(2002 puis 2009)</a:t>
            </a:r>
          </a:p>
        </p:txBody>
      </p:sp>
      <p:sp>
        <p:nvSpPr>
          <p:cNvPr id="3" name="Espace réservé du contenu 2"/>
          <p:cNvSpPr>
            <a:spLocks noGrp="1"/>
          </p:cNvSpPr>
          <p:nvPr>
            <p:ph idx="1"/>
          </p:nvPr>
        </p:nvSpPr>
        <p:spPr>
          <a:xfrm>
            <a:off x="508430" y="2076299"/>
            <a:ext cx="5953050" cy="4519973"/>
          </a:xfrm>
        </p:spPr>
        <p:txBody>
          <a:bodyPr>
            <a:normAutofit fontScale="85000" lnSpcReduction="10000"/>
          </a:bodyPr>
          <a:lstStyle/>
          <a:p>
            <a:r>
              <a:rPr lang="fr-FR" sz="2000" b="1" dirty="0">
                <a:latin typeface="Calibri" panose="020F0502020204030204" pitchFamily="34" charset="0"/>
              </a:rPr>
              <a:t>Les points de repères essentiels </a:t>
            </a:r>
          </a:p>
          <a:p>
            <a:pPr lvl="1"/>
            <a:r>
              <a:rPr lang="fr-FR" dirty="0">
                <a:latin typeface="Calibri" panose="020F0502020204030204" pitchFamily="34" charset="0"/>
              </a:rPr>
              <a:t>Pratiques médicales bien identifiées, avec des </a:t>
            </a:r>
            <a:r>
              <a:rPr lang="fr-FR" dirty="0" err="1">
                <a:latin typeface="Calibri" panose="020F0502020204030204" pitchFamily="34" charset="0"/>
              </a:rPr>
              <a:t>reco</a:t>
            </a:r>
            <a:r>
              <a:rPr lang="fr-FR" dirty="0">
                <a:latin typeface="Calibri" panose="020F0502020204030204" pitchFamily="34" charset="0"/>
              </a:rPr>
              <a:t> de bonnes pratiques</a:t>
            </a:r>
          </a:p>
          <a:p>
            <a:pPr lvl="1"/>
            <a:r>
              <a:rPr lang="fr-FR" dirty="0">
                <a:latin typeface="Calibri" panose="020F0502020204030204" pitchFamily="34" charset="0"/>
              </a:rPr>
              <a:t>Intentionnalité claire pour différencier ce geste d’une euthanasie</a:t>
            </a:r>
          </a:p>
          <a:p>
            <a:r>
              <a:rPr lang="fr-FR" sz="2000" b="1" dirty="0">
                <a:latin typeface="Calibri" panose="020F0502020204030204" pitchFamily="34" charset="0"/>
              </a:rPr>
              <a:t>Les différents contextes</a:t>
            </a:r>
          </a:p>
          <a:p>
            <a:pPr lvl="1"/>
            <a:r>
              <a:rPr lang="fr-FR" dirty="0">
                <a:latin typeface="Calibri" panose="020F0502020204030204" pitchFamily="34" charset="0"/>
              </a:rPr>
              <a:t>Situations à risque vitale immédiat (Hémorragie; asphyxie)</a:t>
            </a:r>
          </a:p>
          <a:p>
            <a:pPr lvl="1"/>
            <a:r>
              <a:rPr lang="fr-FR" dirty="0">
                <a:latin typeface="Calibri" panose="020F0502020204030204" pitchFamily="34" charset="0"/>
              </a:rPr>
              <a:t>Les symptômes réfractaires</a:t>
            </a:r>
          </a:p>
          <a:p>
            <a:pPr lvl="1"/>
            <a:r>
              <a:rPr lang="fr-FR" dirty="0">
                <a:latin typeface="Calibri" panose="020F0502020204030204" pitchFamily="34" charset="0"/>
              </a:rPr>
              <a:t>Arrêt de traitement</a:t>
            </a:r>
          </a:p>
          <a:p>
            <a:pPr lvl="1"/>
            <a:r>
              <a:rPr lang="fr-FR" dirty="0">
                <a:latin typeface="Calibri" panose="020F0502020204030204" pitchFamily="34" charset="0"/>
              </a:rPr>
              <a:t>Situations exceptionnelles (souffrance existentielle …)</a:t>
            </a:r>
          </a:p>
          <a:p>
            <a:r>
              <a:rPr lang="fr-FR" sz="2000" b="1" dirty="0">
                <a:latin typeface="Calibri" panose="020F0502020204030204" pitchFamily="34" charset="0"/>
              </a:rPr>
              <a:t>La réversibilité</a:t>
            </a:r>
            <a:r>
              <a:rPr lang="fr-FR" sz="2000" dirty="0">
                <a:latin typeface="Calibri" panose="020F0502020204030204" pitchFamily="34" charset="0"/>
              </a:rPr>
              <a:t>: sédation temporaire ou continue</a:t>
            </a:r>
          </a:p>
          <a:p>
            <a:r>
              <a:rPr lang="fr-FR" sz="2000" b="1" dirty="0">
                <a:latin typeface="Calibri" panose="020F0502020204030204" pitchFamily="34" charset="0"/>
              </a:rPr>
              <a:t>La molécule recommandée </a:t>
            </a:r>
            <a:r>
              <a:rPr lang="fr-FR" sz="2000" dirty="0">
                <a:latin typeface="Calibri" panose="020F0502020204030204" pitchFamily="34" charset="0"/>
              </a:rPr>
              <a:t>: le </a:t>
            </a:r>
            <a:r>
              <a:rPr lang="fr-FR" sz="2000" dirty="0" err="1">
                <a:latin typeface="Calibri" panose="020F0502020204030204" pitchFamily="34" charset="0"/>
              </a:rPr>
              <a:t>midazolam</a:t>
            </a:r>
            <a:endParaRPr lang="fr-FR" sz="2000" dirty="0">
              <a:latin typeface="Calibri" panose="020F0502020204030204" pitchFamily="34" charset="0"/>
            </a:endParaRPr>
          </a:p>
        </p:txBody>
      </p:sp>
      <p:pic>
        <p:nvPicPr>
          <p:cNvPr id="4" name="Image 3"/>
          <p:cNvPicPr>
            <a:picLocks noChangeAspect="1"/>
          </p:cNvPicPr>
          <p:nvPr/>
        </p:nvPicPr>
        <p:blipFill>
          <a:blip r:embed="rId2"/>
          <a:stretch>
            <a:fillRect/>
          </a:stretch>
        </p:blipFill>
        <p:spPr>
          <a:xfrm>
            <a:off x="7929722" y="229613"/>
            <a:ext cx="1158386" cy="66394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2743"/>
            <a:ext cx="1305206" cy="66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479" y="2420888"/>
            <a:ext cx="2626629" cy="2559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480" y="5259097"/>
            <a:ext cx="2626629" cy="93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7455717" y="6611779"/>
            <a:ext cx="172835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Pr Morel CHU Rennes</a:t>
            </a:r>
          </a:p>
        </p:txBody>
      </p:sp>
      <p:sp>
        <p:nvSpPr>
          <p:cNvPr id="11" name="TextShape 2">
            <a:extLst>
              <a:ext uri="{FF2B5EF4-FFF2-40B4-BE49-F238E27FC236}">
                <a16:creationId xmlns:a16="http://schemas.microsoft.com/office/drawing/2014/main" id="{C91A8477-8300-4E49-BD4A-3B8B66289A32}"/>
              </a:ext>
            </a:extLst>
          </p:cNvPr>
          <p:cNvSpPr txBox="1"/>
          <p:nvPr/>
        </p:nvSpPr>
        <p:spPr>
          <a:xfrm>
            <a:off x="1336947" y="1123186"/>
            <a:ext cx="6782793" cy="882295"/>
          </a:xfrm>
          <a:prstGeom prst="rect">
            <a:avLst/>
          </a:prstGeom>
          <a:solidFill>
            <a:schemeClr val="bg1">
              <a:lumMod val="85000"/>
            </a:schemeClr>
          </a:solidFill>
          <a:ln w="19050">
            <a:solidFill>
              <a:schemeClr val="tx1"/>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 médecin met en place l’ensemble des traitements analgésiques et sédatifs pour répondre à la souffrance réfractaire du malade en phase avancée ou terminale, même s’ils peuvent avoir comme effet d’abréger la vie. »  </a:t>
            </a:r>
            <a:r>
              <a:rPr kumimoji="0" lang="fr-FR"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Article  4 </a:t>
            </a:r>
          </a:p>
        </p:txBody>
      </p:sp>
    </p:spTree>
    <p:extLst>
      <p:ext uri="{BB962C8B-B14F-4D97-AF65-F5344CB8AC3E}">
        <p14:creationId xmlns:p14="http://schemas.microsoft.com/office/powerpoint/2010/main" val="253465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332656"/>
            <a:ext cx="6346591" cy="692696"/>
          </a:xfrm>
        </p:spPr>
        <p:txBody>
          <a:bodyPr>
            <a:normAutofit fontScale="90000"/>
          </a:bodyPr>
          <a:lstStyle/>
          <a:p>
            <a:r>
              <a:rPr lang="fr-FR" dirty="0"/>
              <a:t>Un droit à la sédation profonde et continue</a:t>
            </a:r>
          </a:p>
        </p:txBody>
      </p:sp>
      <p:graphicFrame>
        <p:nvGraphicFramePr>
          <p:cNvPr id="4" name="Espace réservé du contenu 8"/>
          <p:cNvGraphicFramePr>
            <a:graphicFrameLocks noGrp="1"/>
          </p:cNvGraphicFramePr>
          <p:nvPr>
            <p:ph idx="1"/>
            <p:extLst/>
          </p:nvPr>
        </p:nvGraphicFramePr>
        <p:xfrm>
          <a:off x="107504" y="1268760"/>
          <a:ext cx="8820471" cy="5394966"/>
        </p:xfrm>
        <a:graphic>
          <a:graphicData uri="http://schemas.openxmlformats.org/drawingml/2006/table">
            <a:tbl>
              <a:tblPr firstRow="1" bandRow="1">
                <a:tableStyleId>{5C22544A-7EE6-4342-B048-85BDC9FD1C3A}</a:tableStyleId>
              </a:tblPr>
              <a:tblGrid>
                <a:gridCol w="2855201">
                  <a:extLst>
                    <a:ext uri="{9D8B030D-6E8A-4147-A177-3AD203B41FA5}">
                      <a16:colId xmlns:a16="http://schemas.microsoft.com/office/drawing/2014/main" val="20000"/>
                    </a:ext>
                  </a:extLst>
                </a:gridCol>
                <a:gridCol w="2982635">
                  <a:extLst>
                    <a:ext uri="{9D8B030D-6E8A-4147-A177-3AD203B41FA5}">
                      <a16:colId xmlns:a16="http://schemas.microsoft.com/office/drawing/2014/main" val="20001"/>
                    </a:ext>
                  </a:extLst>
                </a:gridCol>
                <a:gridCol w="2982635">
                  <a:extLst>
                    <a:ext uri="{9D8B030D-6E8A-4147-A177-3AD203B41FA5}">
                      <a16:colId xmlns:a16="http://schemas.microsoft.com/office/drawing/2014/main" val="20002"/>
                    </a:ext>
                  </a:extLst>
                </a:gridCol>
              </a:tblGrid>
              <a:tr h="1452679">
                <a:tc>
                  <a:txBody>
                    <a:bodyPr/>
                    <a:lstStyle/>
                    <a:p>
                      <a:r>
                        <a:rPr lang="fr-FR" sz="2400" b="1" baseline="0" dirty="0">
                          <a:latin typeface="Times New Roman" pitchFamily="18" charset="0"/>
                          <a:cs typeface="Times New Roman" pitchFamily="18" charset="0"/>
                        </a:rPr>
                        <a:t>S’il est en capacité de s’exprimer</a:t>
                      </a:r>
                      <a:endParaRPr lang="fr-FR" sz="2400" b="1" dirty="0">
                        <a:latin typeface="Times New Roman" pitchFamily="18" charset="0"/>
                        <a:cs typeface="Times New Roman" pitchFamily="18" charset="0"/>
                      </a:endParaRPr>
                    </a:p>
                  </a:txBody>
                  <a:tcPr marL="51438" marR="51438" marT="45721" marB="45721" anchor="ctr"/>
                </a:tc>
                <a:tc gridSpan="2">
                  <a:txBody>
                    <a:bodyPr/>
                    <a:lstStyle/>
                    <a:p>
                      <a:r>
                        <a:rPr lang="fr-FR" sz="2000" b="1" kern="1200" dirty="0">
                          <a:solidFill>
                            <a:schemeClr val="lt1"/>
                          </a:solidFill>
                          <a:latin typeface="Times New Roman" pitchFamily="18" charset="0"/>
                          <a:ea typeface="+mn-ea"/>
                          <a:cs typeface="Times New Roman" pitchFamily="18" charset="0"/>
                        </a:rPr>
                        <a:t>À la demande du patient </a:t>
                      </a:r>
                      <a:r>
                        <a:rPr lang="fr-FR" sz="2000" b="0" kern="1200" dirty="0">
                          <a:solidFill>
                            <a:schemeClr val="lt1"/>
                          </a:solidFill>
                          <a:latin typeface="Times New Roman" pitchFamily="18" charset="0"/>
                          <a:ea typeface="+mn-ea"/>
                          <a:cs typeface="Times New Roman" pitchFamily="18" charset="0"/>
                        </a:rPr>
                        <a:t>d’éviter toute souffrance et de ne pas </a:t>
                      </a:r>
                      <a:r>
                        <a:rPr lang="fr-FR" sz="2000" b="0" kern="1200" baseline="0" dirty="0">
                          <a:solidFill>
                            <a:schemeClr val="lt1"/>
                          </a:solidFill>
                          <a:latin typeface="Times New Roman" pitchFamily="18" charset="0"/>
                          <a:ea typeface="+mn-ea"/>
                          <a:cs typeface="Times New Roman" pitchFamily="18" charset="0"/>
                        </a:rPr>
                        <a:t>subir d’obstination déraisonnable</a:t>
                      </a:r>
                      <a:r>
                        <a:rPr lang="fr-FR" sz="2000" b="0" kern="1200" dirty="0">
                          <a:solidFill>
                            <a:schemeClr val="lt1"/>
                          </a:solidFill>
                          <a:latin typeface="Times New Roman" pitchFamily="18" charset="0"/>
                          <a:ea typeface="+mn-ea"/>
                          <a:cs typeface="Times New Roman" pitchFamily="18" charset="0"/>
                        </a:rPr>
                        <a:t>, </a:t>
                      </a:r>
                      <a:r>
                        <a:rPr lang="fr-FR" sz="2000" b="1" kern="1200" dirty="0">
                          <a:solidFill>
                            <a:schemeClr val="lt1"/>
                          </a:solidFill>
                          <a:latin typeface="Times New Roman" pitchFamily="18" charset="0"/>
                          <a:ea typeface="+mn-ea"/>
                          <a:cs typeface="Times New Roman" pitchFamily="18" charset="0"/>
                        </a:rPr>
                        <a:t>une sédation profonde et continue </a:t>
                      </a:r>
                      <a:r>
                        <a:rPr lang="fr-FR" sz="2000" b="0" kern="1200" dirty="0">
                          <a:solidFill>
                            <a:schemeClr val="lt1"/>
                          </a:solidFill>
                          <a:latin typeface="Times New Roman" pitchFamily="18" charset="0"/>
                          <a:ea typeface="+mn-ea"/>
                          <a:cs typeface="Times New Roman" pitchFamily="18" charset="0"/>
                        </a:rPr>
                        <a:t>provoquant une altération de la conscience maintenue </a:t>
                      </a:r>
                      <a:r>
                        <a:rPr lang="fr-FR" sz="2000" b="1" kern="1200" dirty="0">
                          <a:solidFill>
                            <a:schemeClr val="lt1"/>
                          </a:solidFill>
                          <a:latin typeface="Times New Roman" pitchFamily="18" charset="0"/>
                          <a:ea typeface="+mn-ea"/>
                          <a:cs typeface="Times New Roman" pitchFamily="18" charset="0"/>
                        </a:rPr>
                        <a:t>jusqu’au décès </a:t>
                      </a:r>
                      <a:r>
                        <a:rPr lang="fr-FR" sz="2000" b="0" kern="1200" dirty="0">
                          <a:solidFill>
                            <a:schemeClr val="lt1"/>
                          </a:solidFill>
                          <a:latin typeface="Times New Roman" pitchFamily="18" charset="0"/>
                          <a:ea typeface="+mn-ea"/>
                          <a:cs typeface="Times New Roman" pitchFamily="18" charset="0"/>
                        </a:rPr>
                        <a:t>associée à une analgésie et à </a:t>
                      </a:r>
                      <a:r>
                        <a:rPr lang="fr-FR" sz="2000" b="1" kern="1200" dirty="0">
                          <a:solidFill>
                            <a:schemeClr val="lt1"/>
                          </a:solidFill>
                          <a:latin typeface="Times New Roman" pitchFamily="18" charset="0"/>
                          <a:ea typeface="+mn-ea"/>
                          <a:cs typeface="Times New Roman" pitchFamily="18" charset="0"/>
                        </a:rPr>
                        <a:t>l’arrêt de l’ensemble des traitements de maintien en vie</a:t>
                      </a:r>
                      <a:endParaRPr lang="fr-FR" sz="2000" b="0" dirty="0">
                        <a:latin typeface="Times New Roman" pitchFamily="18" charset="0"/>
                        <a:cs typeface="Times New Roman" pitchFamily="18" charset="0"/>
                      </a:endParaRPr>
                    </a:p>
                  </a:txBody>
                  <a:tcPr marL="51438" marR="51438" marT="45721" marB="45721"/>
                </a:tc>
                <a:tc hMerge="1">
                  <a:txBody>
                    <a:bodyPr/>
                    <a:lstStyle/>
                    <a:p>
                      <a:endParaRPr lang="fr-FR" dirty="0"/>
                    </a:p>
                  </a:txBody>
                  <a:tcPr/>
                </a:tc>
                <a:extLst>
                  <a:ext uri="{0D108BD9-81ED-4DB2-BD59-A6C34878D82A}">
                    <a16:rowId xmlns:a16="http://schemas.microsoft.com/office/drawing/2014/main" val="10000"/>
                  </a:ext>
                </a:extLst>
              </a:tr>
              <a:tr h="1975168">
                <a:tc>
                  <a:txBody>
                    <a:bodyPr/>
                    <a:lstStyle/>
                    <a:p>
                      <a:pPr algn="ctr"/>
                      <a:r>
                        <a:rPr lang="fr-FR" sz="1800" u="sng" dirty="0">
                          <a:effectLst/>
                          <a:latin typeface="Times New Roman" pitchFamily="18" charset="0"/>
                          <a:cs typeface="Times New Roman" pitchFamily="18" charset="0"/>
                        </a:rPr>
                        <a:t>Dans 2 situations</a:t>
                      </a:r>
                    </a:p>
                  </a:txBody>
                  <a:tcPr marL="51438" marR="51438" marT="45721" marB="45721" anchor="ctr"/>
                </a:tc>
                <a:tc>
                  <a:txBody>
                    <a:bodyPr/>
                    <a:lstStyle/>
                    <a:p>
                      <a:pPr algn="just"/>
                      <a:r>
                        <a:rPr lang="fr-FR" sz="1600" kern="1200" dirty="0">
                          <a:solidFill>
                            <a:schemeClr val="dk1"/>
                          </a:solidFill>
                          <a:latin typeface="Times New Roman" pitchFamily="18" charset="0"/>
                          <a:ea typeface="+mn-ea"/>
                          <a:cs typeface="Times New Roman" pitchFamily="18" charset="0"/>
                        </a:rPr>
                        <a:t>Lorsque le patient atteint d’une </a:t>
                      </a:r>
                      <a:r>
                        <a:rPr lang="fr-FR" sz="1600" b="1" kern="1200" dirty="0">
                          <a:solidFill>
                            <a:schemeClr val="dk1"/>
                          </a:solidFill>
                          <a:latin typeface="Times New Roman" pitchFamily="18" charset="0"/>
                          <a:ea typeface="+mn-ea"/>
                          <a:cs typeface="Times New Roman" pitchFamily="18" charset="0"/>
                        </a:rPr>
                        <a:t>affection grave et incurable </a:t>
                      </a:r>
                      <a:r>
                        <a:rPr lang="fr-FR" sz="1600" kern="1200" dirty="0">
                          <a:solidFill>
                            <a:schemeClr val="dk1"/>
                          </a:solidFill>
                          <a:latin typeface="Times New Roman" pitchFamily="18" charset="0"/>
                          <a:ea typeface="+mn-ea"/>
                          <a:cs typeface="Times New Roman" pitchFamily="18" charset="0"/>
                        </a:rPr>
                        <a:t>et dont le </a:t>
                      </a:r>
                      <a:r>
                        <a:rPr lang="fr-FR" sz="1600" b="1" kern="1200" dirty="0">
                          <a:solidFill>
                            <a:schemeClr val="dk1"/>
                          </a:solidFill>
                          <a:latin typeface="Times New Roman" pitchFamily="18" charset="0"/>
                          <a:ea typeface="+mn-ea"/>
                          <a:cs typeface="Times New Roman" pitchFamily="18" charset="0"/>
                        </a:rPr>
                        <a:t>pronostic vital est engagé à court terme </a:t>
                      </a:r>
                      <a:r>
                        <a:rPr lang="fr-FR" sz="1600" kern="1200" dirty="0">
                          <a:solidFill>
                            <a:schemeClr val="dk1"/>
                          </a:solidFill>
                          <a:latin typeface="Times New Roman" pitchFamily="18" charset="0"/>
                          <a:ea typeface="+mn-ea"/>
                          <a:cs typeface="Times New Roman" pitchFamily="18" charset="0"/>
                        </a:rPr>
                        <a:t>présente une </a:t>
                      </a:r>
                      <a:r>
                        <a:rPr lang="fr-FR" sz="1600" b="1" kern="1200" dirty="0">
                          <a:solidFill>
                            <a:schemeClr val="dk1"/>
                          </a:solidFill>
                          <a:latin typeface="Times New Roman" pitchFamily="18" charset="0"/>
                          <a:ea typeface="+mn-ea"/>
                          <a:cs typeface="Times New Roman" pitchFamily="18" charset="0"/>
                        </a:rPr>
                        <a:t>souffrance réfractaire</a:t>
                      </a:r>
                      <a:r>
                        <a:rPr lang="fr-FR" sz="1600" kern="1200" dirty="0">
                          <a:solidFill>
                            <a:schemeClr val="dk1"/>
                          </a:solidFill>
                          <a:latin typeface="Times New Roman" pitchFamily="18" charset="0"/>
                          <a:ea typeface="+mn-ea"/>
                          <a:cs typeface="Times New Roman" pitchFamily="18" charset="0"/>
                        </a:rPr>
                        <a:t> au traitement </a:t>
                      </a:r>
                      <a:endParaRPr lang="fr-FR" sz="1600" dirty="0">
                        <a:latin typeface="Times New Roman" pitchFamily="18" charset="0"/>
                        <a:cs typeface="Times New Roman" pitchFamily="18" charset="0"/>
                      </a:endParaRPr>
                    </a:p>
                  </a:txBody>
                  <a:tcPr marL="51438" marR="51438" marT="45721" marB="45721"/>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latin typeface="Times New Roman" pitchFamily="18" charset="0"/>
                          <a:ea typeface="+mn-ea"/>
                          <a:cs typeface="Times New Roman" pitchFamily="18" charset="0"/>
                        </a:rPr>
                        <a:t>Lorsque la décision du patient atteint d’une affection grave et incurable </a:t>
                      </a:r>
                      <a:r>
                        <a:rPr lang="fr-FR" sz="1600" b="1" kern="1200" dirty="0">
                          <a:solidFill>
                            <a:schemeClr val="dk1"/>
                          </a:solidFill>
                          <a:latin typeface="Times New Roman" pitchFamily="18" charset="0"/>
                          <a:ea typeface="+mn-ea"/>
                          <a:cs typeface="Times New Roman" pitchFamily="18" charset="0"/>
                        </a:rPr>
                        <a:t>d’arrêter un traitement engage son pronostic vital à court terme et est susceptible</a:t>
                      </a:r>
                      <a:r>
                        <a:rPr lang="fr-FR" sz="1600" b="1" kern="1200" baseline="0" dirty="0">
                          <a:solidFill>
                            <a:schemeClr val="dk1"/>
                          </a:solidFill>
                          <a:latin typeface="Times New Roman" pitchFamily="18" charset="0"/>
                          <a:ea typeface="+mn-ea"/>
                          <a:cs typeface="Times New Roman" pitchFamily="18" charset="0"/>
                        </a:rPr>
                        <a:t> d’entrainer</a:t>
                      </a:r>
                      <a:r>
                        <a:rPr lang="fr-FR" sz="1600" b="1" kern="1200" dirty="0">
                          <a:solidFill>
                            <a:schemeClr val="dk1"/>
                          </a:solidFill>
                          <a:latin typeface="Times New Roman" pitchFamily="18" charset="0"/>
                          <a:ea typeface="+mn-ea"/>
                          <a:cs typeface="Times New Roman" pitchFamily="18" charset="0"/>
                        </a:rPr>
                        <a:t> une souffrance insupportable.</a:t>
                      </a:r>
                    </a:p>
                    <a:p>
                      <a:endParaRPr lang="fr-FR" sz="1600" dirty="0"/>
                    </a:p>
                  </a:txBody>
                  <a:tcPr marL="51438" marR="51438" marT="45721" marB="45721"/>
                </a:tc>
                <a:extLst>
                  <a:ext uri="{0D108BD9-81ED-4DB2-BD59-A6C34878D82A}">
                    <a16:rowId xmlns:a16="http://schemas.microsoft.com/office/drawing/2014/main" val="10001"/>
                  </a:ext>
                </a:extLst>
              </a:tr>
              <a:tr h="1253010">
                <a:tc>
                  <a:txBody>
                    <a:bodyPr/>
                    <a:lstStyle/>
                    <a:p>
                      <a:r>
                        <a:rPr lang="fr-FR" sz="2400" dirty="0">
                          <a:latin typeface="Times New Roman" pitchFamily="18" charset="0"/>
                          <a:cs typeface="Times New Roman" pitchFamily="18" charset="0"/>
                        </a:rPr>
                        <a:t>S’il n’est</a:t>
                      </a:r>
                      <a:r>
                        <a:rPr lang="fr-FR" sz="2400" baseline="0" dirty="0">
                          <a:latin typeface="Times New Roman" pitchFamily="18" charset="0"/>
                          <a:cs typeface="Times New Roman" pitchFamily="18" charset="0"/>
                        </a:rPr>
                        <a:t> pas en capacité  de exprimer sa volonté </a:t>
                      </a:r>
                      <a:r>
                        <a:rPr lang="fr-FR" sz="1600" baseline="0" dirty="0">
                          <a:latin typeface="Times New Roman" pitchFamily="18" charset="0"/>
                          <a:cs typeface="Times New Roman" pitchFamily="18" charset="0"/>
                        </a:rPr>
                        <a:t>(reprise de la situation de l’article 37)</a:t>
                      </a:r>
                      <a:endParaRPr lang="fr-FR" sz="1600" dirty="0">
                        <a:latin typeface="Times New Roman" pitchFamily="18" charset="0"/>
                        <a:cs typeface="Times New Roman" pitchFamily="18" charset="0"/>
                      </a:endParaRPr>
                    </a:p>
                  </a:txBody>
                  <a:tcPr marL="51438" marR="51438" marT="45721" marB="45721" anchor="ctr"/>
                </a:tc>
                <a:tc gridSpan="2">
                  <a:txBody>
                    <a:bodyPr/>
                    <a:lstStyle/>
                    <a:p>
                      <a:r>
                        <a:rPr lang="fr-FR" sz="1600" kern="1200" dirty="0">
                          <a:solidFill>
                            <a:schemeClr val="dk1"/>
                          </a:solidFill>
                          <a:latin typeface="Times New Roman" pitchFamily="18" charset="0"/>
                          <a:ea typeface="+mn-ea"/>
                          <a:cs typeface="Times New Roman" pitchFamily="18" charset="0"/>
                        </a:rPr>
                        <a:t>au titre du refus de l’obstination déraisonnable,</a:t>
                      </a:r>
                      <a:r>
                        <a:rPr lang="fr-FR" sz="1600" kern="1200" baseline="0" dirty="0">
                          <a:solidFill>
                            <a:schemeClr val="dk1"/>
                          </a:solidFill>
                          <a:latin typeface="Times New Roman" pitchFamily="18" charset="0"/>
                          <a:ea typeface="+mn-ea"/>
                          <a:cs typeface="Times New Roman" pitchFamily="18" charset="0"/>
                        </a:rPr>
                        <a:t> </a:t>
                      </a:r>
                      <a:r>
                        <a:rPr lang="fr-FR" sz="1600" kern="1200" dirty="0">
                          <a:solidFill>
                            <a:schemeClr val="dk1"/>
                          </a:solidFill>
                          <a:latin typeface="Times New Roman" pitchFamily="18" charset="0"/>
                          <a:ea typeface="+mn-ea"/>
                          <a:cs typeface="Times New Roman" pitchFamily="18" charset="0"/>
                        </a:rPr>
                        <a:t>dans le cas où le médecin arrête un traitement de maintien en vie, le médecin applique une sédation profonde et continue provoquant une altération de la conscience maintenue jusqu’au décès associée à une analgésie.</a:t>
                      </a:r>
                    </a:p>
                  </a:txBody>
                  <a:tcPr marL="51438" marR="51438" marT="45721" marB="45721"/>
                </a:tc>
                <a:tc hMerge="1">
                  <a:txBody>
                    <a:bodyPr/>
                    <a:lstStyle/>
                    <a:p>
                      <a:endParaRPr lang="fr-FR" dirty="0"/>
                    </a:p>
                  </a:txBody>
                  <a:tcPr/>
                </a:tc>
                <a:extLst>
                  <a:ext uri="{0D108BD9-81ED-4DB2-BD59-A6C34878D82A}">
                    <a16:rowId xmlns:a16="http://schemas.microsoft.com/office/drawing/2014/main" val="10002"/>
                  </a:ext>
                </a:extLst>
              </a:tr>
            </a:tbl>
          </a:graphicData>
        </a:graphic>
      </p:graphicFrame>
      <p:sp>
        <p:nvSpPr>
          <p:cNvPr id="5" name="ZoneTexte 4"/>
          <p:cNvSpPr txBox="1"/>
          <p:nvPr/>
        </p:nvSpPr>
        <p:spPr>
          <a:xfrm>
            <a:off x="7455717" y="6611779"/>
            <a:ext cx="172835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Pr Morel CHU Rennes</a:t>
            </a:r>
          </a:p>
        </p:txBody>
      </p:sp>
    </p:spTree>
    <p:extLst>
      <p:ext uri="{BB962C8B-B14F-4D97-AF65-F5344CB8AC3E}">
        <p14:creationId xmlns:p14="http://schemas.microsoft.com/office/powerpoint/2010/main" val="404308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14BAC4-AFB4-4451-84F7-56B8BC3EF4B9}"/>
              </a:ext>
            </a:extLst>
          </p:cNvPr>
          <p:cNvSpPr>
            <a:spLocks noGrp="1"/>
          </p:cNvSpPr>
          <p:nvPr>
            <p:ph type="title"/>
          </p:nvPr>
        </p:nvSpPr>
        <p:spPr>
          <a:xfrm>
            <a:off x="982135" y="322731"/>
            <a:ext cx="7355042" cy="995081"/>
          </a:xfrm>
        </p:spPr>
        <p:txBody>
          <a:bodyPr/>
          <a:lstStyle/>
          <a:p>
            <a:r>
              <a:rPr lang="fr-FR" dirty="0"/>
              <a:t>Les médicaments à domicile</a:t>
            </a:r>
          </a:p>
        </p:txBody>
      </p:sp>
      <p:sp>
        <p:nvSpPr>
          <p:cNvPr id="3" name="Espace réservé du contenu 2">
            <a:extLst>
              <a:ext uri="{FF2B5EF4-FFF2-40B4-BE49-F238E27FC236}">
                <a16:creationId xmlns:a16="http://schemas.microsoft.com/office/drawing/2014/main" id="{BD98654C-AFB8-4618-9DE3-8665DD4A5F92}"/>
              </a:ext>
            </a:extLst>
          </p:cNvPr>
          <p:cNvSpPr>
            <a:spLocks noGrp="1"/>
          </p:cNvSpPr>
          <p:nvPr>
            <p:ph idx="1"/>
          </p:nvPr>
        </p:nvSpPr>
        <p:spPr>
          <a:xfrm>
            <a:off x="982135" y="1627094"/>
            <a:ext cx="7691218" cy="3913094"/>
          </a:xfrm>
        </p:spPr>
        <p:txBody>
          <a:bodyPr/>
          <a:lstStyle/>
          <a:p>
            <a:r>
              <a:rPr lang="fr-FR" dirty="0"/>
              <a:t>Tous sont accessible en soins palliatifs (rétrocession hospitalière)</a:t>
            </a:r>
          </a:p>
          <a:p>
            <a:r>
              <a:rPr lang="fr-FR" dirty="0"/>
              <a:t>Limiter aux maximum le nombre de médicaments</a:t>
            </a:r>
          </a:p>
          <a:p>
            <a:r>
              <a:rPr lang="fr-FR" dirty="0"/>
              <a:t>Limiter l’hydratation: patient plutôt sur un versant sec</a:t>
            </a:r>
          </a:p>
          <a:p>
            <a:r>
              <a:rPr lang="fr-FR" dirty="0"/>
              <a:t>Possibilité de la vois SC facile</a:t>
            </a:r>
          </a:p>
          <a:p>
            <a:r>
              <a:rPr lang="fr-FR" dirty="0"/>
              <a:t>Utiliser les médicaments que vous connaissez ( en particulier pour les antalgiques)</a:t>
            </a:r>
          </a:p>
          <a:p>
            <a:r>
              <a:rPr lang="fr-FR" dirty="0"/>
              <a:t>Joindre facilement une équipe de soins palliatifs</a:t>
            </a:r>
          </a:p>
          <a:p>
            <a:endParaRPr lang="fr-FR" dirty="0"/>
          </a:p>
        </p:txBody>
      </p:sp>
      <p:sp>
        <p:nvSpPr>
          <p:cNvPr id="4" name="Espace réservé du contenu 2">
            <a:extLst>
              <a:ext uri="{FF2B5EF4-FFF2-40B4-BE49-F238E27FC236}">
                <a16:creationId xmlns:a16="http://schemas.microsoft.com/office/drawing/2014/main" id="{C1318093-98BC-4B5F-8F0A-945D12F2FA45}"/>
              </a:ext>
            </a:extLst>
          </p:cNvPr>
          <p:cNvSpPr txBox="1">
            <a:spLocks/>
          </p:cNvSpPr>
          <p:nvPr/>
        </p:nvSpPr>
        <p:spPr>
          <a:xfrm>
            <a:off x="1559878" y="5552580"/>
            <a:ext cx="6199556" cy="1224738"/>
          </a:xfrm>
          <a:prstGeom prst="rect">
            <a:avLst/>
          </a:prstGeom>
          <a:ln w="38100">
            <a:solidFill>
              <a:schemeClr val="accent1">
                <a:lumMod val="50000"/>
              </a:schemeClr>
            </a:solidFill>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Font typeface="Arial"/>
              <a:buNone/>
            </a:pPr>
            <a:r>
              <a:rPr lang="fr-FR" dirty="0">
                <a:latin typeface="Calibri" panose="020F0502020204030204" pitchFamily="34" charset="0"/>
              </a:rPr>
              <a:t>Même capacité de prise ne charge à domicile qu’à l’hôpital mais un très grand investissement de chacun</a:t>
            </a:r>
          </a:p>
        </p:txBody>
      </p:sp>
    </p:spTree>
    <p:extLst>
      <p:ext uri="{BB962C8B-B14F-4D97-AF65-F5344CB8AC3E}">
        <p14:creationId xmlns:p14="http://schemas.microsoft.com/office/powerpoint/2010/main" val="2425016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9EC4F-7D73-4859-8013-5154E6592D47}"/>
              </a:ext>
            </a:extLst>
          </p:cNvPr>
          <p:cNvSpPr>
            <a:spLocks noGrp="1"/>
          </p:cNvSpPr>
          <p:nvPr>
            <p:ph type="title"/>
          </p:nvPr>
        </p:nvSpPr>
        <p:spPr>
          <a:xfrm>
            <a:off x="982135" y="353920"/>
            <a:ext cx="7866031" cy="1008528"/>
          </a:xfrm>
        </p:spPr>
        <p:txBody>
          <a:bodyPr/>
          <a:lstStyle/>
          <a:p>
            <a:r>
              <a:rPr lang="fr-FR" dirty="0"/>
              <a:t>Les documents clés</a:t>
            </a:r>
          </a:p>
        </p:txBody>
      </p:sp>
      <p:sp>
        <p:nvSpPr>
          <p:cNvPr id="3" name="Espace réservé du contenu 2">
            <a:extLst>
              <a:ext uri="{FF2B5EF4-FFF2-40B4-BE49-F238E27FC236}">
                <a16:creationId xmlns:a16="http://schemas.microsoft.com/office/drawing/2014/main" id="{F1AAEFFA-E675-4D16-9193-E4EFC21077BC}"/>
              </a:ext>
            </a:extLst>
          </p:cNvPr>
          <p:cNvSpPr>
            <a:spLocks noGrp="1"/>
          </p:cNvSpPr>
          <p:nvPr>
            <p:ph idx="1"/>
          </p:nvPr>
        </p:nvSpPr>
        <p:spPr>
          <a:xfrm>
            <a:off x="834216" y="1645024"/>
            <a:ext cx="8161867" cy="3332816"/>
          </a:xfrm>
        </p:spPr>
        <p:txBody>
          <a:bodyPr>
            <a:normAutofit fontScale="62500" lnSpcReduction="20000"/>
          </a:bodyPr>
          <a:lstStyle/>
          <a:p>
            <a:pPr>
              <a:buFont typeface="Arial" panose="020B0604020202020204" pitchFamily="34" charset="0"/>
              <a:buChar char="•"/>
            </a:pPr>
            <a:r>
              <a:rPr lang="fr-FR" dirty="0"/>
              <a:t>Comment favoriser le maintien des personnes à domicile: </a:t>
            </a:r>
          </a:p>
          <a:p>
            <a:pPr lvl="1">
              <a:buFont typeface="Arial" panose="020B0604020202020204" pitchFamily="34" charset="0"/>
              <a:buChar char="•"/>
            </a:pPr>
            <a:r>
              <a:rPr lang="fr-FR" dirty="0"/>
              <a:t>Doc long 	</a:t>
            </a:r>
            <a:r>
              <a:rPr lang="fr-FR" dirty="0">
                <a:hlinkClick r:id="rId2"/>
              </a:rPr>
              <a:t>https://www.has-sante.fr/portail/upload/docs/application/pdf/2016-07/fpc_sp_a_domicile__web.pdf</a:t>
            </a:r>
            <a:r>
              <a:rPr lang="fr-FR" dirty="0"/>
              <a:t> </a:t>
            </a:r>
          </a:p>
          <a:p>
            <a:pPr lvl="1">
              <a:buFont typeface="Arial" panose="020B0604020202020204" pitchFamily="34" charset="0"/>
              <a:buChar char="•"/>
            </a:pPr>
            <a:r>
              <a:rPr lang="fr-FR" dirty="0"/>
              <a:t>synthèse</a:t>
            </a:r>
            <a:r>
              <a:rPr lang="fr-FR" dirty="0">
                <a:hlinkClick r:id="rId3"/>
              </a:rPr>
              <a:t> https://www.has-sante.fr/portail/upload/docs/application/pdf/2016-07/v5-bat_fiche_organisation_parcours-sp_a_domicile_web.pdf</a:t>
            </a:r>
            <a:r>
              <a:rPr lang="fr-FR" dirty="0"/>
              <a:t>  </a:t>
            </a:r>
          </a:p>
          <a:p>
            <a:r>
              <a:rPr lang="fr-FR" dirty="0"/>
              <a:t>L’essentiel de la démarche palliative</a:t>
            </a:r>
          </a:p>
          <a:p>
            <a:pPr lvl="1"/>
            <a:r>
              <a:rPr lang="fr-FR" dirty="0"/>
              <a:t>Docu long </a:t>
            </a:r>
            <a:r>
              <a:rPr lang="fr-FR" dirty="0">
                <a:hlinkClick r:id="rId4"/>
              </a:rPr>
              <a:t>https://www.has-sante.fr/portail/upload/docs/application/pdf/2016-12/mc_247_lessentiel_demarche_palliative_coi_2016_12_07_v0.pdf</a:t>
            </a:r>
            <a:endParaRPr lang="fr-FR" dirty="0"/>
          </a:p>
          <a:p>
            <a:pPr lvl="1"/>
            <a:r>
              <a:rPr lang="fr-FR" dirty="0"/>
              <a:t>Do synthèse </a:t>
            </a:r>
            <a:r>
              <a:rPr lang="fr-FR" dirty="0">
                <a:hlinkClick r:id="rId5"/>
              </a:rPr>
              <a:t>https://www.has-sante.fr/portail/upload/docs/application/pdf/2016-12/mc_247_synthese_demarche_palliative_web.pdf</a:t>
            </a:r>
            <a:endParaRPr lang="fr-FR" dirty="0"/>
          </a:p>
          <a:p>
            <a:r>
              <a:rPr lang="fr-FR" dirty="0"/>
              <a:t>Les recommandations de la HAS sur la sédation</a:t>
            </a:r>
          </a:p>
          <a:p>
            <a:r>
              <a:rPr lang="fr-FR" dirty="0"/>
              <a:t>Un annuaire nationale des ressources site de la </a:t>
            </a:r>
            <a:r>
              <a:rPr lang="fr-FR" dirty="0" err="1"/>
              <a:t>sfap</a:t>
            </a:r>
            <a:r>
              <a:rPr lang="fr-FR" dirty="0"/>
              <a:t> : </a:t>
            </a:r>
            <a:r>
              <a:rPr lang="fr-FR" dirty="0">
                <a:hlinkClick r:id="rId6"/>
              </a:rPr>
              <a:t>http://www.sfap.org/annuaire</a:t>
            </a:r>
            <a:endParaRPr lang="fr-FR" dirty="0"/>
          </a:p>
          <a:p>
            <a:r>
              <a:rPr lang="fr-FR" dirty="0"/>
              <a:t>Un annuaire régionale : </a:t>
            </a:r>
            <a:r>
              <a:rPr lang="fr-FR" dirty="0">
                <a:hlinkClick r:id="rId7"/>
              </a:rPr>
              <a:t>http://www.bretagnesoinspalliatifs.com/ressources-régionales</a:t>
            </a:r>
            <a:endParaRPr lang="fr-FR" dirty="0"/>
          </a:p>
          <a:p>
            <a:endParaRPr lang="fr-FR" dirty="0"/>
          </a:p>
        </p:txBody>
      </p:sp>
    </p:spTree>
    <p:extLst>
      <p:ext uri="{BB962C8B-B14F-4D97-AF65-F5344CB8AC3E}">
        <p14:creationId xmlns:p14="http://schemas.microsoft.com/office/powerpoint/2010/main" val="50335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3B4D1EC-CCE8-446D-890D-1BE377CD9ED2}"/>
              </a:ext>
            </a:extLst>
          </p:cNvPr>
          <p:cNvSpPr>
            <a:spLocks noGrp="1"/>
          </p:cNvSpPr>
          <p:nvPr>
            <p:ph type="title"/>
          </p:nvPr>
        </p:nvSpPr>
        <p:spPr>
          <a:xfrm>
            <a:off x="1571625" y="227409"/>
            <a:ext cx="6172200" cy="857250"/>
          </a:xfrm>
        </p:spPr>
        <p:txBody>
          <a:bodyPr rtlCol="0">
            <a:normAutofit fontScale="90000"/>
          </a:bodyPr>
          <a:lstStyle/>
          <a:p>
            <a:pPr>
              <a:defRPr/>
            </a:pPr>
            <a:r>
              <a:rPr lang="fr-FR" dirty="0">
                <a:solidFill>
                  <a:schemeClr val="accent5">
                    <a:lumMod val="50000"/>
                  </a:schemeClr>
                </a:solidFill>
              </a:rPr>
              <a:t>Une offre graduée de soins </a:t>
            </a:r>
            <a:br>
              <a:rPr lang="fr-FR" sz="4950" dirty="0">
                <a:solidFill>
                  <a:schemeClr val="accent5">
                    <a:lumMod val="50000"/>
                  </a:schemeClr>
                </a:solidFill>
              </a:rPr>
            </a:br>
            <a:r>
              <a:rPr lang="fr-FR" sz="2025" dirty="0">
                <a:solidFill>
                  <a:schemeClr val="accent5">
                    <a:lumMod val="50000"/>
                  </a:schemeClr>
                </a:solidFill>
              </a:rPr>
              <a:t>circulaire du 19 février 2002</a:t>
            </a:r>
            <a:br>
              <a:rPr lang="fr-FR" sz="2025" dirty="0">
                <a:solidFill>
                  <a:schemeClr val="accent5">
                    <a:lumMod val="50000"/>
                  </a:schemeClr>
                </a:solidFill>
              </a:rPr>
            </a:br>
            <a:r>
              <a:rPr lang="fr-FR" sz="2025" dirty="0">
                <a:solidFill>
                  <a:schemeClr val="accent5">
                    <a:lumMod val="50000"/>
                  </a:schemeClr>
                </a:solidFill>
              </a:rPr>
              <a:t>circulaire du 25 mars 2008</a:t>
            </a:r>
            <a:endParaRPr lang="fr-FR" sz="2025" dirty="0">
              <a:solidFill>
                <a:schemeClr val="tx1">
                  <a:lumMod val="85000"/>
                  <a:lumOff val="15000"/>
                </a:schemeClr>
              </a:solidFill>
            </a:endParaRPr>
          </a:p>
        </p:txBody>
      </p:sp>
      <p:sp>
        <p:nvSpPr>
          <p:cNvPr id="54275" name="Espace réservé du texte 6">
            <a:extLst>
              <a:ext uri="{FF2B5EF4-FFF2-40B4-BE49-F238E27FC236}">
                <a16:creationId xmlns:a16="http://schemas.microsoft.com/office/drawing/2014/main" id="{6E17DB02-5AAC-4CD9-8FF2-2EBBF05796EB}"/>
              </a:ext>
            </a:extLst>
          </p:cNvPr>
          <p:cNvSpPr>
            <a:spLocks noGrp="1"/>
          </p:cNvSpPr>
          <p:nvPr>
            <p:ph type="body" idx="1"/>
          </p:nvPr>
        </p:nvSpPr>
        <p:spPr>
          <a:xfrm>
            <a:off x="1248754" y="2004888"/>
            <a:ext cx="3030141" cy="479822"/>
          </a:xfrm>
        </p:spPr>
        <p:txBody>
          <a:bodyPr/>
          <a:lstStyle/>
          <a:p>
            <a:pPr eaLnBrk="1" hangingPunct="1"/>
            <a:r>
              <a:rPr lang="fr-FR" altLang="fr-FR" sz="3600" b="1" dirty="0"/>
              <a:t>À l’hôpital</a:t>
            </a:r>
          </a:p>
        </p:txBody>
      </p:sp>
      <p:sp>
        <p:nvSpPr>
          <p:cNvPr id="44036" name="Espace réservé du contenu 7">
            <a:extLst>
              <a:ext uri="{FF2B5EF4-FFF2-40B4-BE49-F238E27FC236}">
                <a16:creationId xmlns:a16="http://schemas.microsoft.com/office/drawing/2014/main" id="{93D8AA29-A8F5-4E7F-B6E0-AD426EB571E7}"/>
              </a:ext>
            </a:extLst>
          </p:cNvPr>
          <p:cNvSpPr>
            <a:spLocks noGrp="1"/>
          </p:cNvSpPr>
          <p:nvPr>
            <p:ph sz="half" idx="2"/>
          </p:nvPr>
        </p:nvSpPr>
        <p:spPr>
          <a:xfrm>
            <a:off x="457202" y="2673426"/>
            <a:ext cx="4458889" cy="3807771"/>
          </a:xfrm>
        </p:spPr>
        <p:txBody>
          <a:bodyPr rtlCol="0">
            <a:normAutofit fontScale="77500" lnSpcReduction="20000"/>
          </a:bodyPr>
          <a:lstStyle/>
          <a:p>
            <a:pPr>
              <a:spcAft>
                <a:spcPts val="0"/>
              </a:spcAft>
              <a:buFont typeface="Wingdings" panose="05000000000000000000" pitchFamily="2" charset="2"/>
              <a:buChar char="Ø"/>
              <a:defRPr/>
            </a:pPr>
            <a:r>
              <a:rPr lang="fr-FR" altLang="fr-FR" sz="2600" dirty="0">
                <a:solidFill>
                  <a:schemeClr val="tx1">
                    <a:lumMod val="75000"/>
                    <a:lumOff val="25000"/>
                  </a:schemeClr>
                </a:solidFill>
              </a:rPr>
              <a:t>Equipe mobile de soins palliatifs</a:t>
            </a:r>
          </a:p>
          <a:p>
            <a:pPr lvl="1">
              <a:spcAft>
                <a:spcPts val="0"/>
              </a:spcAft>
              <a:buFont typeface="Wingdings" panose="05000000000000000000" pitchFamily="2" charset="2"/>
              <a:buChar char="§"/>
              <a:defRPr/>
            </a:pPr>
            <a:r>
              <a:rPr lang="fr-FR" altLang="fr-FR" sz="2600" b="1" dirty="0">
                <a:solidFill>
                  <a:schemeClr val="tx1">
                    <a:lumMod val="75000"/>
                    <a:lumOff val="25000"/>
                  </a:schemeClr>
                </a:solidFill>
              </a:rPr>
              <a:t>Rôle de conseil</a:t>
            </a:r>
          </a:p>
          <a:p>
            <a:pPr lvl="1">
              <a:spcAft>
                <a:spcPts val="0"/>
              </a:spcAft>
              <a:buFont typeface="Wingdings" panose="05000000000000000000" pitchFamily="2" charset="2"/>
              <a:buChar char="§"/>
              <a:defRPr/>
            </a:pPr>
            <a:r>
              <a:rPr lang="fr-FR" altLang="fr-FR" sz="2600" b="1" dirty="0">
                <a:solidFill>
                  <a:schemeClr val="tx1">
                    <a:lumMod val="75000"/>
                    <a:lumOff val="25000"/>
                  </a:schemeClr>
                </a:solidFill>
              </a:rPr>
              <a:t>Prise en charge du patient dans le service référent</a:t>
            </a:r>
          </a:p>
          <a:p>
            <a:pPr>
              <a:spcAft>
                <a:spcPts val="0"/>
              </a:spcAft>
              <a:buFont typeface="Wingdings" panose="05000000000000000000" pitchFamily="2" charset="2"/>
              <a:buChar char="Ø"/>
              <a:defRPr/>
            </a:pPr>
            <a:r>
              <a:rPr lang="fr-FR" altLang="fr-FR" sz="2600" dirty="0">
                <a:solidFill>
                  <a:schemeClr val="tx1">
                    <a:lumMod val="75000"/>
                    <a:lumOff val="25000"/>
                  </a:schemeClr>
                </a:solidFill>
              </a:rPr>
              <a:t>Lits identifiés de soins palliatifs</a:t>
            </a:r>
          </a:p>
          <a:p>
            <a:pPr lvl="1">
              <a:spcAft>
                <a:spcPts val="0"/>
              </a:spcAft>
              <a:buFont typeface="Wingdings" panose="05000000000000000000" pitchFamily="2" charset="2"/>
              <a:buChar char="§"/>
              <a:defRPr/>
            </a:pPr>
            <a:r>
              <a:rPr lang="fr-FR" altLang="fr-FR" sz="2600" b="1" dirty="0">
                <a:solidFill>
                  <a:schemeClr val="tx1">
                    <a:lumMod val="75000"/>
                    <a:lumOff val="25000"/>
                  </a:schemeClr>
                </a:solidFill>
              </a:rPr>
              <a:t>Service à haute activité palliative</a:t>
            </a:r>
          </a:p>
          <a:p>
            <a:pPr lvl="1">
              <a:spcAft>
                <a:spcPts val="0"/>
              </a:spcAft>
              <a:buFont typeface="Wingdings" panose="05000000000000000000" pitchFamily="2" charset="2"/>
              <a:buChar char="§"/>
              <a:defRPr/>
            </a:pPr>
            <a:r>
              <a:rPr lang="fr-FR" altLang="fr-FR" sz="2600" b="1" dirty="0">
                <a:solidFill>
                  <a:schemeClr val="tx1">
                    <a:lumMod val="75000"/>
                    <a:lumOff val="25000"/>
                  </a:schemeClr>
                </a:solidFill>
              </a:rPr>
              <a:t>Autonomisation  de l’équipe médicale et paramédicale</a:t>
            </a:r>
            <a:endParaRPr lang="fr-FR" altLang="fr-FR" sz="2600" dirty="0">
              <a:solidFill>
                <a:schemeClr val="tx1">
                  <a:lumMod val="75000"/>
                  <a:lumOff val="25000"/>
                </a:schemeClr>
              </a:solidFill>
            </a:endParaRPr>
          </a:p>
          <a:p>
            <a:pPr>
              <a:spcAft>
                <a:spcPts val="0"/>
              </a:spcAft>
              <a:buFont typeface="Wingdings" panose="05000000000000000000" pitchFamily="2" charset="2"/>
              <a:buChar char="Ø"/>
              <a:defRPr/>
            </a:pPr>
            <a:r>
              <a:rPr lang="fr-FR" altLang="fr-FR" sz="2600" dirty="0">
                <a:solidFill>
                  <a:schemeClr val="tx1">
                    <a:lumMod val="75000"/>
                    <a:lumOff val="25000"/>
                  </a:schemeClr>
                </a:solidFill>
              </a:rPr>
              <a:t>Unité de soins palliatifs</a:t>
            </a:r>
          </a:p>
          <a:p>
            <a:pPr lvl="1">
              <a:spcAft>
                <a:spcPts val="0"/>
              </a:spcAft>
              <a:buFont typeface="Wingdings" panose="05000000000000000000" pitchFamily="2" charset="2"/>
              <a:buChar char="§"/>
              <a:defRPr/>
            </a:pPr>
            <a:r>
              <a:rPr lang="fr-FR" altLang="fr-FR" sz="2600" b="1" dirty="0">
                <a:solidFill>
                  <a:schemeClr val="tx1">
                    <a:lumMod val="75000"/>
                    <a:lumOff val="25000"/>
                  </a:schemeClr>
                </a:solidFill>
              </a:rPr>
              <a:t>Prise en charge des situations particulièrement complexes, lourdes</a:t>
            </a:r>
          </a:p>
          <a:p>
            <a:pPr lvl="1">
              <a:spcAft>
                <a:spcPts val="0"/>
              </a:spcAft>
              <a:buFont typeface="Wingdings 3" charset="2"/>
              <a:buChar char=""/>
              <a:defRPr/>
            </a:pPr>
            <a:endParaRPr lang="fr-FR" altLang="fr-FR" dirty="0">
              <a:solidFill>
                <a:schemeClr val="tx1">
                  <a:lumMod val="75000"/>
                  <a:lumOff val="25000"/>
                </a:schemeClr>
              </a:solidFill>
            </a:endParaRPr>
          </a:p>
        </p:txBody>
      </p:sp>
      <p:sp>
        <p:nvSpPr>
          <p:cNvPr id="54277" name="Espace réservé du texte 8">
            <a:extLst>
              <a:ext uri="{FF2B5EF4-FFF2-40B4-BE49-F238E27FC236}">
                <a16:creationId xmlns:a16="http://schemas.microsoft.com/office/drawing/2014/main" id="{3DF0F675-E783-460F-AB6A-4AE000C0F942}"/>
              </a:ext>
            </a:extLst>
          </p:cNvPr>
          <p:cNvSpPr>
            <a:spLocks noGrp="1"/>
          </p:cNvSpPr>
          <p:nvPr>
            <p:ph type="body" sz="quarter" idx="3"/>
          </p:nvPr>
        </p:nvSpPr>
        <p:spPr>
          <a:xfrm>
            <a:off x="5300826" y="1816174"/>
            <a:ext cx="3179232" cy="857250"/>
          </a:xfrm>
        </p:spPr>
        <p:txBody>
          <a:bodyPr/>
          <a:lstStyle/>
          <a:p>
            <a:pPr eaLnBrk="1" hangingPunct="1"/>
            <a:r>
              <a:rPr lang="fr-FR" altLang="fr-FR" sz="3600" b="1" dirty="0"/>
              <a:t>À domicile/en EPHAD</a:t>
            </a:r>
          </a:p>
        </p:txBody>
      </p:sp>
      <p:sp>
        <p:nvSpPr>
          <p:cNvPr id="54278" name="Espace réservé du contenu 9">
            <a:extLst>
              <a:ext uri="{FF2B5EF4-FFF2-40B4-BE49-F238E27FC236}">
                <a16:creationId xmlns:a16="http://schemas.microsoft.com/office/drawing/2014/main" id="{27DEC6E4-AD48-4833-99A0-A476D7E629EF}"/>
              </a:ext>
            </a:extLst>
          </p:cNvPr>
          <p:cNvSpPr>
            <a:spLocks noGrp="1"/>
          </p:cNvSpPr>
          <p:nvPr>
            <p:ph sz="quarter" idx="4"/>
          </p:nvPr>
        </p:nvSpPr>
        <p:spPr>
          <a:xfrm>
            <a:off x="5076056" y="3029745"/>
            <a:ext cx="3744416" cy="3207569"/>
          </a:xfrm>
        </p:spPr>
        <p:txBody>
          <a:bodyPr>
            <a:noAutofit/>
          </a:bodyPr>
          <a:lstStyle/>
          <a:p>
            <a:pPr eaLnBrk="1" hangingPunct="1">
              <a:buFont typeface="Wingdings" panose="05000000000000000000" pitchFamily="2" charset="2"/>
              <a:buChar char="Ø"/>
            </a:pPr>
            <a:r>
              <a:rPr lang="fr-FR" altLang="fr-FR" dirty="0"/>
              <a:t>Médecin traitant et son réseau</a:t>
            </a:r>
          </a:p>
          <a:p>
            <a:pPr lvl="1" eaLnBrk="1" hangingPunct="1">
              <a:buFont typeface="Wingdings" panose="05000000000000000000" pitchFamily="2" charset="2"/>
              <a:buChar char="§"/>
            </a:pPr>
            <a:r>
              <a:rPr lang="fr-FR" altLang="fr-FR" sz="1800" b="1" dirty="0"/>
              <a:t>Le pivot de la prise en charge</a:t>
            </a:r>
          </a:p>
          <a:p>
            <a:pPr eaLnBrk="1" hangingPunct="1">
              <a:buFont typeface="Wingdings" panose="05000000000000000000" pitchFamily="2" charset="2"/>
              <a:buChar char="Ø"/>
            </a:pPr>
            <a:r>
              <a:rPr lang="fr-FR" altLang="fr-FR" dirty="0"/>
              <a:t>Réseau de soins palliatifs</a:t>
            </a:r>
          </a:p>
          <a:p>
            <a:pPr eaLnBrk="1" hangingPunct="1">
              <a:buFont typeface="Wingdings" panose="05000000000000000000" pitchFamily="2" charset="2"/>
              <a:buChar char="Ø"/>
            </a:pPr>
            <a:r>
              <a:rPr lang="fr-FR" altLang="fr-FR" dirty="0"/>
              <a:t>Équipe mobile de soins palliatifs</a:t>
            </a:r>
          </a:p>
          <a:p>
            <a:pPr eaLnBrk="1" hangingPunct="1">
              <a:buFont typeface="Wingdings" panose="05000000000000000000" pitchFamily="2" charset="2"/>
              <a:buChar char="Ø"/>
            </a:pPr>
            <a:r>
              <a:rPr lang="fr-FR" altLang="fr-FR" dirty="0"/>
              <a:t>Service d’ HAD</a:t>
            </a:r>
          </a:p>
          <a:p>
            <a:pPr lvl="1" eaLnBrk="1" hangingPunct="1">
              <a:buFont typeface="Wingdings" panose="05000000000000000000" pitchFamily="2" charset="2"/>
              <a:buChar char="§"/>
            </a:pPr>
            <a:r>
              <a:rPr lang="fr-FR" altLang="fr-FR" sz="1800" b="1" dirty="0"/>
              <a:t>Mobilisation qd complexité de la prise en charge</a:t>
            </a:r>
          </a:p>
        </p:txBody>
      </p:sp>
      <p:sp>
        <p:nvSpPr>
          <p:cNvPr id="54279" name="Espace réservé du numéro de diapositive 4">
            <a:extLst>
              <a:ext uri="{FF2B5EF4-FFF2-40B4-BE49-F238E27FC236}">
                <a16:creationId xmlns:a16="http://schemas.microsoft.com/office/drawing/2014/main" id="{02827FC5-6D82-4684-97B4-9F54CA2AAF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spcBef>
                <a:spcPct val="0"/>
              </a:spcBef>
              <a:buClrTx/>
              <a:buNone/>
              <a:defRPr/>
            </a:pPr>
            <a:fld id="{B60ADB50-721F-46BD-90DC-9058039F74DA}" type="slidenum">
              <a:rPr lang="fr-FR" altLang="fr-FR" sz="900">
                <a:solidFill>
                  <a:srgbClr val="BCBCBC"/>
                </a:solidFill>
                <a:latin typeface="Tahoma" panose="020B0604030504040204" pitchFamily="34" charset="0"/>
              </a:rPr>
              <a:pPr>
                <a:spcBef>
                  <a:spcPct val="0"/>
                </a:spcBef>
                <a:buClrTx/>
                <a:buNone/>
                <a:defRPr/>
              </a:pPr>
              <a:t>3</a:t>
            </a:fld>
            <a:endParaRPr lang="fr-FR" altLang="fr-FR" sz="900">
              <a:solidFill>
                <a:srgbClr val="BCBCBC"/>
              </a:solidFill>
              <a:latin typeface="Tahoma" panose="020B0604030504040204" pitchFamily="34" charset="0"/>
            </a:endParaRPr>
          </a:p>
        </p:txBody>
      </p:sp>
    </p:spTree>
    <p:extLst>
      <p:ext uri="{BB962C8B-B14F-4D97-AF65-F5344CB8AC3E}">
        <p14:creationId xmlns:p14="http://schemas.microsoft.com/office/powerpoint/2010/main" val="46177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FD1AB-5206-467B-B35B-E2EA7A994BEE}"/>
              </a:ext>
            </a:extLst>
          </p:cNvPr>
          <p:cNvSpPr>
            <a:spLocks noGrp="1"/>
          </p:cNvSpPr>
          <p:nvPr>
            <p:ph type="title"/>
          </p:nvPr>
        </p:nvSpPr>
        <p:spPr>
          <a:xfrm>
            <a:off x="1043609" y="36011"/>
            <a:ext cx="6463968" cy="800703"/>
          </a:xfrm>
        </p:spPr>
        <p:txBody>
          <a:bodyPr>
            <a:normAutofit fontScale="90000"/>
          </a:bodyPr>
          <a:lstStyle/>
          <a:p>
            <a:r>
              <a:rPr lang="fr-FR" dirty="0"/>
              <a:t>Quelques chiffres pour illustrer</a:t>
            </a:r>
          </a:p>
        </p:txBody>
      </p:sp>
      <p:sp>
        <p:nvSpPr>
          <p:cNvPr id="3" name="Espace réservé du contenu 2">
            <a:extLst>
              <a:ext uri="{FF2B5EF4-FFF2-40B4-BE49-F238E27FC236}">
                <a16:creationId xmlns:a16="http://schemas.microsoft.com/office/drawing/2014/main" id="{9106F88E-799B-4937-B664-144B90C1FC4F}"/>
              </a:ext>
            </a:extLst>
          </p:cNvPr>
          <p:cNvSpPr>
            <a:spLocks noGrp="1"/>
          </p:cNvSpPr>
          <p:nvPr>
            <p:ph idx="1"/>
          </p:nvPr>
        </p:nvSpPr>
        <p:spPr>
          <a:xfrm>
            <a:off x="833255" y="2311838"/>
            <a:ext cx="3711103" cy="2098456"/>
          </a:xfrm>
          <a:ln w="38100">
            <a:solidFill>
              <a:schemeClr val="accent1">
                <a:lumMod val="50000"/>
              </a:schemeClr>
            </a:solidFill>
          </a:ln>
        </p:spPr>
        <p:txBody>
          <a:bodyPr>
            <a:normAutofit fontScale="85000" lnSpcReduction="10000"/>
          </a:bodyPr>
          <a:lstStyle/>
          <a:p>
            <a:pPr marL="0" indent="0">
              <a:spcBef>
                <a:spcPts val="0"/>
              </a:spcBef>
              <a:spcAft>
                <a:spcPts val="0"/>
              </a:spcAft>
              <a:buNone/>
            </a:pPr>
            <a:r>
              <a:rPr lang="fr-FR" b="1" u="sng" dirty="0">
                <a:latin typeface="Calibri" panose="020F0502020204030204" pitchFamily="34" charset="0"/>
              </a:rPr>
              <a:t>Les structures de soins palliatifs</a:t>
            </a:r>
          </a:p>
          <a:p>
            <a:pPr>
              <a:spcBef>
                <a:spcPts val="0"/>
              </a:spcBef>
              <a:spcAft>
                <a:spcPts val="0"/>
              </a:spcAft>
            </a:pPr>
            <a:r>
              <a:rPr lang="fr-FR" dirty="0">
                <a:latin typeface="Calibri" panose="020F0502020204030204" pitchFamily="34" charset="0"/>
              </a:rPr>
              <a:t>USP : 139 unités</a:t>
            </a:r>
          </a:p>
          <a:p>
            <a:pPr>
              <a:spcBef>
                <a:spcPts val="0"/>
              </a:spcBef>
              <a:spcAft>
                <a:spcPts val="0"/>
              </a:spcAft>
            </a:pPr>
            <a:r>
              <a:rPr lang="fr-FR" dirty="0">
                <a:latin typeface="Calibri" panose="020F0502020204030204" pitchFamily="34" charset="0"/>
              </a:rPr>
              <a:t>EMSP: 424 équipes</a:t>
            </a:r>
          </a:p>
          <a:p>
            <a:pPr>
              <a:spcBef>
                <a:spcPts val="0"/>
              </a:spcBef>
              <a:spcAft>
                <a:spcPts val="0"/>
              </a:spcAft>
            </a:pPr>
            <a:r>
              <a:rPr lang="fr-FR" dirty="0">
                <a:latin typeface="Calibri" panose="020F0502020204030204" pitchFamily="34" charset="0"/>
              </a:rPr>
              <a:t>LISP : 5040 Lits</a:t>
            </a:r>
          </a:p>
          <a:p>
            <a:pPr>
              <a:spcBef>
                <a:spcPts val="0"/>
              </a:spcBef>
              <a:spcAft>
                <a:spcPts val="0"/>
              </a:spcAft>
            </a:pPr>
            <a:r>
              <a:rPr lang="fr-FR" dirty="0">
                <a:latin typeface="Calibri" panose="020F0502020204030204" pitchFamily="34" charset="0"/>
              </a:rPr>
              <a:t>Réseaux et PTA: 128 structures</a:t>
            </a:r>
          </a:p>
          <a:p>
            <a:pPr>
              <a:spcBef>
                <a:spcPts val="0"/>
              </a:spcBef>
              <a:spcAft>
                <a:spcPts val="0"/>
              </a:spcAft>
            </a:pPr>
            <a:r>
              <a:rPr lang="fr-FR" dirty="0">
                <a:latin typeface="Calibri" panose="020F0502020204030204" pitchFamily="34" charset="0"/>
              </a:rPr>
              <a:t>22 équipes régionales pédiatriques </a:t>
            </a:r>
          </a:p>
        </p:txBody>
      </p:sp>
      <p:sp>
        <p:nvSpPr>
          <p:cNvPr id="4" name="Espace réservé du contenu 2">
            <a:extLst>
              <a:ext uri="{FF2B5EF4-FFF2-40B4-BE49-F238E27FC236}">
                <a16:creationId xmlns:a16="http://schemas.microsoft.com/office/drawing/2014/main" id="{0A04203F-A283-4818-BC76-C55C8C4945A0}"/>
              </a:ext>
            </a:extLst>
          </p:cNvPr>
          <p:cNvSpPr txBox="1">
            <a:spLocks/>
          </p:cNvSpPr>
          <p:nvPr/>
        </p:nvSpPr>
        <p:spPr>
          <a:xfrm>
            <a:off x="833255" y="4610169"/>
            <a:ext cx="4968552" cy="2232248"/>
          </a:xfrm>
          <a:prstGeom prst="rect">
            <a:avLst/>
          </a:prstGeom>
          <a:ln w="28575">
            <a:solidFill>
              <a:schemeClr val="tx1"/>
            </a:solidFill>
          </a:ln>
        </p:spPr>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Clr>
                <a:srgbClr val="30ACEC">
                  <a:lumMod val="75000"/>
                </a:srgbClr>
              </a:buClr>
              <a:buNone/>
              <a:defRPr/>
            </a:pPr>
            <a:r>
              <a:rPr lang="fr-FR" b="1" u="sng" dirty="0">
                <a:solidFill>
                  <a:prstClr val="black"/>
                </a:solidFill>
                <a:latin typeface="Calibri" panose="020F0502020204030204" pitchFamily="34" charset="0"/>
              </a:rPr>
              <a:t>La fin de vie à domicile</a:t>
            </a:r>
          </a:p>
          <a:p>
            <a:pPr>
              <a:spcBef>
                <a:spcPts val="0"/>
              </a:spcBef>
              <a:spcAft>
                <a:spcPts val="0"/>
              </a:spcAft>
              <a:buClr>
                <a:srgbClr val="30ACEC">
                  <a:lumMod val="75000"/>
                </a:srgbClr>
              </a:buClr>
              <a:defRPr/>
            </a:pPr>
            <a:r>
              <a:rPr lang="fr-FR" dirty="0">
                <a:solidFill>
                  <a:prstClr val="black"/>
                </a:solidFill>
                <a:latin typeface="Calibri" panose="020F0502020204030204" pitchFamily="34" charset="0"/>
              </a:rPr>
              <a:t>70 % des française veulent vivre la fin de leur vie chez eux</a:t>
            </a:r>
          </a:p>
          <a:p>
            <a:pPr>
              <a:spcBef>
                <a:spcPts val="0"/>
              </a:spcBef>
              <a:spcAft>
                <a:spcPts val="0"/>
              </a:spcAft>
              <a:buClr>
                <a:srgbClr val="30ACEC">
                  <a:lumMod val="75000"/>
                </a:srgbClr>
              </a:buClr>
              <a:defRPr/>
            </a:pPr>
            <a:r>
              <a:rPr lang="fr-FR" dirty="0">
                <a:solidFill>
                  <a:prstClr val="black"/>
                </a:solidFill>
                <a:latin typeface="Calibri" panose="020F0502020204030204" pitchFamily="34" charset="0"/>
              </a:rPr>
              <a:t>70 % des décès  ont lieu en institution</a:t>
            </a:r>
          </a:p>
          <a:p>
            <a:pPr>
              <a:spcBef>
                <a:spcPts val="0"/>
              </a:spcBef>
              <a:spcAft>
                <a:spcPts val="0"/>
              </a:spcAft>
              <a:buClr>
                <a:srgbClr val="30ACEC">
                  <a:lumMod val="75000"/>
                </a:srgbClr>
              </a:buClr>
              <a:defRPr/>
            </a:pPr>
            <a:r>
              <a:rPr lang="fr-FR" b="1" dirty="0">
                <a:solidFill>
                  <a:prstClr val="black"/>
                </a:solidFill>
                <a:latin typeface="Calibri" panose="020F0502020204030204" pitchFamily="34" charset="0"/>
              </a:rPr>
              <a:t>1 médecin généraliste : 2 à 4 situations/an</a:t>
            </a:r>
          </a:p>
          <a:p>
            <a:pPr>
              <a:spcBef>
                <a:spcPts val="0"/>
              </a:spcBef>
              <a:spcAft>
                <a:spcPts val="0"/>
              </a:spcAft>
              <a:buClr>
                <a:srgbClr val="30ACEC">
                  <a:lumMod val="75000"/>
                </a:srgbClr>
              </a:buClr>
              <a:defRPr/>
            </a:pPr>
            <a:r>
              <a:rPr lang="fr-FR" dirty="0">
                <a:solidFill>
                  <a:prstClr val="black"/>
                </a:solidFill>
                <a:latin typeface="Calibri" panose="020F0502020204030204" pitchFamily="34" charset="0"/>
              </a:rPr>
              <a:t>Modification de l’offre de soins à domicile</a:t>
            </a:r>
          </a:p>
        </p:txBody>
      </p:sp>
      <p:sp>
        <p:nvSpPr>
          <p:cNvPr id="5" name="Espace réservé du contenu 2">
            <a:extLst>
              <a:ext uri="{FF2B5EF4-FFF2-40B4-BE49-F238E27FC236}">
                <a16:creationId xmlns:a16="http://schemas.microsoft.com/office/drawing/2014/main" id="{85B60A5F-4AC8-4A41-9419-BCFE488B04AB}"/>
              </a:ext>
            </a:extLst>
          </p:cNvPr>
          <p:cNvSpPr txBox="1">
            <a:spLocks/>
          </p:cNvSpPr>
          <p:nvPr/>
        </p:nvSpPr>
        <p:spPr>
          <a:xfrm>
            <a:off x="6235426" y="4817668"/>
            <a:ext cx="2544302" cy="1817250"/>
          </a:xfrm>
          <a:prstGeom prst="rect">
            <a:avLst/>
          </a:prstGeom>
          <a:ln w="12700">
            <a:solidFill>
              <a:schemeClr val="tx1"/>
            </a:solidFill>
          </a:ln>
        </p:spPr>
        <p:txBody>
          <a:bodyPr vert="horz" lIns="91440" tIns="45720" rIns="91440" bIns="45720" rtlCol="0" anchor="ctr">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Clr>
                <a:srgbClr val="30ACEC">
                  <a:lumMod val="75000"/>
                </a:srgbClr>
              </a:buClr>
              <a:buNone/>
              <a:defRPr/>
            </a:pPr>
            <a:r>
              <a:rPr lang="fr-FR" b="1" u="sng" dirty="0">
                <a:solidFill>
                  <a:prstClr val="black"/>
                </a:solidFill>
                <a:latin typeface="Calibri" panose="020F0502020204030204" pitchFamily="34" charset="0"/>
              </a:rPr>
              <a:t>Données de sondages</a:t>
            </a:r>
          </a:p>
          <a:p>
            <a:pPr marL="0" indent="0">
              <a:spcBef>
                <a:spcPts val="0"/>
              </a:spcBef>
              <a:spcAft>
                <a:spcPts val="0"/>
              </a:spcAft>
              <a:buClr>
                <a:srgbClr val="30ACEC">
                  <a:lumMod val="75000"/>
                </a:srgbClr>
              </a:buClr>
              <a:buNone/>
              <a:defRPr/>
            </a:pPr>
            <a:endParaRPr lang="fr-FR" b="1" u="sng" dirty="0">
              <a:solidFill>
                <a:prstClr val="black"/>
              </a:solidFill>
              <a:latin typeface="Calibri" panose="020F0502020204030204" pitchFamily="34" charset="0"/>
            </a:endParaRPr>
          </a:p>
          <a:p>
            <a:pPr>
              <a:spcBef>
                <a:spcPts val="0"/>
              </a:spcBef>
              <a:spcAft>
                <a:spcPts val="0"/>
              </a:spcAft>
              <a:buClr>
                <a:srgbClr val="30ACEC">
                  <a:lumMod val="75000"/>
                </a:srgbClr>
              </a:buClr>
              <a:defRPr/>
            </a:pPr>
            <a:r>
              <a:rPr lang="fr-FR" dirty="0">
                <a:solidFill>
                  <a:prstClr val="black"/>
                </a:solidFill>
                <a:latin typeface="Calibri" panose="020F0502020204030204" pitchFamily="34" charset="0"/>
              </a:rPr>
              <a:t>60 % connaissent la loi </a:t>
            </a:r>
          </a:p>
          <a:p>
            <a:pPr>
              <a:spcBef>
                <a:spcPts val="0"/>
              </a:spcBef>
              <a:spcAft>
                <a:spcPts val="0"/>
              </a:spcAft>
              <a:buClr>
                <a:srgbClr val="30ACEC">
                  <a:lumMod val="75000"/>
                </a:srgbClr>
              </a:buClr>
              <a:defRPr/>
            </a:pPr>
            <a:r>
              <a:rPr lang="fr-FR" dirty="0">
                <a:solidFill>
                  <a:prstClr val="black"/>
                </a:solidFill>
                <a:latin typeface="Calibri" panose="020F0502020204030204" pitchFamily="34" charset="0"/>
              </a:rPr>
              <a:t>11 % ont rédigés des directives anticipées (versus 2 % en 2012) : </a:t>
            </a:r>
          </a:p>
          <a:p>
            <a:pPr>
              <a:spcBef>
                <a:spcPts val="0"/>
              </a:spcBef>
              <a:spcAft>
                <a:spcPts val="0"/>
              </a:spcAft>
              <a:buClr>
                <a:srgbClr val="30ACEC">
                  <a:lumMod val="75000"/>
                </a:srgbClr>
              </a:buClr>
              <a:defRPr/>
            </a:pPr>
            <a:r>
              <a:rPr lang="fr-FR" dirty="0">
                <a:solidFill>
                  <a:prstClr val="black"/>
                </a:solidFill>
                <a:latin typeface="Calibri" panose="020F0502020204030204" pitchFamily="34" charset="0"/>
              </a:rPr>
              <a:t>85% à 90 % favorable à l’euthanasie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108" y="36009"/>
            <a:ext cx="1110620" cy="108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2" y="791749"/>
            <a:ext cx="4685903" cy="30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085" y="2439622"/>
            <a:ext cx="3831269" cy="184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833255" y="1268760"/>
            <a:ext cx="7920880" cy="923330"/>
          </a:xfrm>
          <a:prstGeom prst="rect">
            <a:avLst/>
          </a:prstGeom>
          <a:noFill/>
        </p:spPr>
        <p:txBody>
          <a:bodyPr wrap="square" rtlCol="0">
            <a:spAutoFit/>
          </a:bodyPr>
          <a:lstStyle/>
          <a:p>
            <a:pPr algn="ctr">
              <a:defRPr/>
            </a:pPr>
            <a:r>
              <a:rPr lang="fr-FR" dirty="0">
                <a:solidFill>
                  <a:prstClr val="black"/>
                </a:solidFill>
                <a:latin typeface="Calibri" panose="020F0502020204030204" pitchFamily="34" charset="0"/>
              </a:rPr>
              <a:t>550 000 décès par  an en France 350 000 justifient d’un accès aux soins palliatifs</a:t>
            </a:r>
          </a:p>
          <a:p>
            <a:pPr algn="ctr">
              <a:defRPr/>
            </a:pPr>
            <a:r>
              <a:rPr lang="fr-FR" dirty="0">
                <a:solidFill>
                  <a:prstClr val="black"/>
                </a:solidFill>
                <a:latin typeface="Calibri" panose="020F0502020204030204" pitchFamily="34" charset="0"/>
              </a:rPr>
              <a:t>Environ </a:t>
            </a:r>
            <a:r>
              <a:rPr lang="fr-FR" b="1" dirty="0">
                <a:solidFill>
                  <a:prstClr val="black"/>
                </a:solidFill>
                <a:latin typeface="Calibri" panose="020F0502020204030204" pitchFamily="34" charset="0"/>
              </a:rPr>
              <a:t>50 % des personnes ont accès à une équipe spécialisée</a:t>
            </a:r>
          </a:p>
          <a:p>
            <a:pPr algn="ctr">
              <a:defRPr/>
            </a:pPr>
            <a:r>
              <a:rPr lang="fr-FR" sz="900" dirty="0">
                <a:solidFill>
                  <a:prstClr val="black"/>
                </a:solidFill>
                <a:latin typeface="Calibri" panose="020F0502020204030204" pitchFamily="34" charset="0"/>
              </a:rPr>
              <a:t>Morin L, Aubry R. Vingt-cinq années de développement de l’offre de soins palliatifs en France (1987—2013). Médecine palliative — Soins de support — Accompagnement — Éthique (2015), </a:t>
            </a:r>
            <a:endParaRPr lang="fr-FR" sz="900" b="1" dirty="0">
              <a:solidFill>
                <a:prstClr val="black"/>
              </a:solidFill>
              <a:latin typeface="Calibri" panose="020F0502020204030204" pitchFamily="34" charset="0"/>
            </a:endParaRPr>
          </a:p>
        </p:txBody>
      </p:sp>
      <p:sp>
        <p:nvSpPr>
          <p:cNvPr id="10" name="ZoneTexte 9"/>
          <p:cNvSpPr txBox="1"/>
          <p:nvPr/>
        </p:nvSpPr>
        <p:spPr>
          <a:xfrm>
            <a:off x="7455717" y="6611781"/>
            <a:ext cx="1728358" cy="246221"/>
          </a:xfrm>
          <a:prstGeom prst="rect">
            <a:avLst/>
          </a:prstGeom>
          <a:noFill/>
        </p:spPr>
        <p:txBody>
          <a:bodyPr wrap="none" rtlCol="0">
            <a:spAutoFit/>
          </a:bodyPr>
          <a:lstStyle/>
          <a:p>
            <a:pPr>
              <a:defRPr/>
            </a:pPr>
            <a:r>
              <a:rPr lang="fr-FR" sz="1000" dirty="0">
                <a:solidFill>
                  <a:prstClr val="black"/>
                </a:solidFill>
                <a:latin typeface="Lucida Calligraphy" panose="03010101010101010101" pitchFamily="66" charset="0"/>
              </a:rPr>
              <a:t>Pr Morel CHU Rennes</a:t>
            </a:r>
          </a:p>
        </p:txBody>
      </p:sp>
      <mc:AlternateContent xmlns:mc="http://schemas.openxmlformats.org/markup-compatibility/2006">
        <mc:Choice xmlns:pslz="http://schemas.microsoft.com/office/powerpoint/2016/slidezoom" Requires="pslz">
          <p:graphicFrame>
            <p:nvGraphicFramePr>
              <p:cNvPr id="8" name="Zoom de diapositive 7">
                <a:extLst>
                  <a:ext uri="{FF2B5EF4-FFF2-40B4-BE49-F238E27FC236}">
                    <a16:creationId xmlns:a16="http://schemas.microsoft.com/office/drawing/2014/main" id="{00DD8924-11BA-48F7-A7F8-6560A6CD1889}"/>
                  </a:ext>
                </a:extLst>
              </p:cNvPr>
              <p:cNvGraphicFramePr>
                <a:graphicFrameLocks noChangeAspect="1"/>
              </p:cNvGraphicFramePr>
              <p:nvPr>
                <p:extLst>
                  <p:ext uri="{D42A27DB-BD31-4B8C-83A1-F6EECF244321}">
                    <p14:modId xmlns:p14="http://schemas.microsoft.com/office/powerpoint/2010/main" val="2210954503"/>
                  </p:ext>
                </p:extLst>
              </p:nvPr>
            </p:nvGraphicFramePr>
            <p:xfrm>
              <a:off x="-3617259" y="5651126"/>
              <a:ext cx="2286000" cy="1714500"/>
            </p:xfrm>
            <a:graphic>
              <a:graphicData uri="http://schemas.microsoft.com/office/powerpoint/2016/slidezoom">
                <pslz:sldZm>
                  <pslz:sldZmObj sldId="260" cId="461776901">
                    <pslz:zmPr id="{6D3A083F-6783-4C6B-AEDA-7BA889CB0DDC}"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8" name="Zoom de diapositive 7">
                <a:hlinkClick r:id="rId6" action="ppaction://hlinksldjump"/>
                <a:extLst>
                  <a:ext uri="{FF2B5EF4-FFF2-40B4-BE49-F238E27FC236}">
                    <a16:creationId xmlns:a16="http://schemas.microsoft.com/office/drawing/2014/main" id="{00DD8924-11BA-48F7-A7F8-6560A6CD1889}"/>
                  </a:ext>
                </a:extLst>
              </p:cNvPr>
              <p:cNvPicPr>
                <a:picLocks noGrp="1" noRot="1" noChangeAspect="1" noMove="1" noResize="1" noEditPoints="1" noAdjustHandles="1" noChangeArrowheads="1" noChangeShapeType="1"/>
              </p:cNvPicPr>
              <p:nvPr/>
            </p:nvPicPr>
            <p:blipFill>
              <a:blip r:embed="rId5"/>
              <a:stretch>
                <a:fillRect/>
              </a:stretch>
            </p:blipFill>
            <p:spPr>
              <a:xfrm>
                <a:off x="-3617259" y="565112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6895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1">
            <a:extLst>
              <a:ext uri="{FF2B5EF4-FFF2-40B4-BE49-F238E27FC236}">
                <a16:creationId xmlns:a16="http://schemas.microsoft.com/office/drawing/2014/main" id="{26218F50-44D8-4DCA-9C23-7EC2DC7A5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76" r="-131" b="63458"/>
          <a:stretch>
            <a:fillRect/>
          </a:stretch>
        </p:blipFill>
        <p:spPr bwMode="auto">
          <a:xfrm>
            <a:off x="548881" y="1821658"/>
            <a:ext cx="8183165"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267769B6-C7E1-4D76-BFE7-401DBADFB6BE}"/>
              </a:ext>
            </a:extLst>
          </p:cNvPr>
          <p:cNvSpPr>
            <a:spLocks noChangeArrowheads="1"/>
          </p:cNvSpPr>
          <p:nvPr/>
        </p:nvSpPr>
        <p:spPr bwMode="auto">
          <a:xfrm>
            <a:off x="1891904" y="5419799"/>
            <a:ext cx="58935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fr-FR" sz="900">
                <a:latin typeface="Times New Roman" panose="02020603050405020304" pitchFamily="18" charset="0"/>
                <a:ea typeface="Calibri" panose="020F0502020204030204" pitchFamily="34" charset="0"/>
                <a:cs typeface="Times New Roman" panose="02020603050405020304" pitchFamily="18" charset="0"/>
              </a:rPr>
              <a:t>Murray SA et al. Illness trajectories and palliative care. BMJ, 2005, vol. 330, n°7498, p. 1007-11</a:t>
            </a:r>
            <a:endParaRPr lang="en-US" altLang="fr-FR" sz="900">
              <a:latin typeface="Tahoma" panose="020B060403050404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1618BC1-B0D4-45FD-93DF-5810723F1BE0}"/>
              </a:ext>
            </a:extLst>
          </p:cNvPr>
          <p:cNvSpPr/>
          <p:nvPr/>
        </p:nvSpPr>
        <p:spPr>
          <a:xfrm>
            <a:off x="2938182" y="376374"/>
            <a:ext cx="3801041" cy="830997"/>
          </a:xfrm>
          <a:prstGeom prst="rect">
            <a:avLst/>
          </a:prstGeom>
        </p:spPr>
        <p:txBody>
          <a:bodyPr wrap="none">
            <a:spAutoFit/>
          </a:bodyPr>
          <a:lstStyle/>
          <a:p>
            <a:pPr algn="ctr" eaLnBrk="1" hangingPunct="1">
              <a:defRPr/>
            </a:pPr>
            <a:r>
              <a:rPr lang="fr-FR" sz="2400" dirty="0">
                <a:solidFill>
                  <a:schemeClr val="accent5">
                    <a:lumMod val="50000"/>
                  </a:schemeClr>
                </a:solidFill>
                <a:latin typeface="Times New Roman" pitchFamily="18" charset="0"/>
              </a:rPr>
              <a:t>Trajectoire de fin de vie</a:t>
            </a:r>
          </a:p>
          <a:p>
            <a:pPr algn="ctr" eaLnBrk="1" hangingPunct="1">
              <a:defRPr/>
            </a:pPr>
            <a:r>
              <a:rPr lang="fr-FR" sz="2400" dirty="0">
                <a:solidFill>
                  <a:schemeClr val="accent5">
                    <a:lumMod val="50000"/>
                  </a:schemeClr>
                </a:solidFill>
                <a:latin typeface="Times New Roman" pitchFamily="18" charset="0"/>
              </a:rPr>
              <a:t>Le modèle de la cancérologie</a:t>
            </a:r>
            <a:endParaRPr lang="fr-FR" sz="2400" dirty="0">
              <a:solidFill>
                <a:schemeClr val="accent5">
                  <a:lumMod val="50000"/>
                </a:schemeClr>
              </a:solidFill>
            </a:endParaRPr>
          </a:p>
        </p:txBody>
      </p:sp>
    </p:spTree>
    <p:extLst>
      <p:ext uri="{BB962C8B-B14F-4D97-AF65-F5344CB8AC3E}">
        <p14:creationId xmlns:p14="http://schemas.microsoft.com/office/powerpoint/2010/main" val="289373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A798C56-03AF-41E8-B78E-38068D2DAFE1}"/>
              </a:ext>
            </a:extLst>
          </p:cNvPr>
          <p:cNvSpPr txBox="1">
            <a:spLocks noChangeArrowheads="1"/>
          </p:cNvSpPr>
          <p:nvPr/>
        </p:nvSpPr>
        <p:spPr bwMode="auto">
          <a:xfrm>
            <a:off x="1477569" y="19276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fr-FR" altLang="fr-FR">
              <a:latin typeface="Times New Roman" panose="02020603050405020304" pitchFamily="18" charset="0"/>
            </a:endParaRPr>
          </a:p>
        </p:txBody>
      </p:sp>
      <p:sp>
        <p:nvSpPr>
          <p:cNvPr id="26627" name="Text Box 3">
            <a:extLst>
              <a:ext uri="{FF2B5EF4-FFF2-40B4-BE49-F238E27FC236}">
                <a16:creationId xmlns:a16="http://schemas.microsoft.com/office/drawing/2014/main" id="{635813D8-CB29-4DE9-ADB2-48D6EB5BDBF7}"/>
              </a:ext>
            </a:extLst>
          </p:cNvPr>
          <p:cNvSpPr txBox="1">
            <a:spLocks noChangeArrowheads="1"/>
          </p:cNvSpPr>
          <p:nvPr/>
        </p:nvSpPr>
        <p:spPr bwMode="auto">
          <a:xfrm>
            <a:off x="1262062" y="5211366"/>
            <a:ext cx="6510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350">
                <a:latin typeface="Times New Roman" panose="02020603050405020304" pitchFamily="18" charset="0"/>
              </a:rPr>
              <a:t>Présomption     Prévention   Dépistage  </a:t>
            </a:r>
            <a:r>
              <a:rPr lang="fr-FR" altLang="fr-FR" sz="1350" b="1">
                <a:latin typeface="Times New Roman" panose="02020603050405020304" pitchFamily="18" charset="0"/>
              </a:rPr>
              <a:t>Dgc</a:t>
            </a:r>
            <a:r>
              <a:rPr lang="fr-FR" altLang="fr-FR" sz="1350">
                <a:latin typeface="Times New Roman" panose="02020603050405020304" pitchFamily="18" charset="0"/>
              </a:rPr>
              <a:t>    </a:t>
            </a:r>
            <a:r>
              <a:rPr lang="fr-FR" altLang="fr-FR" sz="1050">
                <a:latin typeface="Times New Roman" panose="02020603050405020304" pitchFamily="18" charset="0"/>
              </a:rPr>
              <a:t>Phase curative  	      Phase palliative</a:t>
            </a:r>
          </a:p>
        </p:txBody>
      </p:sp>
      <p:sp>
        <p:nvSpPr>
          <p:cNvPr id="26628" name="Text Box 4">
            <a:extLst>
              <a:ext uri="{FF2B5EF4-FFF2-40B4-BE49-F238E27FC236}">
                <a16:creationId xmlns:a16="http://schemas.microsoft.com/office/drawing/2014/main" id="{F3D59219-EA19-4D3B-8FC3-B8A65EEA6DD7}"/>
              </a:ext>
            </a:extLst>
          </p:cNvPr>
          <p:cNvSpPr txBox="1">
            <a:spLocks noChangeArrowheads="1"/>
          </p:cNvSpPr>
          <p:nvPr/>
        </p:nvSpPr>
        <p:spPr bwMode="auto">
          <a:xfrm>
            <a:off x="1222772" y="3550446"/>
            <a:ext cx="13997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200" b="1">
                <a:solidFill>
                  <a:schemeClr val="accent2"/>
                </a:solidFill>
                <a:latin typeface="Times New Roman" panose="02020603050405020304" pitchFamily="18" charset="0"/>
              </a:rPr>
              <a:t>Facteurs de risque</a:t>
            </a:r>
          </a:p>
          <a:p>
            <a:pPr>
              <a:buFontTx/>
              <a:buChar char="•"/>
            </a:pPr>
            <a:r>
              <a:rPr lang="fr-FR" altLang="fr-FR" sz="1200" b="1">
                <a:solidFill>
                  <a:schemeClr val="accent2"/>
                </a:solidFill>
                <a:latin typeface="Times New Roman" panose="02020603050405020304" pitchFamily="18" charset="0"/>
              </a:rPr>
              <a:t>Génétiques</a:t>
            </a:r>
          </a:p>
          <a:p>
            <a:pPr>
              <a:buFontTx/>
              <a:buChar char="•"/>
            </a:pPr>
            <a:r>
              <a:rPr lang="fr-FR" altLang="fr-FR" sz="1200" b="1">
                <a:solidFill>
                  <a:schemeClr val="accent2"/>
                </a:solidFill>
                <a:latin typeface="Times New Roman" panose="02020603050405020304" pitchFamily="18" charset="0"/>
              </a:rPr>
              <a:t>Externes</a:t>
            </a:r>
            <a:endParaRPr lang="fr-FR" altLang="fr-FR">
              <a:latin typeface="Times New Roman" panose="02020603050405020304" pitchFamily="18" charset="0"/>
            </a:endParaRPr>
          </a:p>
        </p:txBody>
      </p:sp>
      <p:sp>
        <p:nvSpPr>
          <p:cNvPr id="26629" name="Text Box 5">
            <a:extLst>
              <a:ext uri="{FF2B5EF4-FFF2-40B4-BE49-F238E27FC236}">
                <a16:creationId xmlns:a16="http://schemas.microsoft.com/office/drawing/2014/main" id="{7E516974-BA2D-4532-8FCE-AFC364D86A38}"/>
              </a:ext>
            </a:extLst>
          </p:cNvPr>
          <p:cNvSpPr txBox="1">
            <a:spLocks noChangeArrowheads="1"/>
          </p:cNvSpPr>
          <p:nvPr/>
        </p:nvSpPr>
        <p:spPr bwMode="auto">
          <a:xfrm>
            <a:off x="2163701" y="4179096"/>
            <a:ext cx="1124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fr-FR" altLang="fr-FR" sz="1200" b="1">
                <a:solidFill>
                  <a:schemeClr val="accent2"/>
                </a:solidFill>
                <a:latin typeface="Times New Roman" panose="02020603050405020304" pitchFamily="18" charset="0"/>
              </a:rPr>
              <a:t>Lésion</a:t>
            </a:r>
          </a:p>
          <a:p>
            <a:pPr algn="ctr"/>
            <a:r>
              <a:rPr lang="fr-FR" altLang="fr-FR" sz="1200" b="1">
                <a:solidFill>
                  <a:schemeClr val="accent2"/>
                </a:solidFill>
                <a:latin typeface="Times New Roman" panose="02020603050405020304" pitchFamily="18" charset="0"/>
              </a:rPr>
              <a:t>précancéreuse</a:t>
            </a:r>
            <a:endParaRPr lang="fr-FR" altLang="fr-FR">
              <a:latin typeface="Times New Roman" panose="02020603050405020304" pitchFamily="18" charset="0"/>
            </a:endParaRPr>
          </a:p>
        </p:txBody>
      </p:sp>
      <p:sp>
        <p:nvSpPr>
          <p:cNvPr id="26630" name="Text Box 6">
            <a:extLst>
              <a:ext uri="{FF2B5EF4-FFF2-40B4-BE49-F238E27FC236}">
                <a16:creationId xmlns:a16="http://schemas.microsoft.com/office/drawing/2014/main" id="{49B69FD3-773A-4CFD-BBFE-3BE85D65DDE4}"/>
              </a:ext>
            </a:extLst>
          </p:cNvPr>
          <p:cNvSpPr txBox="1">
            <a:spLocks noChangeArrowheads="1"/>
          </p:cNvSpPr>
          <p:nvPr/>
        </p:nvSpPr>
        <p:spPr bwMode="auto">
          <a:xfrm>
            <a:off x="3543300" y="4612484"/>
            <a:ext cx="663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200" b="1">
                <a:solidFill>
                  <a:schemeClr val="accent2"/>
                </a:solidFill>
                <a:latin typeface="Times New Roman" panose="02020603050405020304" pitchFamily="18" charset="0"/>
              </a:rPr>
              <a:t>Cancer</a:t>
            </a:r>
          </a:p>
          <a:p>
            <a:r>
              <a:rPr lang="fr-FR" altLang="fr-FR" sz="1200" b="1">
                <a:solidFill>
                  <a:schemeClr val="accent2"/>
                </a:solidFill>
                <a:latin typeface="Times New Roman" panose="02020603050405020304" pitchFamily="18" charset="0"/>
              </a:rPr>
              <a:t>occulte</a:t>
            </a:r>
            <a:endParaRPr lang="fr-FR" altLang="fr-FR" sz="1350">
              <a:latin typeface="Times New Roman" panose="02020603050405020304" pitchFamily="18" charset="0"/>
            </a:endParaRPr>
          </a:p>
        </p:txBody>
      </p:sp>
      <p:sp>
        <p:nvSpPr>
          <p:cNvPr id="26631" name="Text Box 7">
            <a:extLst>
              <a:ext uri="{FF2B5EF4-FFF2-40B4-BE49-F238E27FC236}">
                <a16:creationId xmlns:a16="http://schemas.microsoft.com/office/drawing/2014/main" id="{A89E0DF6-B561-4DAB-8787-78CF12036701}"/>
              </a:ext>
            </a:extLst>
          </p:cNvPr>
          <p:cNvSpPr txBox="1">
            <a:spLocks noChangeArrowheads="1"/>
          </p:cNvSpPr>
          <p:nvPr/>
        </p:nvSpPr>
        <p:spPr bwMode="auto">
          <a:xfrm>
            <a:off x="5014915" y="2880125"/>
            <a:ext cx="8386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350">
                <a:latin typeface="Times New Roman" panose="02020603050405020304" pitchFamily="18" charset="0"/>
              </a:rPr>
              <a:t>Poursuite</a:t>
            </a:r>
          </a:p>
          <a:p>
            <a:r>
              <a:rPr lang="fr-FR" altLang="fr-FR" sz="1350">
                <a:latin typeface="Times New Roman" panose="02020603050405020304" pitchFamily="18" charset="0"/>
              </a:rPr>
              <a:t>évolutive</a:t>
            </a:r>
          </a:p>
        </p:txBody>
      </p:sp>
      <p:sp>
        <p:nvSpPr>
          <p:cNvPr id="26632" name="Text Box 8">
            <a:extLst>
              <a:ext uri="{FF2B5EF4-FFF2-40B4-BE49-F238E27FC236}">
                <a16:creationId xmlns:a16="http://schemas.microsoft.com/office/drawing/2014/main" id="{E0CAD60E-9B63-4059-B55B-8FFC289B54DF}"/>
              </a:ext>
            </a:extLst>
          </p:cNvPr>
          <p:cNvSpPr txBox="1">
            <a:spLocks noChangeArrowheads="1"/>
          </p:cNvSpPr>
          <p:nvPr/>
        </p:nvSpPr>
        <p:spPr bwMode="auto">
          <a:xfrm>
            <a:off x="5538790" y="4572000"/>
            <a:ext cx="9156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350">
                <a:latin typeface="Times New Roman" panose="02020603050405020304" pitchFamily="18" charset="0"/>
              </a:rPr>
              <a:t>Rémission</a:t>
            </a:r>
          </a:p>
        </p:txBody>
      </p:sp>
      <p:sp>
        <p:nvSpPr>
          <p:cNvPr id="26633" name="Text Box 9">
            <a:extLst>
              <a:ext uri="{FF2B5EF4-FFF2-40B4-BE49-F238E27FC236}">
                <a16:creationId xmlns:a16="http://schemas.microsoft.com/office/drawing/2014/main" id="{1B00381E-CF7C-4352-BE95-45142830F0F5}"/>
              </a:ext>
            </a:extLst>
          </p:cNvPr>
          <p:cNvSpPr txBox="1">
            <a:spLocks noChangeArrowheads="1"/>
          </p:cNvSpPr>
          <p:nvPr/>
        </p:nvSpPr>
        <p:spPr bwMode="auto">
          <a:xfrm>
            <a:off x="5014915" y="3956447"/>
            <a:ext cx="75212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350">
                <a:latin typeface="Times New Roman" panose="02020603050405020304" pitchFamily="18" charset="0"/>
              </a:rPr>
              <a:t>Rechute</a:t>
            </a:r>
          </a:p>
        </p:txBody>
      </p:sp>
      <p:sp>
        <p:nvSpPr>
          <p:cNvPr id="26634" name="Text Box 10">
            <a:extLst>
              <a:ext uri="{FF2B5EF4-FFF2-40B4-BE49-F238E27FC236}">
                <a16:creationId xmlns:a16="http://schemas.microsoft.com/office/drawing/2014/main" id="{3CF8AFF5-9333-49BE-87FE-81C1C8AA7862}"/>
              </a:ext>
            </a:extLst>
          </p:cNvPr>
          <p:cNvSpPr txBox="1">
            <a:spLocks noChangeArrowheads="1"/>
          </p:cNvSpPr>
          <p:nvPr/>
        </p:nvSpPr>
        <p:spPr bwMode="auto">
          <a:xfrm>
            <a:off x="6579243" y="4320781"/>
            <a:ext cx="81945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fr-FR" altLang="fr-FR" sz="1350">
                <a:latin typeface="Times New Roman" panose="02020603050405020304" pitchFamily="18" charset="0"/>
              </a:rPr>
              <a:t>Guérison</a:t>
            </a:r>
          </a:p>
          <a:p>
            <a:pPr algn="ctr"/>
            <a:r>
              <a:rPr lang="fr-FR" altLang="fr-FR" sz="1350">
                <a:latin typeface="Times New Roman" panose="02020603050405020304" pitchFamily="18" charset="0"/>
              </a:rPr>
              <a:t>±</a:t>
            </a:r>
          </a:p>
          <a:p>
            <a:pPr algn="ctr"/>
            <a:r>
              <a:rPr lang="fr-FR" altLang="fr-FR" sz="1350">
                <a:latin typeface="Times New Roman" panose="02020603050405020304" pitchFamily="18" charset="0"/>
              </a:rPr>
              <a:t>séquelles</a:t>
            </a:r>
          </a:p>
        </p:txBody>
      </p:sp>
      <p:sp>
        <p:nvSpPr>
          <p:cNvPr id="26635" name="Line 11">
            <a:extLst>
              <a:ext uri="{FF2B5EF4-FFF2-40B4-BE49-F238E27FC236}">
                <a16:creationId xmlns:a16="http://schemas.microsoft.com/office/drawing/2014/main" id="{04E41453-C6FA-4FF9-9CA6-9188291CA2CE}"/>
              </a:ext>
            </a:extLst>
          </p:cNvPr>
          <p:cNvSpPr>
            <a:spLocks noChangeShapeType="1"/>
          </p:cNvSpPr>
          <p:nvPr/>
        </p:nvSpPr>
        <p:spPr bwMode="auto">
          <a:xfrm>
            <a:off x="4229100" y="2457450"/>
            <a:ext cx="7144" cy="1085850"/>
          </a:xfrm>
          <a:prstGeom prst="line">
            <a:avLst/>
          </a:prstGeom>
          <a:noFill/>
          <a:ln w="57150">
            <a:solidFill>
              <a:srgbClr val="FF0B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sp>
        <p:nvSpPr>
          <p:cNvPr id="26636" name="Line 12">
            <a:extLst>
              <a:ext uri="{FF2B5EF4-FFF2-40B4-BE49-F238E27FC236}">
                <a16:creationId xmlns:a16="http://schemas.microsoft.com/office/drawing/2014/main" id="{7A4FA890-6DDD-4928-83BB-77AAF4448F8D}"/>
              </a:ext>
            </a:extLst>
          </p:cNvPr>
          <p:cNvSpPr>
            <a:spLocks noChangeShapeType="1"/>
          </p:cNvSpPr>
          <p:nvPr/>
        </p:nvSpPr>
        <p:spPr bwMode="auto">
          <a:xfrm>
            <a:off x="2726531" y="4686300"/>
            <a:ext cx="0" cy="342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sp>
        <p:nvSpPr>
          <p:cNvPr id="26637" name="Line 13">
            <a:extLst>
              <a:ext uri="{FF2B5EF4-FFF2-40B4-BE49-F238E27FC236}">
                <a16:creationId xmlns:a16="http://schemas.microsoft.com/office/drawing/2014/main" id="{9C0DAB49-6DF9-41E7-9FD4-8DB06F833027}"/>
              </a:ext>
            </a:extLst>
          </p:cNvPr>
          <p:cNvSpPr>
            <a:spLocks noChangeShapeType="1"/>
          </p:cNvSpPr>
          <p:nvPr/>
        </p:nvSpPr>
        <p:spPr bwMode="auto">
          <a:xfrm>
            <a:off x="1893094" y="4286250"/>
            <a:ext cx="0" cy="7429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grpSp>
        <p:nvGrpSpPr>
          <p:cNvPr id="26638" name="Group 14">
            <a:extLst>
              <a:ext uri="{FF2B5EF4-FFF2-40B4-BE49-F238E27FC236}">
                <a16:creationId xmlns:a16="http://schemas.microsoft.com/office/drawing/2014/main" id="{11660C28-CBF2-4C6E-892D-927F44548061}"/>
              </a:ext>
            </a:extLst>
          </p:cNvPr>
          <p:cNvGrpSpPr>
            <a:grpSpLocks/>
          </p:cNvGrpSpPr>
          <p:nvPr/>
        </p:nvGrpSpPr>
        <p:grpSpPr bwMode="auto">
          <a:xfrm>
            <a:off x="3314700" y="3657600"/>
            <a:ext cx="914400" cy="1371600"/>
            <a:chOff x="1824" y="2352"/>
            <a:chExt cx="768" cy="1152"/>
          </a:xfrm>
        </p:grpSpPr>
        <p:sp>
          <p:nvSpPr>
            <p:cNvPr id="26660" name="Line 15">
              <a:extLst>
                <a:ext uri="{FF2B5EF4-FFF2-40B4-BE49-F238E27FC236}">
                  <a16:creationId xmlns:a16="http://schemas.microsoft.com/office/drawing/2014/main" id="{C1F2433E-C521-4385-A595-98E3D1C09469}"/>
                </a:ext>
              </a:extLst>
            </p:cNvPr>
            <p:cNvSpPr>
              <a:spLocks noChangeShapeType="1"/>
            </p:cNvSpPr>
            <p:nvPr/>
          </p:nvSpPr>
          <p:spPr bwMode="auto">
            <a:xfrm>
              <a:off x="1824" y="2352"/>
              <a:ext cx="768" cy="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sz="1350"/>
            </a:p>
          </p:txBody>
        </p:sp>
        <p:sp>
          <p:nvSpPr>
            <p:cNvPr id="26661" name="Line 16">
              <a:extLst>
                <a:ext uri="{FF2B5EF4-FFF2-40B4-BE49-F238E27FC236}">
                  <a16:creationId xmlns:a16="http://schemas.microsoft.com/office/drawing/2014/main" id="{E0595F58-450B-4125-BB5E-F730FC44FDD1}"/>
                </a:ext>
              </a:extLst>
            </p:cNvPr>
            <p:cNvSpPr>
              <a:spLocks noChangeShapeType="1"/>
            </p:cNvSpPr>
            <p:nvPr/>
          </p:nvSpPr>
          <p:spPr bwMode="auto">
            <a:xfrm flipV="1">
              <a:off x="2592" y="2352"/>
              <a:ext cx="0" cy="1152"/>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fr-FR" sz="1350"/>
            </a:p>
          </p:txBody>
        </p:sp>
      </p:grpSp>
      <p:sp>
        <p:nvSpPr>
          <p:cNvPr id="26639" name="Text Box 17">
            <a:extLst>
              <a:ext uri="{FF2B5EF4-FFF2-40B4-BE49-F238E27FC236}">
                <a16:creationId xmlns:a16="http://schemas.microsoft.com/office/drawing/2014/main" id="{5456BA37-BE6B-4385-B771-4DED0A61B45C}"/>
              </a:ext>
            </a:extLst>
          </p:cNvPr>
          <p:cNvSpPr txBox="1">
            <a:spLocks noChangeArrowheads="1"/>
          </p:cNvSpPr>
          <p:nvPr/>
        </p:nvSpPr>
        <p:spPr bwMode="auto">
          <a:xfrm>
            <a:off x="5274469" y="5535216"/>
            <a:ext cx="171553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1350">
                <a:latin typeface="Times New Roman" panose="02020603050405020304" pitchFamily="18" charset="0"/>
              </a:rPr>
              <a:t>      </a:t>
            </a:r>
            <a:r>
              <a:rPr lang="fr-FR" altLang="fr-FR" sz="1050">
                <a:latin typeface="Times New Roman" panose="02020603050405020304" pitchFamily="18" charset="0"/>
              </a:rPr>
              <a:t>   Phase de réadaptation</a:t>
            </a:r>
          </a:p>
        </p:txBody>
      </p:sp>
      <p:sp>
        <p:nvSpPr>
          <p:cNvPr id="26640" name="Line 18">
            <a:extLst>
              <a:ext uri="{FF2B5EF4-FFF2-40B4-BE49-F238E27FC236}">
                <a16:creationId xmlns:a16="http://schemas.microsoft.com/office/drawing/2014/main" id="{9F96A258-81EF-434C-98D8-311C8190DED5}"/>
              </a:ext>
            </a:extLst>
          </p:cNvPr>
          <p:cNvSpPr>
            <a:spLocks noChangeShapeType="1"/>
          </p:cNvSpPr>
          <p:nvPr/>
        </p:nvSpPr>
        <p:spPr bwMode="auto">
          <a:xfrm>
            <a:off x="1314450" y="5143500"/>
            <a:ext cx="6172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grpSp>
        <p:nvGrpSpPr>
          <p:cNvPr id="26641" name="Group 20">
            <a:extLst>
              <a:ext uri="{FF2B5EF4-FFF2-40B4-BE49-F238E27FC236}">
                <a16:creationId xmlns:a16="http://schemas.microsoft.com/office/drawing/2014/main" id="{8270A51E-9E67-45D2-A3C6-469539D4AC01}"/>
              </a:ext>
            </a:extLst>
          </p:cNvPr>
          <p:cNvGrpSpPr>
            <a:grpSpLocks/>
          </p:cNvGrpSpPr>
          <p:nvPr/>
        </p:nvGrpSpPr>
        <p:grpSpPr bwMode="auto">
          <a:xfrm>
            <a:off x="3314700" y="2714625"/>
            <a:ext cx="3429000" cy="2343150"/>
            <a:chOff x="1872" y="1536"/>
            <a:chExt cx="2880" cy="1968"/>
          </a:xfrm>
        </p:grpSpPr>
        <p:sp>
          <p:nvSpPr>
            <p:cNvPr id="26657" name="Freeform 21">
              <a:extLst>
                <a:ext uri="{FF2B5EF4-FFF2-40B4-BE49-F238E27FC236}">
                  <a16:creationId xmlns:a16="http://schemas.microsoft.com/office/drawing/2014/main" id="{F15907F4-8C45-475F-9869-0589615F6491}"/>
                </a:ext>
              </a:extLst>
            </p:cNvPr>
            <p:cNvSpPr>
              <a:spLocks/>
            </p:cNvSpPr>
            <p:nvPr/>
          </p:nvSpPr>
          <p:spPr bwMode="auto">
            <a:xfrm>
              <a:off x="1872" y="1536"/>
              <a:ext cx="2784" cy="1968"/>
            </a:xfrm>
            <a:custGeom>
              <a:avLst/>
              <a:gdLst>
                <a:gd name="T0" fmla="*/ 0 w 2472"/>
                <a:gd name="T1" fmla="*/ 16552427 h 1032"/>
                <a:gd name="T2" fmla="*/ 6274 w 2472"/>
                <a:gd name="T3" fmla="*/ 2690517 h 1032"/>
                <a:gd name="T4" fmla="*/ 13419 w 2472"/>
                <a:gd name="T5" fmla="*/ 387971 h 1032"/>
                <a:gd name="T6" fmla="*/ 13985 w 2472"/>
                <a:gd name="T7" fmla="*/ 387971 h 1032"/>
                <a:gd name="T8" fmla="*/ 0 60000 65536"/>
                <a:gd name="T9" fmla="*/ 0 60000 65536"/>
                <a:gd name="T10" fmla="*/ 0 60000 65536"/>
                <a:gd name="T11" fmla="*/ 0 60000 65536"/>
                <a:gd name="T12" fmla="*/ 0 w 2472"/>
                <a:gd name="T13" fmla="*/ 0 h 1032"/>
                <a:gd name="T14" fmla="*/ 2472 w 2472"/>
                <a:gd name="T15" fmla="*/ 1032 h 1032"/>
              </a:gdLst>
              <a:ahLst/>
              <a:cxnLst>
                <a:cxn ang="T8">
                  <a:pos x="T0" y="T1"/>
                </a:cxn>
                <a:cxn ang="T9">
                  <a:pos x="T2" y="T3"/>
                </a:cxn>
                <a:cxn ang="T10">
                  <a:pos x="T4" y="T5"/>
                </a:cxn>
                <a:cxn ang="T11">
                  <a:pos x="T6" y="T7"/>
                </a:cxn>
              </a:cxnLst>
              <a:rect l="T12" t="T13" r="T14" b="T15"/>
              <a:pathLst>
                <a:path w="2472" h="1032">
                  <a:moveTo>
                    <a:pt x="0" y="1032"/>
                  </a:moveTo>
                  <a:cubicBezTo>
                    <a:pt x="340" y="684"/>
                    <a:pt x="680" y="336"/>
                    <a:pt x="1056" y="168"/>
                  </a:cubicBezTo>
                  <a:cubicBezTo>
                    <a:pt x="1432" y="0"/>
                    <a:pt x="2040" y="48"/>
                    <a:pt x="2256" y="24"/>
                  </a:cubicBezTo>
                  <a:cubicBezTo>
                    <a:pt x="2472" y="0"/>
                    <a:pt x="2412" y="12"/>
                    <a:pt x="2352" y="2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FR" sz="1350"/>
            </a:p>
          </p:txBody>
        </p:sp>
        <p:sp>
          <p:nvSpPr>
            <p:cNvPr id="26658" name="Freeform 22">
              <a:extLst>
                <a:ext uri="{FF2B5EF4-FFF2-40B4-BE49-F238E27FC236}">
                  <a16:creationId xmlns:a16="http://schemas.microsoft.com/office/drawing/2014/main" id="{2E2CC1F4-8965-46DD-BDB6-440F2DCAFEAF}"/>
                </a:ext>
              </a:extLst>
            </p:cNvPr>
            <p:cNvSpPr>
              <a:spLocks/>
            </p:cNvSpPr>
            <p:nvPr/>
          </p:nvSpPr>
          <p:spPr bwMode="auto">
            <a:xfrm flipV="1">
              <a:off x="2592" y="2352"/>
              <a:ext cx="2112" cy="1056"/>
            </a:xfrm>
            <a:custGeom>
              <a:avLst/>
              <a:gdLst>
                <a:gd name="T0" fmla="*/ 0 w 2472"/>
                <a:gd name="T1" fmla="*/ 1458 h 1032"/>
                <a:gd name="T2" fmla="*/ 100 w 2472"/>
                <a:gd name="T3" fmla="*/ 236 h 1032"/>
                <a:gd name="T4" fmla="*/ 213 w 2472"/>
                <a:gd name="T5" fmla="*/ 39 h 1032"/>
                <a:gd name="T6" fmla="*/ 222 w 2472"/>
                <a:gd name="T7" fmla="*/ 39 h 1032"/>
                <a:gd name="T8" fmla="*/ 0 60000 65536"/>
                <a:gd name="T9" fmla="*/ 0 60000 65536"/>
                <a:gd name="T10" fmla="*/ 0 60000 65536"/>
                <a:gd name="T11" fmla="*/ 0 60000 65536"/>
                <a:gd name="T12" fmla="*/ 0 w 2472"/>
                <a:gd name="T13" fmla="*/ 0 h 1032"/>
                <a:gd name="T14" fmla="*/ 2472 w 2472"/>
                <a:gd name="T15" fmla="*/ 1032 h 1032"/>
              </a:gdLst>
              <a:ahLst/>
              <a:cxnLst>
                <a:cxn ang="T8">
                  <a:pos x="T0" y="T1"/>
                </a:cxn>
                <a:cxn ang="T9">
                  <a:pos x="T2" y="T3"/>
                </a:cxn>
                <a:cxn ang="T10">
                  <a:pos x="T4" y="T5"/>
                </a:cxn>
                <a:cxn ang="T11">
                  <a:pos x="T6" y="T7"/>
                </a:cxn>
              </a:cxnLst>
              <a:rect l="T12" t="T13" r="T14" b="T15"/>
              <a:pathLst>
                <a:path w="2472" h="1032">
                  <a:moveTo>
                    <a:pt x="0" y="1032"/>
                  </a:moveTo>
                  <a:cubicBezTo>
                    <a:pt x="340" y="684"/>
                    <a:pt x="680" y="336"/>
                    <a:pt x="1056" y="168"/>
                  </a:cubicBezTo>
                  <a:cubicBezTo>
                    <a:pt x="1432" y="0"/>
                    <a:pt x="2040" y="48"/>
                    <a:pt x="2256" y="24"/>
                  </a:cubicBezTo>
                  <a:cubicBezTo>
                    <a:pt x="2472" y="0"/>
                    <a:pt x="2412" y="12"/>
                    <a:pt x="2352" y="2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FR" sz="1350"/>
            </a:p>
          </p:txBody>
        </p:sp>
        <p:sp>
          <p:nvSpPr>
            <p:cNvPr id="26659" name="Freeform 23">
              <a:extLst>
                <a:ext uri="{FF2B5EF4-FFF2-40B4-BE49-F238E27FC236}">
                  <a16:creationId xmlns:a16="http://schemas.microsoft.com/office/drawing/2014/main" id="{3662E0A9-97BB-49BA-B392-17A82EF369AC}"/>
                </a:ext>
              </a:extLst>
            </p:cNvPr>
            <p:cNvSpPr>
              <a:spLocks/>
            </p:cNvSpPr>
            <p:nvPr/>
          </p:nvSpPr>
          <p:spPr bwMode="auto">
            <a:xfrm>
              <a:off x="3168" y="1680"/>
              <a:ext cx="1584" cy="1296"/>
            </a:xfrm>
            <a:custGeom>
              <a:avLst/>
              <a:gdLst>
                <a:gd name="T0" fmla="*/ 9668 w 1392"/>
                <a:gd name="T1" fmla="*/ 0 h 1392"/>
                <a:gd name="T2" fmla="*/ 5673 w 1392"/>
                <a:gd name="T3" fmla="*/ 361 h 1392"/>
                <a:gd name="T4" fmla="*/ 0 w 1392"/>
                <a:gd name="T5" fmla="*/ 477 h 1392"/>
                <a:gd name="T6" fmla="*/ 0 60000 65536"/>
                <a:gd name="T7" fmla="*/ 0 60000 65536"/>
                <a:gd name="T8" fmla="*/ 0 60000 65536"/>
                <a:gd name="T9" fmla="*/ 0 w 1392"/>
                <a:gd name="T10" fmla="*/ 0 h 1392"/>
                <a:gd name="T11" fmla="*/ 1392 w 1392"/>
                <a:gd name="T12" fmla="*/ 1392 h 1392"/>
              </a:gdLst>
              <a:ahLst/>
              <a:cxnLst>
                <a:cxn ang="T6">
                  <a:pos x="T0" y="T1"/>
                </a:cxn>
                <a:cxn ang="T7">
                  <a:pos x="T2" y="T3"/>
                </a:cxn>
                <a:cxn ang="T8">
                  <a:pos x="T4" y="T5"/>
                </a:cxn>
              </a:cxnLst>
              <a:rect l="T9" t="T10" r="T11" b="T12"/>
              <a:pathLst>
                <a:path w="1392" h="1392">
                  <a:moveTo>
                    <a:pt x="1392" y="0"/>
                  </a:moveTo>
                  <a:cubicBezTo>
                    <a:pt x="1220" y="412"/>
                    <a:pt x="1048" y="824"/>
                    <a:pt x="816" y="1056"/>
                  </a:cubicBezTo>
                  <a:cubicBezTo>
                    <a:pt x="584" y="1288"/>
                    <a:pt x="136" y="1336"/>
                    <a:pt x="0" y="1392"/>
                  </a:cubicBezTo>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fr-FR" sz="1350"/>
            </a:p>
          </p:txBody>
        </p:sp>
      </p:grpSp>
      <p:sp>
        <p:nvSpPr>
          <p:cNvPr id="26642" name="Line 24">
            <a:extLst>
              <a:ext uri="{FF2B5EF4-FFF2-40B4-BE49-F238E27FC236}">
                <a16:creationId xmlns:a16="http://schemas.microsoft.com/office/drawing/2014/main" id="{D72728CF-19A0-4005-ADB3-63A18460690D}"/>
              </a:ext>
            </a:extLst>
          </p:cNvPr>
          <p:cNvSpPr>
            <a:spLocks noChangeShapeType="1"/>
          </p:cNvSpPr>
          <p:nvPr/>
        </p:nvSpPr>
        <p:spPr bwMode="auto">
          <a:xfrm>
            <a:off x="3314702" y="3429000"/>
            <a:ext cx="15479" cy="1600200"/>
          </a:xfrm>
          <a:prstGeom prst="line">
            <a:avLst/>
          </a:prstGeom>
          <a:noFill/>
          <a:ln w="19050">
            <a:solidFill>
              <a:srgbClr val="FF0B0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grpSp>
        <p:nvGrpSpPr>
          <p:cNvPr id="26643" name="Group 25">
            <a:extLst>
              <a:ext uri="{FF2B5EF4-FFF2-40B4-BE49-F238E27FC236}">
                <a16:creationId xmlns:a16="http://schemas.microsoft.com/office/drawing/2014/main" id="{CF1893E8-AF4B-42F9-833F-B6EC38F7284C}"/>
              </a:ext>
            </a:extLst>
          </p:cNvPr>
          <p:cNvGrpSpPr>
            <a:grpSpLocks/>
          </p:cNvGrpSpPr>
          <p:nvPr/>
        </p:nvGrpSpPr>
        <p:grpSpPr bwMode="auto">
          <a:xfrm>
            <a:off x="2628902" y="3165871"/>
            <a:ext cx="1391841" cy="277415"/>
            <a:chOff x="1130" y="1939"/>
            <a:chExt cx="1169" cy="233"/>
          </a:xfrm>
        </p:grpSpPr>
        <p:sp>
          <p:nvSpPr>
            <p:cNvPr id="9242" name="Text Box 26">
              <a:extLst>
                <a:ext uri="{FF2B5EF4-FFF2-40B4-BE49-F238E27FC236}">
                  <a16:creationId xmlns:a16="http://schemas.microsoft.com/office/drawing/2014/main" id="{8730F52C-1CCD-4692-B037-CBD748EAF380}"/>
                </a:ext>
              </a:extLst>
            </p:cNvPr>
            <p:cNvSpPr txBox="1">
              <a:spLocks noChangeArrowheads="1"/>
            </p:cNvSpPr>
            <p:nvPr/>
          </p:nvSpPr>
          <p:spPr bwMode="auto">
            <a:xfrm>
              <a:off x="1201" y="1939"/>
              <a:ext cx="1028" cy="233"/>
            </a:xfrm>
            <a:prstGeom prst="rect">
              <a:avLst/>
            </a:prstGeom>
            <a:noFill/>
            <a:ln w="9525" cap="rnd">
              <a:solidFill>
                <a:schemeClr val="folHlink"/>
              </a:solidFill>
              <a:prstDash val="sysDot"/>
              <a:miter lim="800000"/>
              <a:headEnd/>
              <a:tailEnd/>
            </a:ln>
            <a:effectLst/>
          </p:spPr>
          <p:txBody>
            <a:bodyPr wrap="none">
              <a:spAutoFit/>
            </a:bodyPr>
            <a:lstStyle/>
            <a:p>
              <a:pPr algn="ctr">
                <a:defRPr/>
              </a:pPr>
              <a:r>
                <a:rPr lang="fr-FR" sz="1200" b="1">
                  <a:solidFill>
                    <a:srgbClr val="FF0B02"/>
                  </a:solidFill>
                  <a:effectLst>
                    <a:outerShdw blurRad="38100" dist="38100" dir="2700000" algn="tl">
                      <a:srgbClr val="C0C0C0"/>
                    </a:outerShdw>
                  </a:effectLst>
                  <a:latin typeface="Times New Roman" pitchFamily="18" charset="0"/>
                </a:rPr>
                <a:t>1° c. cancéreuse</a:t>
              </a:r>
              <a:endParaRPr lang="fr-FR" sz="1500">
                <a:latin typeface="Times New Roman" pitchFamily="18" charset="0"/>
              </a:endParaRPr>
            </a:p>
          </p:txBody>
        </p:sp>
        <p:sp>
          <p:nvSpPr>
            <p:cNvPr id="26656" name="Rectangle 27">
              <a:extLst>
                <a:ext uri="{FF2B5EF4-FFF2-40B4-BE49-F238E27FC236}">
                  <a16:creationId xmlns:a16="http://schemas.microsoft.com/office/drawing/2014/main" id="{182571A6-6052-4C47-ABF6-4E29A309CC73}"/>
                </a:ext>
              </a:extLst>
            </p:cNvPr>
            <p:cNvSpPr>
              <a:spLocks noChangeArrowheads="1"/>
            </p:cNvSpPr>
            <p:nvPr/>
          </p:nvSpPr>
          <p:spPr bwMode="auto">
            <a:xfrm>
              <a:off x="1130" y="1960"/>
              <a:ext cx="1169" cy="200"/>
            </a:xfrm>
            <a:prstGeom prst="rect">
              <a:avLst/>
            </a:prstGeom>
            <a:noFill/>
            <a:ln w="9525">
              <a:solidFill>
                <a:srgbClr val="FF0B0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fr-FR" altLang="fr-FR" sz="1350">
                <a:latin typeface="Arial" panose="020B0604020202020204" pitchFamily="34" charset="0"/>
              </a:endParaRPr>
            </a:p>
          </p:txBody>
        </p:sp>
      </p:grpSp>
      <p:sp>
        <p:nvSpPr>
          <p:cNvPr id="9244" name="Text Box 28">
            <a:extLst>
              <a:ext uri="{FF2B5EF4-FFF2-40B4-BE49-F238E27FC236}">
                <a16:creationId xmlns:a16="http://schemas.microsoft.com/office/drawing/2014/main" id="{9BBCFC3A-CC32-4148-B21F-35255697B8FC}"/>
              </a:ext>
            </a:extLst>
          </p:cNvPr>
          <p:cNvSpPr txBox="1">
            <a:spLocks noChangeArrowheads="1"/>
          </p:cNvSpPr>
          <p:nvPr/>
        </p:nvSpPr>
        <p:spPr bwMode="auto">
          <a:xfrm>
            <a:off x="3657600" y="2000250"/>
            <a:ext cx="1143000" cy="415498"/>
          </a:xfrm>
          <a:prstGeom prst="rect">
            <a:avLst/>
          </a:prstGeom>
          <a:noFill/>
          <a:ln w="9525">
            <a:noFill/>
            <a:miter lim="800000"/>
            <a:headEnd/>
            <a:tailEnd/>
          </a:ln>
          <a:effectLst/>
        </p:spPr>
        <p:txBody>
          <a:bodyPr>
            <a:spAutoFit/>
          </a:bodyPr>
          <a:lstStyle/>
          <a:p>
            <a:pPr algn="ctr">
              <a:defRPr/>
            </a:pPr>
            <a:r>
              <a:rPr lang="fr-FR" sz="1200" b="1">
                <a:solidFill>
                  <a:srgbClr val="FF0B02"/>
                </a:solidFill>
                <a:effectLst>
                  <a:outerShdw blurRad="38100" dist="38100" dir="2700000" algn="tl">
                    <a:srgbClr val="C0C0C0"/>
                  </a:outerShdw>
                </a:effectLst>
                <a:latin typeface="Times New Roman" pitchFamily="18" charset="0"/>
              </a:rPr>
              <a:t>1° symptôme</a:t>
            </a:r>
          </a:p>
          <a:p>
            <a:pPr algn="ctr">
              <a:defRPr/>
            </a:pPr>
            <a:r>
              <a:rPr lang="fr-FR" sz="900" b="1">
                <a:solidFill>
                  <a:srgbClr val="FF0B02"/>
                </a:solidFill>
                <a:effectLst>
                  <a:outerShdw blurRad="38100" dist="38100" dir="2700000" algn="tl">
                    <a:srgbClr val="C0C0C0"/>
                  </a:outerShdw>
                </a:effectLst>
                <a:latin typeface="Times New Roman" pitchFamily="18" charset="0"/>
              </a:rPr>
              <a:t>(10</a:t>
            </a:r>
            <a:r>
              <a:rPr lang="fr-FR" sz="900" b="1" baseline="30000">
                <a:solidFill>
                  <a:srgbClr val="FF0B02"/>
                </a:solidFill>
                <a:effectLst>
                  <a:outerShdw blurRad="38100" dist="38100" dir="2700000" algn="tl">
                    <a:srgbClr val="C0C0C0"/>
                  </a:outerShdw>
                </a:effectLst>
                <a:latin typeface="Times New Roman" pitchFamily="18" charset="0"/>
              </a:rPr>
              <a:t>9 </a:t>
            </a:r>
            <a:r>
              <a:rPr lang="fr-FR" sz="900" b="1">
                <a:solidFill>
                  <a:srgbClr val="FF0B02"/>
                </a:solidFill>
                <a:effectLst>
                  <a:outerShdw blurRad="38100" dist="38100" dir="2700000" algn="tl">
                    <a:srgbClr val="C0C0C0"/>
                  </a:outerShdw>
                </a:effectLst>
                <a:latin typeface="Times New Roman" pitchFamily="18" charset="0"/>
              </a:rPr>
              <a:t>cellules = 1g)</a:t>
            </a:r>
            <a:endParaRPr lang="fr-FR" sz="1350">
              <a:latin typeface="Times New Roman" pitchFamily="18" charset="0"/>
            </a:endParaRPr>
          </a:p>
        </p:txBody>
      </p:sp>
      <p:sp>
        <p:nvSpPr>
          <p:cNvPr id="26645" name="Rectangle 29">
            <a:extLst>
              <a:ext uri="{FF2B5EF4-FFF2-40B4-BE49-F238E27FC236}">
                <a16:creationId xmlns:a16="http://schemas.microsoft.com/office/drawing/2014/main" id="{2C260C65-C524-47E5-8C3B-0538573EBF6D}"/>
              </a:ext>
            </a:extLst>
          </p:cNvPr>
          <p:cNvSpPr>
            <a:spLocks noChangeArrowheads="1"/>
          </p:cNvSpPr>
          <p:nvPr/>
        </p:nvSpPr>
        <p:spPr bwMode="auto">
          <a:xfrm>
            <a:off x="3657600" y="2012157"/>
            <a:ext cx="1200150" cy="388144"/>
          </a:xfrm>
          <a:prstGeom prst="rect">
            <a:avLst/>
          </a:prstGeom>
          <a:noFill/>
          <a:ln w="9525">
            <a:solidFill>
              <a:srgbClr val="FF0B0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fr-FR" altLang="fr-FR" sz="1350">
              <a:latin typeface="Arial" panose="020B0604020202020204" pitchFamily="34" charset="0"/>
            </a:endParaRPr>
          </a:p>
        </p:txBody>
      </p:sp>
      <p:sp>
        <p:nvSpPr>
          <p:cNvPr id="26646" name="Line 30">
            <a:extLst>
              <a:ext uri="{FF2B5EF4-FFF2-40B4-BE49-F238E27FC236}">
                <a16:creationId xmlns:a16="http://schemas.microsoft.com/office/drawing/2014/main" id="{7ED2F0F0-5C16-4DD9-A9E0-7F9BE6A2873F}"/>
              </a:ext>
            </a:extLst>
          </p:cNvPr>
          <p:cNvSpPr>
            <a:spLocks noChangeShapeType="1"/>
          </p:cNvSpPr>
          <p:nvPr/>
        </p:nvSpPr>
        <p:spPr bwMode="auto">
          <a:xfrm>
            <a:off x="5328047" y="5373291"/>
            <a:ext cx="319088"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sp>
        <p:nvSpPr>
          <p:cNvPr id="26647" name="Line 31">
            <a:extLst>
              <a:ext uri="{FF2B5EF4-FFF2-40B4-BE49-F238E27FC236}">
                <a16:creationId xmlns:a16="http://schemas.microsoft.com/office/drawing/2014/main" id="{F93371C7-F576-4C5E-870D-D3D5573D54EE}"/>
              </a:ext>
            </a:extLst>
          </p:cNvPr>
          <p:cNvSpPr>
            <a:spLocks noChangeShapeType="1"/>
          </p:cNvSpPr>
          <p:nvPr/>
        </p:nvSpPr>
        <p:spPr bwMode="auto">
          <a:xfrm rot="2671111" flipV="1">
            <a:off x="5274471" y="5588794"/>
            <a:ext cx="377429" cy="5715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sz="1350"/>
          </a:p>
        </p:txBody>
      </p:sp>
      <p:grpSp>
        <p:nvGrpSpPr>
          <p:cNvPr id="26648" name="Group 32">
            <a:extLst>
              <a:ext uri="{FF2B5EF4-FFF2-40B4-BE49-F238E27FC236}">
                <a16:creationId xmlns:a16="http://schemas.microsoft.com/office/drawing/2014/main" id="{701E6D6B-9A8E-4D34-99FE-938996C15359}"/>
              </a:ext>
            </a:extLst>
          </p:cNvPr>
          <p:cNvGrpSpPr>
            <a:grpSpLocks/>
          </p:cNvGrpSpPr>
          <p:nvPr/>
        </p:nvGrpSpPr>
        <p:grpSpPr bwMode="auto">
          <a:xfrm>
            <a:off x="6513910" y="2458641"/>
            <a:ext cx="1200150" cy="400050"/>
            <a:chOff x="4320" y="1200"/>
            <a:chExt cx="1008" cy="336"/>
          </a:xfrm>
        </p:grpSpPr>
        <p:sp>
          <p:nvSpPr>
            <p:cNvPr id="9249" name="Text Box 33">
              <a:extLst>
                <a:ext uri="{FF2B5EF4-FFF2-40B4-BE49-F238E27FC236}">
                  <a16:creationId xmlns:a16="http://schemas.microsoft.com/office/drawing/2014/main" id="{04ADDF30-A34E-4FBF-890F-8FA13329772B}"/>
                </a:ext>
              </a:extLst>
            </p:cNvPr>
            <p:cNvSpPr txBox="1">
              <a:spLocks noChangeArrowheads="1"/>
            </p:cNvSpPr>
            <p:nvPr/>
          </p:nvSpPr>
          <p:spPr bwMode="auto">
            <a:xfrm>
              <a:off x="4588" y="1200"/>
              <a:ext cx="511" cy="252"/>
            </a:xfrm>
            <a:prstGeom prst="rect">
              <a:avLst/>
            </a:prstGeom>
            <a:noFill/>
            <a:ln w="9525">
              <a:noFill/>
              <a:miter lim="800000"/>
              <a:headEnd/>
              <a:tailEnd/>
            </a:ln>
            <a:effectLst/>
          </p:spPr>
          <p:txBody>
            <a:bodyPr wrap="none">
              <a:spAutoFit/>
            </a:bodyPr>
            <a:lstStyle/>
            <a:p>
              <a:pPr>
                <a:defRPr/>
              </a:pPr>
              <a:r>
                <a:rPr lang="fr-FR" sz="1350" b="1">
                  <a:solidFill>
                    <a:srgbClr val="FF0B02"/>
                  </a:solidFill>
                  <a:effectLst>
                    <a:outerShdw blurRad="38100" dist="38100" dir="2700000" algn="tl">
                      <a:srgbClr val="C0C0C0"/>
                    </a:outerShdw>
                  </a:effectLst>
                  <a:latin typeface="Times New Roman" pitchFamily="18" charset="0"/>
                </a:rPr>
                <a:t>Décès</a:t>
              </a:r>
              <a:endParaRPr lang="fr-FR" sz="1350" b="1">
                <a:effectLst>
                  <a:outerShdw blurRad="38100" dist="38100" dir="2700000" algn="tl">
                    <a:srgbClr val="C0C0C0"/>
                  </a:outerShdw>
                </a:effectLst>
                <a:latin typeface="Times New Roman" pitchFamily="18" charset="0"/>
              </a:endParaRPr>
            </a:p>
          </p:txBody>
        </p:sp>
        <p:grpSp>
          <p:nvGrpSpPr>
            <p:cNvPr id="26652" name="Group 34">
              <a:extLst>
                <a:ext uri="{FF2B5EF4-FFF2-40B4-BE49-F238E27FC236}">
                  <a16:creationId xmlns:a16="http://schemas.microsoft.com/office/drawing/2014/main" id="{D7338DD9-98BC-4E50-BDD5-7FAFDBE54213}"/>
                </a:ext>
              </a:extLst>
            </p:cNvPr>
            <p:cNvGrpSpPr>
              <a:grpSpLocks/>
            </p:cNvGrpSpPr>
            <p:nvPr/>
          </p:nvGrpSpPr>
          <p:grpSpPr bwMode="auto">
            <a:xfrm>
              <a:off x="4320" y="1210"/>
              <a:ext cx="1008" cy="326"/>
              <a:chOff x="4320" y="1210"/>
              <a:chExt cx="1008" cy="326"/>
            </a:xfrm>
          </p:grpSpPr>
          <p:sp>
            <p:nvSpPr>
              <p:cNvPr id="9251" name="Rectangle 35">
                <a:extLst>
                  <a:ext uri="{FF2B5EF4-FFF2-40B4-BE49-F238E27FC236}">
                    <a16:creationId xmlns:a16="http://schemas.microsoft.com/office/drawing/2014/main" id="{29EFD73E-042F-4004-AD76-AEDF811993BB}"/>
                  </a:ext>
                </a:extLst>
              </p:cNvPr>
              <p:cNvSpPr>
                <a:spLocks noChangeArrowheads="1"/>
              </p:cNvSpPr>
              <p:nvPr/>
            </p:nvSpPr>
            <p:spPr bwMode="auto">
              <a:xfrm>
                <a:off x="4342" y="1338"/>
                <a:ext cx="962" cy="194"/>
              </a:xfrm>
              <a:prstGeom prst="rect">
                <a:avLst/>
              </a:prstGeom>
              <a:noFill/>
              <a:ln w="9525">
                <a:noFill/>
                <a:miter lim="800000"/>
                <a:headEnd/>
                <a:tailEnd/>
              </a:ln>
              <a:effectLst/>
            </p:spPr>
            <p:txBody>
              <a:bodyPr wrap="none">
                <a:spAutoFit/>
              </a:bodyPr>
              <a:lstStyle/>
              <a:p>
                <a:pPr algn="ctr">
                  <a:defRPr/>
                </a:pPr>
                <a:r>
                  <a:rPr lang="fr-FR" sz="900" b="1">
                    <a:solidFill>
                      <a:srgbClr val="FF0B02"/>
                    </a:solidFill>
                    <a:effectLst>
                      <a:outerShdw blurRad="38100" dist="38100" dir="2700000" algn="tl">
                        <a:srgbClr val="C0C0C0"/>
                      </a:outerShdw>
                    </a:effectLst>
                    <a:latin typeface="Times New Roman" pitchFamily="18" charset="0"/>
                  </a:rPr>
                  <a:t>(10</a:t>
                </a:r>
                <a:r>
                  <a:rPr lang="fr-FR" sz="900" b="1" baseline="30000">
                    <a:solidFill>
                      <a:srgbClr val="FF0B02"/>
                    </a:solidFill>
                    <a:effectLst>
                      <a:outerShdw blurRad="38100" dist="38100" dir="2700000" algn="tl">
                        <a:srgbClr val="C0C0C0"/>
                      </a:outerShdw>
                    </a:effectLst>
                    <a:latin typeface="Times New Roman" pitchFamily="18" charset="0"/>
                  </a:rPr>
                  <a:t>12</a:t>
                </a:r>
                <a:r>
                  <a:rPr lang="fr-FR" sz="900" b="1">
                    <a:solidFill>
                      <a:srgbClr val="FF0B02"/>
                    </a:solidFill>
                    <a:effectLst>
                      <a:outerShdw blurRad="38100" dist="38100" dir="2700000" algn="tl">
                        <a:srgbClr val="C0C0C0"/>
                      </a:outerShdw>
                    </a:effectLst>
                    <a:latin typeface="Times New Roman" pitchFamily="18" charset="0"/>
                  </a:rPr>
                  <a:t> cellules = 1kg)</a:t>
                </a:r>
                <a:endParaRPr lang="fr-FR" sz="1200" b="1">
                  <a:solidFill>
                    <a:srgbClr val="FF0B02"/>
                  </a:solidFill>
                  <a:effectLst>
                    <a:outerShdw blurRad="38100" dist="38100" dir="2700000" algn="tl">
                      <a:srgbClr val="C0C0C0"/>
                    </a:outerShdw>
                  </a:effectLst>
                  <a:latin typeface="Times New Roman" pitchFamily="18" charset="0"/>
                </a:endParaRPr>
              </a:p>
            </p:txBody>
          </p:sp>
          <p:sp>
            <p:nvSpPr>
              <p:cNvPr id="26654" name="Rectangle 36">
                <a:extLst>
                  <a:ext uri="{FF2B5EF4-FFF2-40B4-BE49-F238E27FC236}">
                    <a16:creationId xmlns:a16="http://schemas.microsoft.com/office/drawing/2014/main" id="{093C210D-76AA-4879-9881-96D5C38C72D4}"/>
                  </a:ext>
                </a:extLst>
              </p:cNvPr>
              <p:cNvSpPr>
                <a:spLocks noChangeArrowheads="1"/>
              </p:cNvSpPr>
              <p:nvPr/>
            </p:nvSpPr>
            <p:spPr bwMode="auto">
              <a:xfrm>
                <a:off x="4320" y="1210"/>
                <a:ext cx="1008" cy="326"/>
              </a:xfrm>
              <a:prstGeom prst="rect">
                <a:avLst/>
              </a:prstGeom>
              <a:noFill/>
              <a:ln w="9525">
                <a:solidFill>
                  <a:srgbClr val="FF0B0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fr-FR" altLang="fr-FR" sz="1350">
                  <a:latin typeface="Arial" panose="020B0604020202020204" pitchFamily="34" charset="0"/>
                </a:endParaRPr>
              </a:p>
            </p:txBody>
          </p:sp>
        </p:grpSp>
      </p:grpSp>
      <p:sp>
        <p:nvSpPr>
          <p:cNvPr id="9253" name="Rectangle 37">
            <a:extLst>
              <a:ext uri="{FF2B5EF4-FFF2-40B4-BE49-F238E27FC236}">
                <a16:creationId xmlns:a16="http://schemas.microsoft.com/office/drawing/2014/main" id="{404A8688-4ABF-4464-8628-D438C94D7AAC}"/>
              </a:ext>
            </a:extLst>
          </p:cNvPr>
          <p:cNvSpPr>
            <a:spLocks noChangeArrowheads="1"/>
          </p:cNvSpPr>
          <p:nvPr/>
        </p:nvSpPr>
        <p:spPr bwMode="auto">
          <a:xfrm>
            <a:off x="2087168" y="998935"/>
            <a:ext cx="5454253" cy="369332"/>
          </a:xfrm>
          <a:prstGeom prst="rect">
            <a:avLst/>
          </a:prstGeom>
          <a:noFill/>
          <a:ln w="9525">
            <a:noFill/>
            <a:miter lim="800000"/>
            <a:headEnd/>
            <a:tailEnd/>
          </a:ln>
          <a:effectLst/>
        </p:spPr>
        <p:txBody>
          <a:bodyPr>
            <a:spAutoFit/>
          </a:bodyPr>
          <a:lstStyle/>
          <a:p>
            <a:pPr>
              <a:defRPr/>
            </a:pPr>
            <a:endParaRPr lang="fr-FR" b="1">
              <a:effectLst>
                <a:outerShdw blurRad="38100" dist="38100" dir="2700000" algn="tl">
                  <a:srgbClr val="C0C0C0"/>
                </a:outerShdw>
              </a:effectLst>
              <a:latin typeface="Arial" charset="0"/>
            </a:endParaRPr>
          </a:p>
        </p:txBody>
      </p:sp>
      <p:sp>
        <p:nvSpPr>
          <p:cNvPr id="28712" name="Rectangle 40">
            <a:extLst>
              <a:ext uri="{FF2B5EF4-FFF2-40B4-BE49-F238E27FC236}">
                <a16:creationId xmlns:a16="http://schemas.microsoft.com/office/drawing/2014/main" id="{DC803A82-F3F8-4F36-A6AF-503F75C2209E}"/>
              </a:ext>
            </a:extLst>
          </p:cNvPr>
          <p:cNvSpPr>
            <a:spLocks noGrp="1" noChangeArrowheads="1"/>
          </p:cNvSpPr>
          <p:nvPr>
            <p:ph type="title"/>
          </p:nvPr>
        </p:nvSpPr>
        <p:spPr>
          <a:xfrm>
            <a:off x="1119190" y="1240633"/>
            <a:ext cx="7477125" cy="676275"/>
          </a:xfrm>
        </p:spPr>
        <p:txBody>
          <a:bodyPr rtlCol="0">
            <a:normAutofit fontScale="90000"/>
          </a:bodyPr>
          <a:lstStyle/>
          <a:p>
            <a:pPr>
              <a:defRPr/>
            </a:pPr>
            <a:r>
              <a:rPr lang="fr-FR" sz="3600" b="1" dirty="0"/>
              <a:t>Etapes évolutives </a:t>
            </a:r>
            <a:r>
              <a:rPr lang="fr-FR" sz="3600" dirty="0"/>
              <a:t>(exemple du cancer)</a:t>
            </a:r>
            <a:br>
              <a:rPr lang="fr-FR" sz="3600" dirty="0"/>
            </a:br>
            <a:r>
              <a:rPr lang="fr-FR" sz="3600" b="1" dirty="0"/>
              <a:t>Vers une notion de soins continus</a:t>
            </a:r>
            <a:r>
              <a:rPr lang="fr-FR" sz="3600" b="1" dirty="0">
                <a:effectLst>
                  <a:outerShdw blurRad="38100" dist="38100" dir="2700000" algn="tl">
                    <a:srgbClr val="C0C0C0"/>
                  </a:outerShdw>
                </a:effectLst>
              </a:rPr>
              <a:t> </a:t>
            </a:r>
            <a:br>
              <a:rPr lang="fr-FR" b="1" dirty="0">
                <a:solidFill>
                  <a:schemeClr val="tx1">
                    <a:lumMod val="85000"/>
                    <a:lumOff val="15000"/>
                  </a:schemeClr>
                </a:solidFill>
                <a:effectLst>
                  <a:outerShdw blurRad="38100" dist="38100" dir="2700000" algn="tl">
                    <a:srgbClr val="C0C0C0"/>
                  </a:outerShdw>
                </a:effectLst>
              </a:rPr>
            </a:br>
            <a:endParaRPr lang="fr-FR" b="1" dirty="0">
              <a:solidFill>
                <a:schemeClr val="tx1">
                  <a:lumMod val="85000"/>
                  <a:lumOff val="15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11220732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1">
            <a:extLst>
              <a:ext uri="{FF2B5EF4-FFF2-40B4-BE49-F238E27FC236}">
                <a16:creationId xmlns:a16="http://schemas.microsoft.com/office/drawing/2014/main" id="{E8E66ABA-EB5D-4307-BA3D-7749D23C7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729" r="-131" b="32494"/>
          <a:stretch>
            <a:fillRect/>
          </a:stretch>
        </p:blipFill>
        <p:spPr bwMode="auto">
          <a:xfrm>
            <a:off x="685802" y="1727600"/>
            <a:ext cx="7997429" cy="31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2DD29BF1-F708-4FCA-B4ED-C413B0CC360E}"/>
              </a:ext>
            </a:extLst>
          </p:cNvPr>
          <p:cNvSpPr>
            <a:spLocks noChangeArrowheads="1"/>
          </p:cNvSpPr>
          <p:nvPr/>
        </p:nvSpPr>
        <p:spPr bwMode="auto">
          <a:xfrm>
            <a:off x="1668066" y="5141193"/>
            <a:ext cx="58935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fr-FR" sz="900">
                <a:latin typeface="Times New Roman" panose="02020603050405020304" pitchFamily="18" charset="0"/>
                <a:ea typeface="Calibri" panose="020F0502020204030204" pitchFamily="34" charset="0"/>
                <a:cs typeface="Times New Roman" panose="02020603050405020304" pitchFamily="18" charset="0"/>
              </a:rPr>
              <a:t>Murray SA et al. Illness trajectories and palliative care. BMJ, 2005, vol. 330, n°7498, p. 1007-11</a:t>
            </a:r>
            <a:endParaRPr lang="en-US" altLang="fr-FR" sz="900">
              <a:latin typeface="Tahoma" panose="020B060403050404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584A579-8F13-44BC-8C39-2803CD47304B}"/>
              </a:ext>
            </a:extLst>
          </p:cNvPr>
          <p:cNvSpPr/>
          <p:nvPr/>
        </p:nvSpPr>
        <p:spPr>
          <a:xfrm>
            <a:off x="3009520" y="373318"/>
            <a:ext cx="3124959" cy="830997"/>
          </a:xfrm>
          <a:prstGeom prst="rect">
            <a:avLst/>
          </a:prstGeom>
        </p:spPr>
        <p:txBody>
          <a:bodyPr wrap="none">
            <a:spAutoFit/>
          </a:bodyPr>
          <a:lstStyle/>
          <a:p>
            <a:pPr algn="ctr" eaLnBrk="1" hangingPunct="1">
              <a:defRPr/>
            </a:pPr>
            <a:r>
              <a:rPr lang="fr-FR" sz="2400" dirty="0">
                <a:solidFill>
                  <a:schemeClr val="accent5">
                    <a:lumMod val="50000"/>
                  </a:schemeClr>
                </a:solidFill>
                <a:latin typeface="Times New Roman" pitchFamily="18" charset="0"/>
              </a:rPr>
              <a:t>Trajectoire de fin de vie</a:t>
            </a:r>
          </a:p>
          <a:p>
            <a:pPr algn="ctr" eaLnBrk="1" hangingPunct="1">
              <a:defRPr/>
            </a:pPr>
            <a:r>
              <a:rPr lang="fr-FR" sz="2400" dirty="0">
                <a:solidFill>
                  <a:schemeClr val="accent5">
                    <a:lumMod val="50000"/>
                  </a:schemeClr>
                </a:solidFill>
                <a:latin typeface="Times New Roman" pitchFamily="18" charset="0"/>
              </a:rPr>
              <a:t>Le modèle de la BPCO</a:t>
            </a:r>
            <a:endParaRPr lang="fr-FR" sz="2400" dirty="0">
              <a:solidFill>
                <a:schemeClr val="accent5">
                  <a:lumMod val="50000"/>
                </a:schemeClr>
              </a:solidFill>
            </a:endParaRPr>
          </a:p>
        </p:txBody>
      </p:sp>
    </p:spTree>
    <p:extLst>
      <p:ext uri="{BB962C8B-B14F-4D97-AF65-F5344CB8AC3E}">
        <p14:creationId xmlns:p14="http://schemas.microsoft.com/office/powerpoint/2010/main" val="427846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1">
            <a:extLst>
              <a:ext uri="{FF2B5EF4-FFF2-40B4-BE49-F238E27FC236}">
                <a16:creationId xmlns:a16="http://schemas.microsoft.com/office/drawing/2014/main" id="{C9B22286-5389-4582-B09A-700A60EAC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443" r="-131" b="5093"/>
          <a:stretch>
            <a:fillRect/>
          </a:stretch>
        </p:blipFill>
        <p:spPr bwMode="auto">
          <a:xfrm>
            <a:off x="703731" y="1746574"/>
            <a:ext cx="8115300"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1EFEE0AE-5FC2-42E5-A8B5-888357986FD9}"/>
              </a:ext>
            </a:extLst>
          </p:cNvPr>
          <p:cNvSpPr>
            <a:spLocks noChangeArrowheads="1"/>
          </p:cNvSpPr>
          <p:nvPr/>
        </p:nvSpPr>
        <p:spPr bwMode="auto">
          <a:xfrm>
            <a:off x="1720454" y="5111428"/>
            <a:ext cx="58935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en-US" altLang="fr-FR" sz="900">
                <a:latin typeface="Times New Roman" panose="02020603050405020304" pitchFamily="18" charset="0"/>
                <a:ea typeface="Calibri" panose="020F0502020204030204" pitchFamily="34" charset="0"/>
                <a:cs typeface="Times New Roman" panose="02020603050405020304" pitchFamily="18" charset="0"/>
              </a:rPr>
              <a:t>Murray SA et al. Illnesstrajectories and palliative care. BMJ, 2005, vol. 330, n°7498, p. 1007-11</a:t>
            </a:r>
            <a:endParaRPr lang="en-US" altLang="fr-FR" sz="900">
              <a:latin typeface="Tahoma" panose="020B060403050404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B433869-88FF-4960-9E58-C72469D3BEDD}"/>
              </a:ext>
            </a:extLst>
          </p:cNvPr>
          <p:cNvSpPr/>
          <p:nvPr/>
        </p:nvSpPr>
        <p:spPr>
          <a:xfrm>
            <a:off x="2344694" y="346263"/>
            <a:ext cx="4833374" cy="830997"/>
          </a:xfrm>
          <a:prstGeom prst="rect">
            <a:avLst/>
          </a:prstGeom>
        </p:spPr>
        <p:txBody>
          <a:bodyPr wrap="none">
            <a:spAutoFit/>
          </a:bodyPr>
          <a:lstStyle/>
          <a:p>
            <a:pPr algn="ctr" eaLnBrk="1" hangingPunct="1">
              <a:defRPr/>
            </a:pPr>
            <a:r>
              <a:rPr lang="fr-FR" sz="2400" dirty="0">
                <a:solidFill>
                  <a:schemeClr val="accent5">
                    <a:lumMod val="50000"/>
                  </a:schemeClr>
                </a:solidFill>
                <a:latin typeface="Times New Roman" pitchFamily="18" charset="0"/>
              </a:rPr>
              <a:t>Trajectoire de fin de vie</a:t>
            </a:r>
          </a:p>
          <a:p>
            <a:pPr algn="ctr" eaLnBrk="1" hangingPunct="1">
              <a:defRPr/>
            </a:pPr>
            <a:r>
              <a:rPr lang="fr-FR" sz="2400" dirty="0">
                <a:solidFill>
                  <a:schemeClr val="accent5">
                    <a:lumMod val="50000"/>
                  </a:schemeClr>
                </a:solidFill>
                <a:latin typeface="Times New Roman" pitchFamily="18" charset="0"/>
              </a:rPr>
              <a:t>Le modèle de la maladie d’Alzheimer</a:t>
            </a:r>
            <a:endParaRPr lang="fr-FR" sz="2400" dirty="0">
              <a:solidFill>
                <a:schemeClr val="accent5">
                  <a:lumMod val="50000"/>
                </a:schemeClr>
              </a:solidFill>
            </a:endParaRPr>
          </a:p>
        </p:txBody>
      </p:sp>
    </p:spTree>
    <p:extLst>
      <p:ext uri="{BB962C8B-B14F-4D97-AF65-F5344CB8AC3E}">
        <p14:creationId xmlns:p14="http://schemas.microsoft.com/office/powerpoint/2010/main" val="342898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8">
            <a:extLst>
              <a:ext uri="{FF2B5EF4-FFF2-40B4-BE49-F238E27FC236}">
                <a16:creationId xmlns:a16="http://schemas.microsoft.com/office/drawing/2014/main" id="{F9CC05D5-B95E-4C03-8FEB-3FAC21DFD608}"/>
              </a:ext>
            </a:extLst>
          </p:cNvPr>
          <p:cNvGraphicFramePr>
            <a:graphicFrameLocks noChangeAspect="1"/>
          </p:cNvGraphicFramePr>
          <p:nvPr/>
        </p:nvGraphicFramePr>
        <p:xfrm>
          <a:off x="1143000" y="2402684"/>
          <a:ext cx="6858000" cy="2917031"/>
        </p:xfrm>
        <a:graphic>
          <a:graphicData uri="http://schemas.openxmlformats.org/presentationml/2006/ole">
            <mc:AlternateContent xmlns:mc="http://schemas.openxmlformats.org/markup-compatibility/2006">
              <mc:Choice xmlns:v="urn:schemas-microsoft-com:vml" Requires="v">
                <p:oleObj spid="_x0000_s1029" name="Image bitmap" r:id="rId3" imgW="4486901" imgH="1600000" progId="PBrush">
                  <p:embed/>
                </p:oleObj>
              </mc:Choice>
              <mc:Fallback>
                <p:oleObj name="Image bitmap" r:id="rId3" imgW="4486901" imgH="1600000" progId="PBrush">
                  <p:embed/>
                  <p:pic>
                    <p:nvPicPr>
                      <p:cNvPr id="27650" name="Object 8">
                        <a:extLst>
                          <a:ext uri="{FF2B5EF4-FFF2-40B4-BE49-F238E27FC236}">
                            <a16:creationId xmlns:a16="http://schemas.microsoft.com/office/drawing/2014/main" id="{F9CC05D5-B95E-4C03-8FEB-3FAC21DFD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02684"/>
                        <a:ext cx="6858000" cy="29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3">
            <a:extLst>
              <a:ext uri="{FF2B5EF4-FFF2-40B4-BE49-F238E27FC236}">
                <a16:creationId xmlns:a16="http://schemas.microsoft.com/office/drawing/2014/main" id="{56BA6386-9AEA-4F0F-BEA9-26B74A5050F0}"/>
              </a:ext>
            </a:extLst>
          </p:cNvPr>
          <p:cNvSpPr txBox="1">
            <a:spLocks noChangeArrowheads="1"/>
          </p:cNvSpPr>
          <p:nvPr/>
        </p:nvSpPr>
        <p:spPr bwMode="auto">
          <a:xfrm>
            <a:off x="3006329" y="499201"/>
            <a:ext cx="377218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fr-FR" altLang="fr-FR" sz="2700" b="1" dirty="0">
                <a:latin typeface="Times New Roman" panose="02020603050405020304" pitchFamily="18" charset="0"/>
              </a:rPr>
              <a:t>Notion de soins continus</a:t>
            </a:r>
          </a:p>
        </p:txBody>
      </p:sp>
      <p:sp>
        <p:nvSpPr>
          <p:cNvPr id="27652" name="Line 4">
            <a:extLst>
              <a:ext uri="{FF2B5EF4-FFF2-40B4-BE49-F238E27FC236}">
                <a16:creationId xmlns:a16="http://schemas.microsoft.com/office/drawing/2014/main" id="{394BF334-6C4B-464C-8691-04497EA010F1}"/>
              </a:ext>
            </a:extLst>
          </p:cNvPr>
          <p:cNvSpPr>
            <a:spLocks noChangeShapeType="1"/>
          </p:cNvSpPr>
          <p:nvPr/>
        </p:nvSpPr>
        <p:spPr bwMode="auto">
          <a:xfrm>
            <a:off x="2951560" y="1808560"/>
            <a:ext cx="0" cy="540544"/>
          </a:xfrm>
          <a:prstGeom prst="line">
            <a:avLst/>
          </a:prstGeom>
          <a:noFill/>
          <a:ln w="57150">
            <a:solidFill>
              <a:srgbClr val="CC3399"/>
            </a:solidFill>
            <a:round/>
            <a:headEn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27653" name="Text Box 5">
            <a:extLst>
              <a:ext uri="{FF2B5EF4-FFF2-40B4-BE49-F238E27FC236}">
                <a16:creationId xmlns:a16="http://schemas.microsoft.com/office/drawing/2014/main" id="{69031309-633A-4602-8C3E-E7565E725E52}"/>
              </a:ext>
            </a:extLst>
          </p:cNvPr>
          <p:cNvSpPr txBox="1">
            <a:spLocks noChangeArrowheads="1"/>
          </p:cNvSpPr>
          <p:nvPr/>
        </p:nvSpPr>
        <p:spPr bwMode="auto">
          <a:xfrm>
            <a:off x="3006329" y="1808560"/>
            <a:ext cx="121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fr-FR" altLang="fr-FR" b="1">
                <a:solidFill>
                  <a:srgbClr val="CC3399"/>
                </a:solidFill>
                <a:latin typeface="Times New Roman" panose="02020603050405020304" pitchFamily="18" charset="0"/>
              </a:rPr>
              <a:t>Le malade</a:t>
            </a:r>
          </a:p>
        </p:txBody>
      </p:sp>
      <p:sp>
        <p:nvSpPr>
          <p:cNvPr id="27654" name="Line 6">
            <a:extLst>
              <a:ext uri="{FF2B5EF4-FFF2-40B4-BE49-F238E27FC236}">
                <a16:creationId xmlns:a16="http://schemas.microsoft.com/office/drawing/2014/main" id="{706CA3E1-F0F0-4382-B1B3-95B34C6EC246}"/>
              </a:ext>
            </a:extLst>
          </p:cNvPr>
          <p:cNvSpPr>
            <a:spLocks noChangeShapeType="1"/>
          </p:cNvSpPr>
          <p:nvPr/>
        </p:nvSpPr>
        <p:spPr bwMode="auto">
          <a:xfrm flipV="1">
            <a:off x="6893719" y="5373291"/>
            <a:ext cx="0" cy="465534"/>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27655" name="Text Box 7">
            <a:extLst>
              <a:ext uri="{FF2B5EF4-FFF2-40B4-BE49-F238E27FC236}">
                <a16:creationId xmlns:a16="http://schemas.microsoft.com/office/drawing/2014/main" id="{3B0509F7-04FD-472F-9E78-5B21EC424021}"/>
              </a:ext>
            </a:extLst>
          </p:cNvPr>
          <p:cNvSpPr txBox="1">
            <a:spLocks noChangeArrowheads="1"/>
          </p:cNvSpPr>
          <p:nvPr/>
        </p:nvSpPr>
        <p:spPr bwMode="auto">
          <a:xfrm>
            <a:off x="5489972" y="5481638"/>
            <a:ext cx="1319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fr-FR" altLang="fr-FR" b="1">
                <a:solidFill>
                  <a:schemeClr val="folHlink"/>
                </a:solidFill>
                <a:latin typeface="Times New Roman" panose="02020603050405020304" pitchFamily="18" charset="0"/>
              </a:rPr>
              <a:t>Le médecin</a:t>
            </a:r>
          </a:p>
        </p:txBody>
      </p:sp>
      <p:sp>
        <p:nvSpPr>
          <p:cNvPr id="27656" name="Text Box 8">
            <a:extLst>
              <a:ext uri="{FF2B5EF4-FFF2-40B4-BE49-F238E27FC236}">
                <a16:creationId xmlns:a16="http://schemas.microsoft.com/office/drawing/2014/main" id="{C6F63D44-9B15-4066-BED2-786C98F6C48E}"/>
              </a:ext>
            </a:extLst>
          </p:cNvPr>
          <p:cNvSpPr txBox="1">
            <a:spLocks noChangeArrowheads="1"/>
          </p:cNvSpPr>
          <p:nvPr/>
        </p:nvSpPr>
        <p:spPr bwMode="auto">
          <a:xfrm>
            <a:off x="5799537" y="1807371"/>
            <a:ext cx="10214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fr-FR" altLang="fr-FR" sz="1500" b="1">
                <a:solidFill>
                  <a:schemeClr val="accent2"/>
                </a:solidFill>
                <a:latin typeface="Times New Roman" panose="02020603050405020304" pitchFamily="18" charset="0"/>
              </a:rPr>
              <a:t>La famille</a:t>
            </a:r>
          </a:p>
        </p:txBody>
      </p:sp>
      <p:sp>
        <p:nvSpPr>
          <p:cNvPr id="27657" name="Text Box 9">
            <a:extLst>
              <a:ext uri="{FF2B5EF4-FFF2-40B4-BE49-F238E27FC236}">
                <a16:creationId xmlns:a16="http://schemas.microsoft.com/office/drawing/2014/main" id="{E5A41E28-C3CE-4A10-8EA6-151398695D43}"/>
              </a:ext>
            </a:extLst>
          </p:cNvPr>
          <p:cNvSpPr txBox="1">
            <a:spLocks noChangeArrowheads="1"/>
          </p:cNvSpPr>
          <p:nvPr/>
        </p:nvSpPr>
        <p:spPr bwMode="auto">
          <a:xfrm>
            <a:off x="3006329" y="5481638"/>
            <a:ext cx="1511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fr-FR" altLang="fr-FR" b="1">
                <a:solidFill>
                  <a:srgbClr val="FF0000"/>
                </a:solidFill>
                <a:latin typeface="Times New Roman" panose="02020603050405020304" pitchFamily="18" charset="0"/>
              </a:rPr>
              <a:t>Les soignants</a:t>
            </a:r>
          </a:p>
        </p:txBody>
      </p:sp>
      <p:sp>
        <p:nvSpPr>
          <p:cNvPr id="27658" name="Line 10">
            <a:extLst>
              <a:ext uri="{FF2B5EF4-FFF2-40B4-BE49-F238E27FC236}">
                <a16:creationId xmlns:a16="http://schemas.microsoft.com/office/drawing/2014/main" id="{4F105A8E-7678-4BBB-9AD9-4C0BCE57943E}"/>
              </a:ext>
            </a:extLst>
          </p:cNvPr>
          <p:cNvSpPr>
            <a:spLocks noChangeShapeType="1"/>
          </p:cNvSpPr>
          <p:nvPr/>
        </p:nvSpPr>
        <p:spPr bwMode="auto">
          <a:xfrm>
            <a:off x="2033588" y="2240756"/>
            <a:ext cx="0" cy="3187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7659" name="Line 11">
            <a:extLst>
              <a:ext uri="{FF2B5EF4-FFF2-40B4-BE49-F238E27FC236}">
                <a16:creationId xmlns:a16="http://schemas.microsoft.com/office/drawing/2014/main" id="{841FD9F3-0D47-427C-826C-115741201E11}"/>
              </a:ext>
            </a:extLst>
          </p:cNvPr>
          <p:cNvSpPr>
            <a:spLocks noChangeShapeType="1"/>
          </p:cNvSpPr>
          <p:nvPr/>
        </p:nvSpPr>
        <p:spPr bwMode="auto">
          <a:xfrm>
            <a:off x="6948488" y="1754982"/>
            <a:ext cx="0" cy="540544"/>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sz="1350"/>
          </a:p>
        </p:txBody>
      </p:sp>
      <p:sp>
        <p:nvSpPr>
          <p:cNvPr id="27660" name="Line 12">
            <a:extLst>
              <a:ext uri="{FF2B5EF4-FFF2-40B4-BE49-F238E27FC236}">
                <a16:creationId xmlns:a16="http://schemas.microsoft.com/office/drawing/2014/main" id="{01B94377-CDF5-428B-91A0-115053347F5F}"/>
              </a:ext>
            </a:extLst>
          </p:cNvPr>
          <p:cNvSpPr>
            <a:spLocks noChangeShapeType="1"/>
          </p:cNvSpPr>
          <p:nvPr/>
        </p:nvSpPr>
        <p:spPr bwMode="auto">
          <a:xfrm flipV="1">
            <a:off x="2789635" y="5373291"/>
            <a:ext cx="0" cy="46553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sz="1350"/>
          </a:p>
        </p:txBody>
      </p:sp>
    </p:spTree>
    <p:extLst>
      <p:ext uri="{BB962C8B-B14F-4D97-AF65-F5344CB8AC3E}">
        <p14:creationId xmlns:p14="http://schemas.microsoft.com/office/powerpoint/2010/main" val="3528719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Paral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1588</Words>
  <Application>Microsoft Office PowerPoint</Application>
  <PresentationFormat>Affichage à l'écran (4:3)</PresentationFormat>
  <Paragraphs>281</Paragraphs>
  <Slides>23</Slides>
  <Notes>5</Notes>
  <HiddenSlides>1</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1</vt:i4>
      </vt:variant>
      <vt:variant>
        <vt:lpstr>Titres des diapositives</vt:lpstr>
      </vt:variant>
      <vt:variant>
        <vt:i4>23</vt:i4>
      </vt:variant>
    </vt:vector>
  </HeadingPairs>
  <TitlesOfParts>
    <vt:vector size="38" baseType="lpstr">
      <vt:lpstr>Arial</vt:lpstr>
      <vt:lpstr>Calibri</vt:lpstr>
      <vt:lpstr>Century Gothic</vt:lpstr>
      <vt:lpstr>Comic Sans MS</vt:lpstr>
      <vt:lpstr>Corbel</vt:lpstr>
      <vt:lpstr>Lucida Calligraphy</vt:lpstr>
      <vt:lpstr>Lucida Sans Unicode</vt:lpstr>
      <vt:lpstr>Monotype Corsiva</vt:lpstr>
      <vt:lpstr>Tahoma</vt:lpstr>
      <vt:lpstr>Times New Roman</vt:lpstr>
      <vt:lpstr>Wingdings</vt:lpstr>
      <vt:lpstr>Wingdings 3</vt:lpstr>
      <vt:lpstr>Parallaxe</vt:lpstr>
      <vt:lpstr>1_Parallaxe</vt:lpstr>
      <vt:lpstr>Image bitmap</vt:lpstr>
      <vt:lpstr> les soins palliatifs en pratiques Formation médicale continue Dinan le 10 avril</vt:lpstr>
      <vt:lpstr>Présentation PowerPoint</vt:lpstr>
      <vt:lpstr>Une offre graduée de soins  circulaire du 19 février 2002 circulaire du 25 mars 2008</vt:lpstr>
      <vt:lpstr>Quelques chiffres pour illustrer</vt:lpstr>
      <vt:lpstr>Présentation PowerPoint</vt:lpstr>
      <vt:lpstr>Etapes évolutives (exemple du cancer) Vers une notion de soins continus  </vt:lpstr>
      <vt:lpstr>Présentation PowerPoint</vt:lpstr>
      <vt:lpstr>Présentation PowerPoint</vt:lpstr>
      <vt:lpstr>Présentation PowerPoint</vt:lpstr>
      <vt:lpstr>Les soins palliatifs ne sont pas mortels ! Early Palliative Care for Patients with Metastatic Non–Small-Cell Lung Cancer, New England Journal of Medicine, vol. 363, pp. 733-742, 2010 </vt:lpstr>
      <vt:lpstr>Présentation PowerPoint</vt:lpstr>
      <vt:lpstr>Présentation PowerPoint</vt:lpstr>
      <vt:lpstr>Une fiche de liaison avec le SAMU http://www.bretagnesoinspalliatifs.com/ressources-régionales/fiche-samupallia </vt:lpstr>
      <vt:lpstr>La loi Léonetti de 2005</vt:lpstr>
      <vt:lpstr>La loi « Claeys Leonetti »</vt:lpstr>
      <vt:lpstr>Présentation PowerPoint</vt:lpstr>
      <vt:lpstr>Refus de l’acharnement thérapeutique </vt:lpstr>
      <vt:lpstr>Présentation PowerPoint</vt:lpstr>
      <vt:lpstr>Présentation PowerPoint</vt:lpstr>
      <vt:lpstr>Les recommandations de la SFAP sur la sédation  (2002 puis 2009)</vt:lpstr>
      <vt:lpstr>Un droit à la sédation profonde et continue</vt:lpstr>
      <vt:lpstr>Les médicaments à domicile</vt:lpstr>
      <vt:lpstr>Les documents clés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soins palliatifs en pratiques Formation médicale continue Dinan le 10 avril</dc:title>
  <dc:creator>morel</dc:creator>
  <cp:lastModifiedBy>morel</cp:lastModifiedBy>
  <cp:revision>8</cp:revision>
  <dcterms:created xsi:type="dcterms:W3CDTF">2018-04-06T06:20:46Z</dcterms:created>
  <dcterms:modified xsi:type="dcterms:W3CDTF">2018-04-06T11:58:22Z</dcterms:modified>
</cp:coreProperties>
</file>