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4" r:id="rId2"/>
    <p:sldId id="309" r:id="rId3"/>
    <p:sldId id="256" r:id="rId4"/>
    <p:sldId id="277" r:id="rId5"/>
    <p:sldId id="298" r:id="rId6"/>
    <p:sldId id="302" r:id="rId7"/>
    <p:sldId id="310" r:id="rId8"/>
    <p:sldId id="294" r:id="rId9"/>
    <p:sldId id="301" r:id="rId10"/>
    <p:sldId id="305" r:id="rId11"/>
    <p:sldId id="308" r:id="rId12"/>
    <p:sldId id="295" r:id="rId13"/>
    <p:sldId id="265" r:id="rId14"/>
    <p:sldId id="315" r:id="rId15"/>
    <p:sldId id="316" r:id="rId16"/>
    <p:sldId id="311" r:id="rId17"/>
    <p:sldId id="296" r:id="rId18"/>
    <p:sldId id="317" r:id="rId19"/>
    <p:sldId id="275" r:id="rId20"/>
    <p:sldId id="304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0" autoAdjust="0"/>
    <p:restoredTop sz="94660"/>
  </p:normalViewPr>
  <p:slideViewPr>
    <p:cSldViewPr>
      <p:cViewPr varScale="1">
        <p:scale>
          <a:sx n="82" d="100"/>
          <a:sy n="82" d="100"/>
        </p:scale>
        <p:origin x="10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07D5-9598-4FCB-9135-2A7E98F19F7C}" type="datetimeFigureOut">
              <a:rPr lang="fr-FR" smtClean="0"/>
              <a:t>19/01/2024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8F79-1118-4AD6-ACA2-8137F1DB8A0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86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A8F79-1118-4AD6-ACA2-8137F1DB8A08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717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29B6D-64B7-40B7-A4C4-210DBD188763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91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3FE21-F7FF-4386-83B0-12FEA6DFE054}" type="datetimeFigureOut">
              <a:rPr lang="fr-FR"/>
              <a:pPr>
                <a:defRPr/>
              </a:pPr>
              <a:t>19/01/2024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FB23-CA67-4049-AB1E-48E92FA5E45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086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E20ED-B6A5-4241-8457-50555079F7E9}" type="datetimeFigureOut">
              <a:rPr lang="fr-FR"/>
              <a:pPr>
                <a:defRPr/>
              </a:pPr>
              <a:t>19/01/2024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83CA1-1481-4574-B037-86C54571A22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82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1B4B-516C-434F-9D6A-0DBD5BC89449}" type="datetimeFigureOut">
              <a:rPr lang="fr-FR"/>
              <a:pPr>
                <a:defRPr/>
              </a:pPr>
              <a:t>19/01/2024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4345-D50A-4586-8AD5-30B98B0E0A9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9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834E-27D0-45BD-AD19-7E32E249EDC4}" type="datetimeFigureOut">
              <a:rPr lang="fr-FR"/>
              <a:pPr>
                <a:defRPr/>
              </a:pPr>
              <a:t>19/01/2024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B72F-9DAB-4B91-9E3E-DB29248D6E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80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E48CA-5C8D-4BD4-BA79-26260AB6252E}" type="datetimeFigureOut">
              <a:rPr lang="fr-FR"/>
              <a:pPr>
                <a:defRPr/>
              </a:pPr>
              <a:t>19/01/2024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C3A36-E81F-4104-B3BE-02A24C3D0DC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49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CB71-4B65-4FED-8981-F30E57EAB1AB}" type="datetimeFigureOut">
              <a:rPr lang="fr-FR"/>
              <a:pPr>
                <a:defRPr/>
              </a:pPr>
              <a:t>19/01/2024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5E198-C314-4B2B-9145-A514A78FC86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56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CD75-6FDC-476A-84C1-B35994ED89A3}" type="datetimeFigureOut">
              <a:rPr lang="fr-FR"/>
              <a:pPr>
                <a:defRPr/>
              </a:pPr>
              <a:t>19/01/2024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FEDFD-708D-4DA7-BC22-B7795FE48A1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14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0516-BBA0-4ACC-895B-897DAB61F2D7}" type="datetimeFigureOut">
              <a:rPr lang="fr-FR"/>
              <a:pPr>
                <a:defRPr/>
              </a:pPr>
              <a:t>19/01/2024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51E7-4C32-4B71-BBCA-2F35A18687C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341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7600-CC37-4213-82EE-497C197D369F}" type="datetimeFigureOut">
              <a:rPr lang="fr-FR"/>
              <a:pPr>
                <a:defRPr/>
              </a:pPr>
              <a:t>19/01/2024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0B258-AB15-4A49-8EE0-8C83830B58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1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4911-8382-4F19-B06A-E2746152C937}" type="datetimeFigureOut">
              <a:rPr lang="fr-FR"/>
              <a:pPr>
                <a:defRPr/>
              </a:pPr>
              <a:t>19/01/2024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D1AE-4D13-497B-873B-AE3E4B24B7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68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A35B7-27C5-47BD-8B12-25F9F0C0F41D}" type="datetimeFigureOut">
              <a:rPr lang="fr-FR"/>
              <a:pPr>
                <a:defRPr/>
              </a:pPr>
              <a:t>19/01/2024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F3EA-8D85-418D-83FF-D079C4EF954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8638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3CE203-0A3E-4233-A7A7-B295B0079525}" type="datetimeFigureOut">
              <a:rPr lang="fr-FR"/>
              <a:pPr>
                <a:defRPr/>
              </a:pPr>
              <a:t>19/01/2024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1364EF-BE43-4756-9F41-39CCDD16D60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iqualifdecham@gmail.com" TargetMode="External"/><Relationship Id="rId2" Type="http://schemas.openxmlformats.org/officeDocument/2006/relationships/hyperlink" Target="http://www.biqualifdecham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E3D5B29-DC6D-4475-B856-D3EDB80A06BB}"/>
              </a:ext>
            </a:extLst>
          </p:cNvPr>
          <p:cNvSpPr txBox="1"/>
          <p:nvPr/>
        </p:nvSpPr>
        <p:spPr>
          <a:xfrm>
            <a:off x="1413656" y="2551837"/>
            <a:ext cx="63166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SOIREE D’INFORMATION</a:t>
            </a:r>
          </a:p>
          <a:p>
            <a:pPr algn="ctr"/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3200" dirty="0">
                <a:solidFill>
                  <a:schemeClr val="bg1"/>
                </a:solidFill>
              </a:rPr>
              <a:t>19 janvier 2024 - 17h30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3E2DE2C-3174-489B-89A7-A499DC6A6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51" y="260648"/>
            <a:ext cx="2507729" cy="177314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2607AD0-17D5-4CA7-A4D1-CB2768E75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8" y="260648"/>
            <a:ext cx="3918245" cy="19563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F7C2FE1-6ECD-4D3A-9B1C-B3226980E6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62"/>
          <a:stretch/>
        </p:blipFill>
        <p:spPr>
          <a:xfrm>
            <a:off x="4664304" y="4941168"/>
            <a:ext cx="4130603" cy="14131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59E15C8-03C4-44C5-8832-2E6943CB5F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23" y="4255938"/>
            <a:ext cx="4175730" cy="234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3844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871700" y="260648"/>
            <a:ext cx="5400600" cy="1143000"/>
          </a:xfrm>
          <a:solidFill>
            <a:schemeClr val="accent2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 SKI DE FOND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752528"/>
          </a:xfrm>
          <a:solidFill>
            <a:schemeClr val="accent2">
              <a:lumMod val="75000"/>
            </a:schemeClr>
          </a:solidFill>
          <a:effectLst/>
        </p:spPr>
        <p:txBody>
          <a:bodyPr/>
          <a:lstStyle/>
          <a:p>
            <a:pPr algn="ctr">
              <a:buFont typeface="Arial" charset="0"/>
              <a:buNone/>
            </a:pPr>
            <a:endParaRPr lang="fr-FR" sz="500" u="sng" dirty="0"/>
          </a:p>
          <a:p>
            <a:pPr algn="ctr">
              <a:buFont typeface="Arial" charset="0"/>
              <a:buNone/>
            </a:pPr>
            <a:endParaRPr lang="fr-FR" sz="800" u="sng" dirty="0"/>
          </a:p>
          <a:p>
            <a:pPr algn="ctr">
              <a:buFont typeface="Arial" charset="0"/>
              <a:buNone/>
            </a:pPr>
            <a:r>
              <a:rPr lang="fr-FR" sz="2000" u="sng" dirty="0"/>
              <a:t>FORMATION POLYVALENTE EN LIEN AVEC LE   </a:t>
            </a:r>
            <a:r>
              <a:rPr lang="fr-FR" sz="2000" b="1" u="sng" dirty="0">
                <a:solidFill>
                  <a:srgbClr val="FFFF00"/>
                </a:solidFill>
              </a:rPr>
              <a:t>D.E. SKI DE FOND</a:t>
            </a:r>
          </a:p>
          <a:p>
            <a:pPr algn="ctr">
              <a:buNone/>
            </a:pPr>
            <a:endParaRPr lang="fr-FR" sz="900" u="sng" dirty="0"/>
          </a:p>
          <a:p>
            <a:pPr algn="ctr">
              <a:buNone/>
            </a:pPr>
            <a:r>
              <a:rPr lang="fr-FR" sz="1600" dirty="0"/>
              <a:t>Préparation Physique - DECOUVERTE MILIEU MONTAGNARD</a:t>
            </a:r>
          </a:p>
          <a:p>
            <a:pPr algn="ctr">
              <a:buNone/>
            </a:pPr>
            <a:r>
              <a:rPr lang="fr-FR" sz="1600" dirty="0"/>
              <a:t>TECHNIQUE en SKATE et en CLASSIQUE  (Perfectionnement personnel)</a:t>
            </a:r>
          </a:p>
          <a:p>
            <a:pPr algn="ctr">
              <a:buNone/>
            </a:pPr>
            <a:r>
              <a:rPr lang="fr-FR" sz="1600" dirty="0"/>
              <a:t>FORMATION SECURITE MONTAGNE</a:t>
            </a:r>
          </a:p>
          <a:p>
            <a:pPr algn="ctr">
              <a:buFont typeface="Arial" charset="0"/>
              <a:buNone/>
            </a:pPr>
            <a:endParaRPr lang="fr-FR" sz="800" u="sng" dirty="0"/>
          </a:p>
          <a:p>
            <a:pPr algn="ctr">
              <a:buFont typeface="Arial" charset="0"/>
              <a:buNone/>
            </a:pPr>
            <a:r>
              <a:rPr lang="fr-FR" sz="1600" b="1" dirty="0">
                <a:solidFill>
                  <a:srgbClr val="FFFF00"/>
                </a:solidFill>
              </a:rPr>
              <a:t>Epreuve du Test Technique:  chrono Skate + démonstration Classique  </a:t>
            </a:r>
            <a:r>
              <a:rPr lang="fr-FR" sz="1400" dirty="0">
                <a:solidFill>
                  <a:schemeClr val="bg1"/>
                </a:solidFill>
              </a:rPr>
              <a:t>(</a:t>
            </a:r>
            <a:r>
              <a:rPr lang="fr-FR" sz="1400" u="sng" dirty="0">
                <a:solidFill>
                  <a:schemeClr val="bg1"/>
                </a:solidFill>
              </a:rPr>
              <a:t>l’année de ses 17 ans)</a:t>
            </a:r>
          </a:p>
          <a:p>
            <a:pPr algn="ctr">
              <a:buFont typeface="Arial" charset="0"/>
              <a:buNone/>
            </a:pPr>
            <a:endParaRPr lang="fr-FR" sz="1050" dirty="0"/>
          </a:p>
          <a:p>
            <a:pPr algn="ctr">
              <a:buNone/>
            </a:pPr>
            <a:r>
              <a:rPr lang="fr-FR" sz="1100" dirty="0"/>
              <a:t> </a:t>
            </a:r>
            <a:r>
              <a:rPr lang="fr-FR" sz="1600" dirty="0"/>
              <a:t>Préparation Physique – COURSE en MONTAGNE</a:t>
            </a:r>
          </a:p>
          <a:p>
            <a:pPr algn="ctr">
              <a:buNone/>
            </a:pPr>
            <a:r>
              <a:rPr lang="fr-FR" sz="1600" dirty="0"/>
              <a:t>Travail de démonstration CLASSIQUE et SKATING – PEDAGOGIE - ENSEIGNEMENT </a:t>
            </a:r>
          </a:p>
          <a:p>
            <a:pPr marL="0" indent="0" algn="ctr">
              <a:buNone/>
            </a:pPr>
            <a:endParaRPr lang="fr-FR" sz="1050" u="sng" dirty="0"/>
          </a:p>
          <a:p>
            <a:pPr algn="ctr">
              <a:buFont typeface="Arial" charset="0"/>
              <a:buNone/>
            </a:pPr>
            <a:r>
              <a:rPr lang="fr-FR" sz="1600" b="1" dirty="0">
                <a:solidFill>
                  <a:srgbClr val="FFFF00"/>
                </a:solidFill>
              </a:rPr>
              <a:t>Cycle Préparatoire </a:t>
            </a:r>
            <a:r>
              <a:rPr lang="fr-FR" sz="1400" dirty="0">
                <a:solidFill>
                  <a:schemeClr val="bg1"/>
                </a:solidFill>
              </a:rPr>
              <a:t>(</a:t>
            </a:r>
            <a:r>
              <a:rPr lang="fr-FR" sz="1400" u="sng" dirty="0">
                <a:solidFill>
                  <a:schemeClr val="bg1"/>
                </a:solidFill>
              </a:rPr>
              <a:t>avoir 18 ans révolus</a:t>
            </a:r>
            <a:r>
              <a:rPr lang="fr-FR" sz="1400" dirty="0">
                <a:solidFill>
                  <a:schemeClr val="bg1"/>
                </a:solidFill>
              </a:rPr>
              <a:t>)</a:t>
            </a:r>
          </a:p>
          <a:p>
            <a:pPr algn="ctr">
              <a:buFont typeface="Arial" charset="0"/>
              <a:buNone/>
            </a:pPr>
            <a:r>
              <a:rPr lang="fr-FR" sz="1600" b="1" dirty="0">
                <a:solidFill>
                  <a:srgbClr val="FFFF00"/>
                </a:solidFill>
              </a:rPr>
              <a:t>Epreuve de CAPACITE TECHNIQUE : chrono Classique + démonstration Skate</a:t>
            </a:r>
            <a:endParaRPr lang="fr-FR" sz="1800" dirty="0">
              <a:solidFill>
                <a:srgbClr val="FFFF00"/>
              </a:solidFill>
            </a:endParaRPr>
          </a:p>
          <a:p>
            <a:pPr>
              <a:buFont typeface="Arial" charset="0"/>
              <a:buNone/>
            </a:pPr>
            <a:endParaRPr lang="fr-FR" sz="1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 typeface="Arial" charset="0"/>
              <a:buNone/>
            </a:pPr>
            <a:r>
              <a:rPr lang="fr-FR" sz="1800" u="sng" dirty="0">
                <a:solidFill>
                  <a:schemeClr val="bg1"/>
                </a:solidFill>
              </a:rPr>
              <a:t>En fonction de l’avancement dans le DE de ski de Fond, la formation s’individualise et s’adapte à chaque élève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>
              <a:buFont typeface="Arial" charset="0"/>
              <a:buNone/>
            </a:pPr>
            <a:endParaRPr lang="fr-FR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007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159732" y="263935"/>
            <a:ext cx="4824536" cy="1143000"/>
          </a:xfrm>
          <a:solidFill>
            <a:schemeClr val="accent4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 PISTEUR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323528" y="1681818"/>
            <a:ext cx="8496944" cy="4896544"/>
          </a:xfrm>
          <a:solidFill>
            <a:schemeClr val="accent4">
              <a:lumMod val="75000"/>
            </a:schemeClr>
          </a:solidFill>
          <a:effectLst/>
        </p:spPr>
        <p:txBody>
          <a:bodyPr/>
          <a:lstStyle/>
          <a:p>
            <a:pPr algn="ctr">
              <a:buFont typeface="Arial" charset="0"/>
              <a:buNone/>
            </a:pPr>
            <a:endParaRPr lang="fr-FR" sz="500" u="sng" dirty="0"/>
          </a:p>
          <a:p>
            <a:pPr algn="ctr">
              <a:buNone/>
            </a:pPr>
            <a:endParaRPr lang="fr-FR" sz="800" u="sng" dirty="0"/>
          </a:p>
          <a:p>
            <a:pPr algn="ctr">
              <a:buNone/>
            </a:pPr>
            <a:r>
              <a:rPr lang="fr-FR" sz="2000" u="sng" dirty="0"/>
              <a:t>FORMATION POLYVALENTE EN LIEN AVEC LE  </a:t>
            </a:r>
            <a:r>
              <a:rPr lang="fr-FR" sz="2000" b="1" u="sng" dirty="0">
                <a:solidFill>
                  <a:srgbClr val="FFFF00"/>
                </a:solidFill>
              </a:rPr>
              <a:t>B.P. PISTEUR SECOURISTE</a:t>
            </a:r>
            <a:endParaRPr lang="fr-FR" sz="1600" u="sng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fr-FR" sz="900" dirty="0"/>
          </a:p>
          <a:p>
            <a:pPr algn="ctr">
              <a:buNone/>
            </a:pPr>
            <a:r>
              <a:rPr lang="fr-FR" sz="1600" dirty="0"/>
              <a:t>Préparation Physique – DECOUVERTE MILIEU MONTAGNARD </a:t>
            </a:r>
          </a:p>
          <a:p>
            <a:pPr algn="ctr">
              <a:buNone/>
            </a:pPr>
            <a:r>
              <a:rPr lang="fr-FR" sz="1600" dirty="0"/>
              <a:t>SKI HORS-PISTE – FORMATION SECURITE MONTAGNE</a:t>
            </a:r>
          </a:p>
          <a:p>
            <a:pPr algn="ctr">
              <a:buNone/>
            </a:pPr>
            <a:endParaRPr lang="fr-FR" sz="1400" b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fr-FR" sz="1600" b="1" dirty="0">
                <a:solidFill>
                  <a:srgbClr val="FFFF00"/>
                </a:solidFill>
              </a:rPr>
              <a:t>Epreuve du Test Technique  en descente hors-piste </a:t>
            </a:r>
          </a:p>
          <a:p>
            <a:pPr algn="ctr">
              <a:buNone/>
            </a:pPr>
            <a:r>
              <a:rPr lang="fr-FR" sz="1400" dirty="0">
                <a:solidFill>
                  <a:schemeClr val="bg1"/>
                </a:solidFill>
              </a:rPr>
              <a:t>(</a:t>
            </a:r>
            <a:r>
              <a:rPr lang="fr-FR" sz="1400" u="sng" dirty="0">
                <a:solidFill>
                  <a:schemeClr val="bg1"/>
                </a:solidFill>
              </a:rPr>
              <a:t>dés  16 ans, valable 2 ans)</a:t>
            </a:r>
          </a:p>
          <a:p>
            <a:pPr algn="ctr">
              <a:buNone/>
            </a:pPr>
            <a:endParaRPr lang="fr-FR" sz="1400" dirty="0"/>
          </a:p>
          <a:p>
            <a:pPr algn="ctr">
              <a:buNone/>
            </a:pPr>
            <a:r>
              <a:rPr lang="fr-FR" sz="1600" dirty="0"/>
              <a:t>Préparation Physique – SKI HORS PISTE – SKI TECHNIQUE – SKI FONCIER </a:t>
            </a:r>
          </a:p>
          <a:p>
            <a:pPr algn="ctr">
              <a:buNone/>
            </a:pPr>
            <a:r>
              <a:rPr lang="fr-FR" sz="1600" dirty="0"/>
              <a:t>TECHNIQUE EN SKI LIBRE</a:t>
            </a:r>
            <a:endParaRPr lang="fr-FR" sz="1600" b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fr-FR" sz="1600" dirty="0"/>
              <a:t> </a:t>
            </a:r>
          </a:p>
          <a:p>
            <a:pPr algn="ctr">
              <a:buNone/>
            </a:pPr>
            <a:r>
              <a:rPr lang="fr-FR" sz="1600" b="1" dirty="0">
                <a:solidFill>
                  <a:srgbClr val="FFFF00"/>
                </a:solidFill>
              </a:rPr>
              <a:t>FORMATION de 5 semaines par le GRETA </a:t>
            </a:r>
            <a:r>
              <a:rPr lang="fr-FR" sz="1400" dirty="0">
                <a:solidFill>
                  <a:schemeClr val="bg1"/>
                </a:solidFill>
              </a:rPr>
              <a:t>(</a:t>
            </a:r>
            <a:r>
              <a:rPr lang="fr-FR" sz="1400" u="sng" dirty="0">
                <a:solidFill>
                  <a:schemeClr val="bg1"/>
                </a:solidFill>
              </a:rPr>
              <a:t>avoir 18 ans révolus</a:t>
            </a:r>
            <a:r>
              <a:rPr lang="fr-FR" sz="1400" dirty="0">
                <a:solidFill>
                  <a:schemeClr val="bg1"/>
                </a:solidFill>
              </a:rPr>
              <a:t>)</a:t>
            </a:r>
          </a:p>
          <a:p>
            <a:pPr algn="ctr">
              <a:buNone/>
            </a:pPr>
            <a:r>
              <a:rPr lang="fr-FR" sz="1400" b="1" dirty="0">
                <a:solidFill>
                  <a:srgbClr val="FFFF00"/>
                </a:solidFill>
              </a:rPr>
              <a:t>Préalable à cette formation: 2 semaines de formation au Secourisme en Equipe PSE1 + PSE2</a:t>
            </a:r>
          </a:p>
          <a:p>
            <a:pPr algn="ctr">
              <a:buNone/>
            </a:pPr>
            <a:endParaRPr lang="fr-FR" sz="1400" dirty="0"/>
          </a:p>
          <a:p>
            <a:pPr algn="ctr">
              <a:buNone/>
            </a:pPr>
            <a:r>
              <a:rPr lang="fr-FR" sz="1800" dirty="0"/>
              <a:t>En fonction de la réussite au test technique, notre formation s’individualise et s’adapte à chaque élève (stage dans un service des pistes)</a:t>
            </a:r>
            <a:endParaRPr lang="fr-FR" sz="1800" u="sng" dirty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7106205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5328592" cy="1143000"/>
          </a:xfrm>
          <a:solidFill>
            <a:schemeClr val="accent5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 SKI ALPIN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5340"/>
            <a:ext cx="8229600" cy="4922012"/>
          </a:xfrm>
          <a:solidFill>
            <a:schemeClr val="accent5">
              <a:lumMod val="75000"/>
            </a:schemeClr>
          </a:solidFill>
          <a:effectLst/>
        </p:spPr>
        <p:txBody>
          <a:bodyPr/>
          <a:lstStyle/>
          <a:p>
            <a:pPr algn="ctr">
              <a:buFont typeface="Arial" charset="0"/>
              <a:buNone/>
            </a:pPr>
            <a:endParaRPr lang="fr-FR" sz="500" u="sng" dirty="0"/>
          </a:p>
          <a:p>
            <a:pPr algn="ctr">
              <a:buFont typeface="Arial" charset="0"/>
              <a:buNone/>
            </a:pPr>
            <a:endParaRPr lang="fr-FR" sz="800" u="sng" dirty="0"/>
          </a:p>
          <a:p>
            <a:pPr algn="ctr">
              <a:buFont typeface="Arial" charset="0"/>
              <a:buNone/>
            </a:pPr>
            <a:r>
              <a:rPr lang="fr-FR" sz="2000" u="sng" dirty="0"/>
              <a:t>FORMATION POLYVALENTE EN LIEN AVEC LE   </a:t>
            </a:r>
            <a:r>
              <a:rPr lang="fr-FR" sz="2000" b="1" u="sng" dirty="0">
                <a:solidFill>
                  <a:srgbClr val="FFFF00"/>
                </a:solidFill>
              </a:rPr>
              <a:t>D.E. SKI ALPIN</a:t>
            </a:r>
          </a:p>
          <a:p>
            <a:pPr algn="ctr">
              <a:buNone/>
            </a:pPr>
            <a:endParaRPr lang="fr-FR" sz="900" u="sng" dirty="0"/>
          </a:p>
          <a:p>
            <a:pPr algn="ctr">
              <a:buNone/>
            </a:pPr>
            <a:r>
              <a:rPr lang="fr-FR" sz="1600" dirty="0"/>
              <a:t>Préparation Physique  – DECOUVERTE MILIEU MONTAGNARD – SLALOM</a:t>
            </a:r>
          </a:p>
          <a:p>
            <a:pPr algn="ctr">
              <a:buNone/>
            </a:pPr>
            <a:r>
              <a:rPr lang="fr-FR" sz="1600" dirty="0"/>
              <a:t>TECHNIQUE ET PEDAGOGIE EN SKI LIBRE  (Perfectionnement personnel)</a:t>
            </a:r>
          </a:p>
          <a:p>
            <a:pPr algn="ctr">
              <a:buNone/>
            </a:pPr>
            <a:r>
              <a:rPr lang="fr-FR" sz="1600" dirty="0"/>
              <a:t>FORMATION SECURITE MONTAGNE</a:t>
            </a:r>
          </a:p>
          <a:p>
            <a:pPr algn="ctr">
              <a:buFont typeface="Arial" charset="0"/>
              <a:buNone/>
            </a:pPr>
            <a:endParaRPr lang="fr-FR" sz="800" u="sng" dirty="0"/>
          </a:p>
          <a:p>
            <a:pPr algn="ctr">
              <a:buFont typeface="Arial" charset="0"/>
              <a:buNone/>
            </a:pPr>
            <a:r>
              <a:rPr lang="fr-FR" sz="1600" b="1" dirty="0">
                <a:solidFill>
                  <a:srgbClr val="FFFF00"/>
                </a:solidFill>
              </a:rPr>
              <a:t>Epreuve du Test Technique  en slalom spécial  </a:t>
            </a:r>
            <a:r>
              <a:rPr lang="fr-FR" sz="1400" dirty="0">
                <a:solidFill>
                  <a:schemeClr val="bg1"/>
                </a:solidFill>
              </a:rPr>
              <a:t>(</a:t>
            </a:r>
            <a:r>
              <a:rPr lang="fr-FR" sz="1400" u="sng" dirty="0">
                <a:solidFill>
                  <a:schemeClr val="bg1"/>
                </a:solidFill>
              </a:rPr>
              <a:t>l’année de ses 17 ans)</a:t>
            </a:r>
          </a:p>
          <a:p>
            <a:pPr algn="ctr">
              <a:buFont typeface="Arial" charset="0"/>
              <a:buNone/>
            </a:pPr>
            <a:endParaRPr lang="fr-FR" sz="1050" dirty="0"/>
          </a:p>
          <a:p>
            <a:pPr algn="ctr">
              <a:buNone/>
            </a:pPr>
            <a:r>
              <a:rPr lang="fr-FR" sz="1100" dirty="0"/>
              <a:t> </a:t>
            </a:r>
            <a:r>
              <a:rPr lang="fr-FR" sz="1600" dirty="0"/>
              <a:t>Préparation Physique – GEANT - ENSEIGNEMENT </a:t>
            </a:r>
          </a:p>
          <a:p>
            <a:pPr algn="ctr">
              <a:buNone/>
            </a:pPr>
            <a:r>
              <a:rPr lang="fr-FR" sz="1600" dirty="0"/>
              <a:t>TECHNIQUE EN SKI LIBRE  (Démonstration VM et GE) - SNOWBOARD</a:t>
            </a:r>
          </a:p>
          <a:p>
            <a:pPr marL="0" indent="0" algn="ctr">
              <a:buNone/>
            </a:pPr>
            <a:endParaRPr lang="fr-FR" sz="1050" u="sng" dirty="0"/>
          </a:p>
          <a:p>
            <a:pPr algn="ctr">
              <a:buFont typeface="Arial" charset="0"/>
              <a:buNone/>
            </a:pPr>
            <a:r>
              <a:rPr lang="fr-FR" sz="1600" b="1" dirty="0">
                <a:solidFill>
                  <a:srgbClr val="FFFF00"/>
                </a:solidFill>
              </a:rPr>
              <a:t>Cycle Préparatoire </a:t>
            </a:r>
            <a:r>
              <a:rPr lang="fr-FR" sz="1400" dirty="0">
                <a:solidFill>
                  <a:schemeClr val="bg1"/>
                </a:solidFill>
              </a:rPr>
              <a:t>(</a:t>
            </a:r>
            <a:r>
              <a:rPr lang="fr-FR" sz="1400" u="sng" dirty="0">
                <a:solidFill>
                  <a:schemeClr val="bg1"/>
                </a:solidFill>
              </a:rPr>
              <a:t>avoir 18 ans révolus</a:t>
            </a:r>
            <a:r>
              <a:rPr lang="fr-FR" sz="1400" dirty="0">
                <a:solidFill>
                  <a:schemeClr val="bg1"/>
                </a:solidFill>
              </a:rPr>
              <a:t>)</a:t>
            </a:r>
          </a:p>
          <a:p>
            <a:pPr algn="ctr">
              <a:buFont typeface="Arial" charset="0"/>
              <a:buNone/>
            </a:pPr>
            <a:r>
              <a:rPr lang="fr-FR" sz="1600" b="1" dirty="0">
                <a:solidFill>
                  <a:srgbClr val="FFFF00"/>
                </a:solidFill>
              </a:rPr>
              <a:t>Epreuve de l’</a:t>
            </a:r>
            <a:r>
              <a:rPr lang="fr-FR" sz="1600" b="1" dirty="0" err="1">
                <a:solidFill>
                  <a:srgbClr val="FFFF00"/>
                </a:solidFill>
              </a:rPr>
              <a:t>Eurotest</a:t>
            </a:r>
            <a:r>
              <a:rPr lang="fr-FR" sz="1600" b="1" dirty="0">
                <a:solidFill>
                  <a:srgbClr val="FFFF00"/>
                </a:solidFill>
              </a:rPr>
              <a:t> en géant</a:t>
            </a:r>
            <a:endParaRPr lang="fr-FR" sz="1100" dirty="0"/>
          </a:p>
          <a:p>
            <a:pPr algn="ctr">
              <a:buFont typeface="Arial" charset="0"/>
              <a:buNone/>
            </a:pPr>
            <a:r>
              <a:rPr lang="fr-FR" sz="1600" b="1" dirty="0">
                <a:solidFill>
                  <a:srgbClr val="FFFF00"/>
                </a:solidFill>
              </a:rPr>
              <a:t>1</a:t>
            </a:r>
            <a:r>
              <a:rPr lang="fr-FR" sz="1600" b="1" baseline="30000" dirty="0">
                <a:solidFill>
                  <a:srgbClr val="FFFF00"/>
                </a:solidFill>
              </a:rPr>
              <a:t>er</a:t>
            </a:r>
            <a:r>
              <a:rPr lang="fr-FR" sz="1600" b="1" dirty="0">
                <a:solidFill>
                  <a:srgbClr val="FFFF00"/>
                </a:solidFill>
              </a:rPr>
              <a:t> et 2</a:t>
            </a:r>
            <a:r>
              <a:rPr lang="fr-FR" sz="1600" b="1" baseline="30000" dirty="0">
                <a:solidFill>
                  <a:srgbClr val="FFFF00"/>
                </a:solidFill>
              </a:rPr>
              <a:t>e</a:t>
            </a:r>
            <a:r>
              <a:rPr lang="fr-FR" sz="1600" b="1" dirty="0">
                <a:solidFill>
                  <a:srgbClr val="FFFF00"/>
                </a:solidFill>
              </a:rPr>
              <a:t> cycle à l’ENSA</a:t>
            </a:r>
            <a:endParaRPr lang="fr-FR" sz="1800" dirty="0"/>
          </a:p>
          <a:p>
            <a:pPr>
              <a:buFont typeface="Arial" charset="0"/>
              <a:buNone/>
            </a:pPr>
            <a:endParaRPr lang="fr-FR" sz="1200" dirty="0"/>
          </a:p>
          <a:p>
            <a:pPr algn="ctr">
              <a:buFont typeface="Arial" charset="0"/>
              <a:buNone/>
            </a:pPr>
            <a:r>
              <a:rPr lang="fr-FR" sz="1800" dirty="0"/>
              <a:t>En fonction de l’avancement dans le DE de ski alpin, la formation s’individualise et s’adapte à chaque élève.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9934483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annualisée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3244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b="1" dirty="0">
                <a:solidFill>
                  <a:srgbClr val="FFFF00"/>
                </a:solidFill>
              </a:rPr>
              <a:t>Tous les élèves sont en formation </a:t>
            </a:r>
            <a:r>
              <a:rPr lang="fr-FR" b="1" dirty="0" err="1">
                <a:solidFill>
                  <a:srgbClr val="FFFF00"/>
                </a:solidFill>
              </a:rPr>
              <a:t>biqualifiante</a:t>
            </a:r>
            <a:r>
              <a:rPr lang="fr-FR" dirty="0"/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2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b="1" dirty="0">
                <a:solidFill>
                  <a:srgbClr val="FFFF00"/>
                </a:solidFill>
              </a:rPr>
              <a:t>Une année supplémentaire </a:t>
            </a:r>
            <a:r>
              <a:rPr lang="fr-FR" dirty="0"/>
              <a:t>de formation pour libérer du temps pour la formation </a:t>
            </a:r>
            <a:r>
              <a:rPr lang="fr-FR" dirty="0" err="1"/>
              <a:t>biqualifiante</a:t>
            </a:r>
            <a:endParaRPr lang="fr-FR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2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dirty="0"/>
              <a:t>Les emplois du temps sont </a:t>
            </a:r>
            <a:r>
              <a:rPr lang="fr-FR" b="1" dirty="0">
                <a:solidFill>
                  <a:srgbClr val="FFFF00"/>
                </a:solidFill>
              </a:rPr>
              <a:t>annualisés</a:t>
            </a:r>
            <a:r>
              <a:rPr lang="fr-FR" dirty="0"/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2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b="1" dirty="0">
                <a:solidFill>
                  <a:srgbClr val="FFFF00"/>
                </a:solidFill>
              </a:rPr>
              <a:t>Pas de cours à rattraper </a:t>
            </a:r>
            <a:r>
              <a:rPr lang="fr-FR" dirty="0"/>
              <a:t>lorsque les élèves sont sur le terrain.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0DA7E19-388C-8BD3-BA7F-B4E3BB6F9ED1}"/>
              </a:ext>
            </a:extLst>
          </p:cNvPr>
          <p:cNvSpPr txBox="1">
            <a:spLocks/>
          </p:cNvSpPr>
          <p:nvPr/>
        </p:nvSpPr>
        <p:spPr>
          <a:xfrm>
            <a:off x="1438042" y="337138"/>
            <a:ext cx="6886142" cy="10841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annualisée de la pratique sportive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AEB1F4B-1616-FD91-DCC6-6D1ABA9FE921}"/>
              </a:ext>
            </a:extLst>
          </p:cNvPr>
          <p:cNvSpPr txBox="1">
            <a:spLocks/>
          </p:cNvSpPr>
          <p:nvPr/>
        </p:nvSpPr>
        <p:spPr>
          <a:xfrm>
            <a:off x="2088507" y="2003724"/>
            <a:ext cx="4944027" cy="25604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100" b="1" dirty="0">
              <a:solidFill>
                <a:schemeClr val="bg1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fr-FR" sz="2400" b="1" u="sng" dirty="0"/>
              <a:t>3h / semaine de la rentrée à Noël</a:t>
            </a:r>
            <a:endParaRPr lang="fr-FR" sz="2400" b="1" dirty="0"/>
          </a:p>
          <a:p>
            <a:pPr marL="0" indent="0" algn="ctr">
              <a:buFont typeface="Arial" charset="0"/>
              <a:buNone/>
              <a:defRPr/>
            </a:pPr>
            <a:r>
              <a:rPr lang="fr-FR" sz="2000" dirty="0"/>
              <a:t>PREPARATION PHYSIQUE</a:t>
            </a:r>
          </a:p>
          <a:p>
            <a:pPr marL="0" indent="0" algn="ctr">
              <a:buFont typeface="Arial" charset="0"/>
              <a:buNone/>
              <a:defRPr/>
            </a:pPr>
            <a:endParaRPr lang="fr-FR" sz="900" dirty="0"/>
          </a:p>
          <a:p>
            <a:pPr marL="0" indent="0" algn="ctr">
              <a:buFont typeface="Arial" charset="0"/>
              <a:buNone/>
            </a:pPr>
            <a:endParaRPr lang="fr-FR" sz="100" b="1" u="sng" dirty="0"/>
          </a:p>
          <a:p>
            <a:pPr marL="0" indent="0" algn="ctr">
              <a:buFont typeface="Arial" charset="0"/>
              <a:buNone/>
            </a:pPr>
            <a:r>
              <a:rPr lang="fr-FR" sz="2000" dirty="0"/>
              <a:t>Programme spécifique (alpin/pisteur – fond), trail en montagne, ski-roues, etc…</a:t>
            </a:r>
          </a:p>
          <a:p>
            <a:pPr marL="0" indent="0" algn="ctr">
              <a:buFont typeface="Arial" charset="0"/>
              <a:buNone/>
            </a:pPr>
            <a:endParaRPr lang="fr-FR" sz="2000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fr-FR" sz="1050" dirty="0"/>
          </a:p>
          <a:p>
            <a:pPr marL="0" indent="0">
              <a:buFont typeface="Arial" charset="0"/>
              <a:buNone/>
              <a:defRPr/>
            </a:pP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70B4E13-6792-8E2E-6AC1-9405F67DF6C5}"/>
              </a:ext>
            </a:extLst>
          </p:cNvPr>
          <p:cNvSpPr txBox="1">
            <a:spLocks/>
          </p:cNvSpPr>
          <p:nvPr/>
        </p:nvSpPr>
        <p:spPr>
          <a:xfrm>
            <a:off x="2688312" y="4882379"/>
            <a:ext cx="4115935" cy="1975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sz="1100" b="1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u="sng" dirty="0"/>
              <a:t>Du 08 janvier au 01 avril </a:t>
            </a:r>
            <a:r>
              <a:rPr lang="fr-FR" b="1" dirty="0"/>
              <a:t>: </a:t>
            </a:r>
            <a:endParaRPr lang="fr-FR" sz="700" dirty="0"/>
          </a:p>
          <a:p>
            <a:pPr marL="0" indent="0" algn="ctr">
              <a:buNone/>
              <a:defRPr/>
            </a:pPr>
            <a:r>
              <a:rPr lang="fr-FR" sz="2000" dirty="0"/>
              <a:t>2 semaines vertes</a:t>
            </a:r>
          </a:p>
          <a:p>
            <a:pPr marL="0" indent="0" algn="ctr">
              <a:buNone/>
              <a:defRPr/>
            </a:pPr>
            <a:r>
              <a:rPr lang="fr-FR" sz="2000" dirty="0"/>
              <a:t>6 semaines rouges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0D0446-4745-7607-EFC8-DF2D17810EFC}"/>
              </a:ext>
            </a:extLst>
          </p:cNvPr>
          <p:cNvSpPr/>
          <p:nvPr/>
        </p:nvSpPr>
        <p:spPr>
          <a:xfrm>
            <a:off x="644429" y="1877124"/>
            <a:ext cx="8328904" cy="2722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EACEF8-3A5B-DEB0-74FB-8DBDA53B5FCE}"/>
              </a:ext>
            </a:extLst>
          </p:cNvPr>
          <p:cNvSpPr/>
          <p:nvPr/>
        </p:nvSpPr>
        <p:spPr>
          <a:xfrm>
            <a:off x="644429" y="4929329"/>
            <a:ext cx="8328904" cy="1658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98BF39-67CC-0CE9-BF7F-BD2380D37072}"/>
              </a:ext>
            </a:extLst>
          </p:cNvPr>
          <p:cNvSpPr/>
          <p:nvPr/>
        </p:nvSpPr>
        <p:spPr>
          <a:xfrm rot="19561732">
            <a:off x="57714" y="4964526"/>
            <a:ext cx="1322613" cy="61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HIVER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4F229-A1CC-3205-8D2F-E0EE72C349BD}"/>
              </a:ext>
            </a:extLst>
          </p:cNvPr>
          <p:cNvSpPr/>
          <p:nvPr/>
        </p:nvSpPr>
        <p:spPr>
          <a:xfrm rot="19561732">
            <a:off x="36521" y="1808097"/>
            <a:ext cx="1570943" cy="610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AUTOMNE</a:t>
            </a:r>
          </a:p>
        </p:txBody>
      </p:sp>
    </p:spTree>
    <p:extLst>
      <p:ext uri="{BB962C8B-B14F-4D97-AF65-F5344CB8AC3E}">
        <p14:creationId xmlns:p14="http://schemas.microsoft.com/office/powerpoint/2010/main" val="79243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76A33F-C57D-AE6F-AD4C-3D597DA9399B}"/>
              </a:ext>
            </a:extLst>
          </p:cNvPr>
          <p:cNvSpPr/>
          <p:nvPr/>
        </p:nvSpPr>
        <p:spPr>
          <a:xfrm>
            <a:off x="215516" y="1916832"/>
            <a:ext cx="8712968" cy="42484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15605CE-A248-CB78-D5E0-C2299478D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40543"/>
              </p:ext>
            </p:extLst>
          </p:nvPr>
        </p:nvGraphicFramePr>
        <p:xfrm>
          <a:off x="323528" y="2047539"/>
          <a:ext cx="8475126" cy="3987056"/>
        </p:xfrm>
        <a:graphic>
          <a:graphicData uri="http://schemas.openxmlformats.org/drawingml/2006/table">
            <a:tbl>
              <a:tblPr firstRow="1" firstCol="1" bandRow="1"/>
              <a:tblGrid>
                <a:gridCol w="1385765">
                  <a:extLst>
                    <a:ext uri="{9D8B030D-6E8A-4147-A177-3AD203B41FA5}">
                      <a16:colId xmlns:a16="http://schemas.microsoft.com/office/drawing/2014/main" val="3252483989"/>
                    </a:ext>
                  </a:extLst>
                </a:gridCol>
                <a:gridCol w="1395668">
                  <a:extLst>
                    <a:ext uri="{9D8B030D-6E8A-4147-A177-3AD203B41FA5}">
                      <a16:colId xmlns:a16="http://schemas.microsoft.com/office/drawing/2014/main" val="765297464"/>
                    </a:ext>
                  </a:extLst>
                </a:gridCol>
                <a:gridCol w="1395668">
                  <a:extLst>
                    <a:ext uri="{9D8B030D-6E8A-4147-A177-3AD203B41FA5}">
                      <a16:colId xmlns:a16="http://schemas.microsoft.com/office/drawing/2014/main" val="75170690"/>
                    </a:ext>
                  </a:extLst>
                </a:gridCol>
                <a:gridCol w="1395668">
                  <a:extLst>
                    <a:ext uri="{9D8B030D-6E8A-4147-A177-3AD203B41FA5}">
                      <a16:colId xmlns:a16="http://schemas.microsoft.com/office/drawing/2014/main" val="2714682750"/>
                    </a:ext>
                  </a:extLst>
                </a:gridCol>
                <a:gridCol w="1395668">
                  <a:extLst>
                    <a:ext uri="{9D8B030D-6E8A-4147-A177-3AD203B41FA5}">
                      <a16:colId xmlns:a16="http://schemas.microsoft.com/office/drawing/2014/main" val="546498964"/>
                    </a:ext>
                  </a:extLst>
                </a:gridCol>
                <a:gridCol w="1506689">
                  <a:extLst>
                    <a:ext uri="{9D8B030D-6E8A-4147-A177-3AD203B41FA5}">
                      <a16:colId xmlns:a16="http://schemas.microsoft.com/office/drawing/2014/main" val="201496777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Semaine  verte</a:t>
                      </a:r>
                      <a:endParaRPr lang="fr-F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Lundi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Mardi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Mercredi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Jeudi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Vendredi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47329"/>
                  </a:ext>
                </a:extLst>
              </a:tr>
              <a:tr h="600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Matin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1A, TA, MCV234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2nde,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2MCV1</a:t>
                      </a:r>
                      <a:endParaRPr lang="fr-FR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8754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Après-midi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1A, TA, MCV234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2nde,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2MCV1</a:t>
                      </a:r>
                      <a:endParaRPr lang="fr-FR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6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424229"/>
                  </a:ext>
                </a:extLst>
              </a:tr>
              <a:tr h="440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2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200" b="1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2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2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2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fr-FR" sz="1200" b="1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242483"/>
                  </a:ext>
                </a:extLst>
              </a:tr>
              <a:tr h="39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Semaine rouge</a:t>
                      </a:r>
                      <a:endParaRPr lang="fr-F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Lundi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Mardi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Mercredi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Jeudi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Vendredi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169211"/>
                  </a:ext>
                </a:extLst>
              </a:tr>
              <a:tr h="598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Matin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1A, TA, MCV234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1A,  MCV2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2nde,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2MCV1</a:t>
                      </a:r>
                      <a:endParaRPr lang="fr-FR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2nde, </a:t>
                      </a:r>
                      <a:r>
                        <a:rPr lang="fr-FR" sz="20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2MCV1</a:t>
                      </a:r>
                      <a:endParaRPr lang="fr-FR" sz="2000" b="1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TA, MCV34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785359"/>
                  </a:ext>
                </a:extLst>
              </a:tr>
              <a:tr h="566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Après-midi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1A, TA, MCV234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2nde </a:t>
                      </a:r>
                      <a:endParaRPr lang="fr-FR" sz="18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2nde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2MCV1</a:t>
                      </a:r>
                      <a:endParaRPr lang="fr-FR" sz="20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TA, MCV34</a:t>
                      </a:r>
                      <a:endParaRPr lang="fr-FR" sz="1400" b="1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MCV1, 1A, MCV2</a:t>
                      </a:r>
                      <a:endParaRPr lang="fr-FR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8" marR="333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83552"/>
                  </a:ext>
                </a:extLst>
              </a:tr>
            </a:tbl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id="{A1C5C3EB-69F8-0FA0-0BE2-A0CC65B99215}"/>
              </a:ext>
            </a:extLst>
          </p:cNvPr>
          <p:cNvSpPr txBox="1">
            <a:spLocks/>
          </p:cNvSpPr>
          <p:nvPr/>
        </p:nvSpPr>
        <p:spPr>
          <a:xfrm>
            <a:off x="345343" y="404664"/>
            <a:ext cx="8453311" cy="832578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 Hiver 2024</a:t>
            </a:r>
          </a:p>
        </p:txBody>
      </p:sp>
    </p:spTree>
    <p:extLst>
      <p:ext uri="{BB962C8B-B14F-4D97-AF65-F5344CB8AC3E}">
        <p14:creationId xmlns:p14="http://schemas.microsoft.com/office/powerpoint/2010/main" val="1070579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annualisée AMM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1050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600" b="1" u="sng" dirty="0"/>
              <a:t>Automne: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2800" dirty="0"/>
              <a:t>Randonnées, raid liés à la formation AMM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sz="1400" dirty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3600" b="1" u="sng" dirty="0"/>
              <a:t>Hiver:</a:t>
            </a:r>
          </a:p>
          <a:p>
            <a:pPr marL="0" indent="0" algn="ctr">
              <a:buNone/>
              <a:defRPr/>
            </a:pPr>
            <a:r>
              <a:rPr lang="fr-FR" sz="2800" dirty="0"/>
              <a:t>Randonnées raquettes</a:t>
            </a:r>
          </a:p>
          <a:p>
            <a:pPr marL="0" indent="0" algn="ctr">
              <a:buNone/>
              <a:defRPr/>
            </a:pPr>
            <a:endParaRPr lang="fr-FR" sz="1400" dirty="0"/>
          </a:p>
          <a:p>
            <a:pPr marL="0" indent="0" algn="ctr" defTabSz="901700">
              <a:buNone/>
              <a:defRPr/>
            </a:pPr>
            <a:r>
              <a:rPr lang="fr-FR" sz="3600" b="1" u="sng" dirty="0"/>
              <a:t>Printemps:</a:t>
            </a:r>
            <a:r>
              <a:rPr lang="fr-FR" u="sng" dirty="0"/>
              <a:t> </a:t>
            </a:r>
            <a:endParaRPr lang="fr-FR" dirty="0"/>
          </a:p>
          <a:p>
            <a:pPr marL="0" indent="0" algn="ctr" defTabSz="901700">
              <a:buNone/>
              <a:defRPr/>
            </a:pPr>
            <a:r>
              <a:rPr lang="fr-FR" sz="2800" dirty="0"/>
              <a:t>Randonnées, probatoires blanc</a:t>
            </a:r>
          </a:p>
        </p:txBody>
      </p:sp>
    </p:spTree>
    <p:extLst>
      <p:ext uri="{BB962C8B-B14F-4D97-AF65-F5344CB8AC3E}">
        <p14:creationId xmlns:p14="http://schemas.microsoft.com/office/powerpoint/2010/main" val="303348935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Formation Générale Commune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281339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FR" sz="2400" u="sng" dirty="0"/>
              <a:t>FGC = ancien « tronc commun »</a:t>
            </a:r>
          </a:p>
          <a:p>
            <a:pPr algn="ctr">
              <a:buFont typeface="Arial" charset="0"/>
              <a:buNone/>
            </a:pPr>
            <a:r>
              <a:rPr lang="fr-FR" sz="1800" dirty="0"/>
              <a:t>Cours théorique annualisés et répartis sur une année scolaire en 3</a:t>
            </a:r>
            <a:r>
              <a:rPr lang="fr-FR" sz="1800" baseline="30000" dirty="0"/>
              <a:t>e</a:t>
            </a:r>
            <a:r>
              <a:rPr lang="fr-FR" sz="1800" dirty="0"/>
              <a:t> année</a:t>
            </a:r>
          </a:p>
          <a:p>
            <a:pPr algn="ctr">
              <a:buFont typeface="Arial" charset="0"/>
              <a:buNone/>
            </a:pPr>
            <a:endParaRPr lang="fr-FR" sz="1200" u="sng" dirty="0"/>
          </a:p>
          <a:p>
            <a:pPr algn="ctr">
              <a:buFont typeface="Arial" charset="0"/>
              <a:buNone/>
            </a:pPr>
            <a:r>
              <a:rPr lang="fr-FR" sz="2400" u="sng" dirty="0"/>
              <a:t>5 unités de formation:</a:t>
            </a:r>
          </a:p>
          <a:p>
            <a:pPr marL="174625" indent="-174625" algn="just">
              <a:buFont typeface="Arial" charset="0"/>
              <a:buNone/>
            </a:pPr>
            <a:r>
              <a:rPr lang="fr-FR" sz="2000" dirty="0"/>
              <a:t>			- ACCUEIL DES DIFFERENTS PUBLICS</a:t>
            </a:r>
          </a:p>
          <a:p>
            <a:pPr marL="174625" indent="-174625" algn="just">
              <a:buFont typeface="Arial" charset="0"/>
              <a:buNone/>
            </a:pPr>
            <a:r>
              <a:rPr lang="fr-FR" sz="2000" dirty="0"/>
              <a:t>			- ENVIRONNEMENT TOURISTIQUE</a:t>
            </a:r>
          </a:p>
          <a:p>
            <a:pPr marL="174625" indent="-174625" algn="just">
              <a:buNone/>
            </a:pPr>
            <a:r>
              <a:rPr lang="fr-FR" sz="2000" dirty="0"/>
              <a:t>			- MILIEU NATUREL</a:t>
            </a:r>
          </a:p>
          <a:p>
            <a:pPr marL="174625" indent="-174625" algn="just">
              <a:buNone/>
            </a:pPr>
            <a:r>
              <a:rPr lang="fr-FR" sz="2000" dirty="0"/>
              <a:t>			</a:t>
            </a:r>
            <a:r>
              <a:rPr lang="fr-FR" sz="1600" dirty="0"/>
              <a:t> - </a:t>
            </a:r>
            <a:r>
              <a:rPr lang="fr-FR" sz="2000" dirty="0"/>
              <a:t>PHYSIOLOGIE</a:t>
            </a:r>
          </a:p>
          <a:p>
            <a:pPr marL="174625" indent="-174625" algn="just">
              <a:buNone/>
            </a:pPr>
            <a:r>
              <a:rPr lang="fr-FR" sz="2000" dirty="0"/>
              <a:t>			- REGLEMENTATION</a:t>
            </a:r>
            <a:endParaRPr lang="fr-FR" sz="1600" dirty="0"/>
          </a:p>
          <a:p>
            <a:pPr algn="ctr">
              <a:buFontTx/>
              <a:buChar char="-"/>
            </a:pPr>
            <a:endParaRPr lang="fr-FR" sz="2000" b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fr-FR" sz="2000" b="1" dirty="0">
                <a:solidFill>
                  <a:srgbClr val="FFFF00"/>
                </a:solidFill>
              </a:rPr>
              <a:t>L’élève peut se présenter à l’examen FGC  en 3</a:t>
            </a:r>
            <a:r>
              <a:rPr lang="fr-FR" sz="2000" b="1" baseline="30000" dirty="0">
                <a:solidFill>
                  <a:srgbClr val="FFFF00"/>
                </a:solidFill>
              </a:rPr>
              <a:t>e</a:t>
            </a:r>
            <a:r>
              <a:rPr lang="fr-FR" sz="2000" b="1" dirty="0">
                <a:solidFill>
                  <a:srgbClr val="FFFF00"/>
                </a:solidFill>
              </a:rPr>
              <a:t> année de Bac Pro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rgbClr val="FFFF00"/>
                </a:solidFill>
              </a:rPr>
              <a:t> </a:t>
            </a:r>
            <a:r>
              <a:rPr lang="fr-FR" sz="2000" b="1" u="sng" dirty="0">
                <a:solidFill>
                  <a:srgbClr val="FFFF00"/>
                </a:solidFill>
              </a:rPr>
              <a:t>s’il a obtenu un test technique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4181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L’UF2S</a:t>
            </a:r>
            <a:br>
              <a:rPr lang="fr-FR" sz="3200" dirty="0"/>
            </a:br>
            <a:r>
              <a:rPr lang="fr-FR" sz="3200" dirty="0"/>
              <a:t>Unité professionnelle facultative secteur sportif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323528" y="1965919"/>
            <a:ext cx="8712968" cy="4608512"/>
          </a:xfrm>
        </p:spPr>
        <p:txBody>
          <a:bodyPr/>
          <a:lstStyle/>
          <a:p>
            <a:pPr>
              <a:buNone/>
            </a:pPr>
            <a:r>
              <a:rPr lang="fr-FR" sz="2000" dirty="0"/>
              <a:t>Les candidats obtiennent de droit les Unités Capitalisables du BPJEPS suivantes :</a:t>
            </a:r>
          </a:p>
          <a:p>
            <a:pPr>
              <a:buNone/>
            </a:pPr>
            <a:r>
              <a:rPr lang="fr-FR" sz="2000" dirty="0"/>
              <a:t>- Unité Capitalisable 1 « Encadrer tout public dans tout lieu et toute structure »</a:t>
            </a:r>
          </a:p>
          <a:p>
            <a:pPr>
              <a:buNone/>
            </a:pPr>
            <a:r>
              <a:rPr lang="fr-FR" sz="2000" dirty="0"/>
              <a:t>- Unité Capitalisable 2 « Mettre en œuvre un projet d'animation s'inscrivant dans le projet de la structure »</a:t>
            </a:r>
          </a:p>
          <a:p>
            <a:pPr>
              <a:buNone/>
            </a:pPr>
            <a:endParaRPr lang="fr-FR" sz="2000" dirty="0"/>
          </a:p>
          <a:p>
            <a:pPr>
              <a:buNone/>
            </a:pPr>
            <a:r>
              <a:rPr lang="fr-FR" sz="2000" dirty="0"/>
              <a:t>Quelles Conditions d’obtention:</a:t>
            </a:r>
          </a:p>
          <a:p>
            <a:pPr>
              <a:buNone/>
            </a:pPr>
            <a:r>
              <a:rPr lang="fr-FR" sz="2000" dirty="0"/>
              <a:t>- S</a:t>
            </a:r>
            <a:r>
              <a:rPr lang="fr-FR" sz="2000" dirty="0">
                <a:solidFill>
                  <a:schemeClr val="tx1"/>
                </a:solidFill>
              </a:rPr>
              <a:t>uivre le cursus de </a:t>
            </a:r>
            <a:r>
              <a:rPr lang="fr-FR" sz="2000" dirty="0"/>
              <a:t>B</a:t>
            </a:r>
            <a:r>
              <a:rPr lang="fr-FR" sz="2000" dirty="0">
                <a:solidFill>
                  <a:schemeClr val="tx1"/>
                </a:solidFill>
              </a:rPr>
              <a:t>iqualification</a:t>
            </a:r>
            <a:endParaRPr lang="fr-FR" sz="2000" dirty="0"/>
          </a:p>
          <a:p>
            <a:pPr>
              <a:buNone/>
            </a:pPr>
            <a:r>
              <a:rPr lang="fr-FR" sz="2000" dirty="0">
                <a:solidFill>
                  <a:schemeClr val="tx1"/>
                </a:solidFill>
              </a:rPr>
              <a:t>- Faire un stage en milieu professionnel dans une structure du secteur sportif</a:t>
            </a:r>
            <a:r>
              <a:rPr lang="fr-FR" sz="2000" dirty="0"/>
              <a:t> </a:t>
            </a:r>
            <a:r>
              <a:rPr lang="fr-FR" sz="2000" dirty="0">
                <a:solidFill>
                  <a:schemeClr val="tx1"/>
                </a:solidFill>
              </a:rPr>
              <a:t>d’au moins 6 semaines</a:t>
            </a:r>
          </a:p>
          <a:p>
            <a:pPr>
              <a:buNone/>
            </a:pPr>
            <a:r>
              <a:rPr lang="fr-FR" sz="2000" dirty="0"/>
              <a:t>- Réaliser un rapport de stage et le présenter devant un jury ( note mini de 10/20).</a:t>
            </a:r>
          </a:p>
          <a:p>
            <a:pPr>
              <a:buNone/>
            </a:pPr>
            <a:r>
              <a:rPr lang="fr-FR" sz="2000" dirty="0"/>
              <a:t>- Avoir la note mini de 12/20 en EPS.</a:t>
            </a:r>
          </a:p>
          <a:p>
            <a:pPr>
              <a:buNone/>
            </a:pPr>
            <a:r>
              <a:rPr lang="fr-FR" sz="2000" dirty="0"/>
              <a:t>- Avoir son Bac professionnel</a:t>
            </a:r>
          </a:p>
          <a:p>
            <a:pPr>
              <a:buNone/>
            </a:pP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3311900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>
          <a:xfrm>
            <a:off x="323528" y="428625"/>
            <a:ext cx="8496944" cy="6096719"/>
          </a:xfrm>
        </p:spPr>
        <p:txBody>
          <a:bodyPr/>
          <a:lstStyle/>
          <a:p>
            <a:pPr marL="0" indent="0">
              <a:buNone/>
            </a:pPr>
            <a:r>
              <a:rPr lang="fr-FR" sz="3000" dirty="0"/>
              <a:t>Retrouvez toutes les informations sur le site de la Biqualification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dirty="0"/>
              <a:t> organisation test d’entrée,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000" dirty="0"/>
              <a:t> foire aux questions, …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000" dirty="0"/>
          </a:p>
          <a:p>
            <a:pPr marL="0" indent="0" algn="ctr">
              <a:buFont typeface="Arial" charset="0"/>
              <a:buNone/>
            </a:pPr>
            <a:r>
              <a:rPr lang="fr-FR" sz="4400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www.biqualifdecham.com</a:t>
            </a:r>
            <a:endParaRPr lang="fr-FR" sz="4400" dirty="0">
              <a:solidFill>
                <a:srgbClr val="FFFF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fr-FR" sz="2400" dirty="0"/>
              <a:t>Rubrique « Test entrée 2024 »</a:t>
            </a:r>
          </a:p>
          <a:p>
            <a:pPr marL="0" indent="0" algn="ctr">
              <a:buFont typeface="Arial" charset="0"/>
              <a:buNone/>
            </a:pPr>
            <a:endParaRPr lang="fr-FR" sz="2000" dirty="0"/>
          </a:p>
          <a:p>
            <a:pPr marL="0" indent="0" algn="ctr">
              <a:buFont typeface="Arial" charset="0"/>
              <a:buNone/>
            </a:pPr>
            <a:endParaRPr lang="fr-FR" sz="2000" dirty="0"/>
          </a:p>
          <a:p>
            <a:pPr marL="0" indent="0" algn="ctr">
              <a:buFont typeface="Arial" charset="0"/>
              <a:buNone/>
            </a:pPr>
            <a:r>
              <a:rPr lang="fr-FR" sz="3000" dirty="0">
                <a:solidFill>
                  <a:schemeClr val="tx1">
                    <a:lumMod val="95000"/>
                  </a:schemeClr>
                </a:solidFill>
              </a:rPr>
              <a:t>Contact : </a:t>
            </a:r>
            <a:r>
              <a:rPr lang="fr-F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biqualifdecham@gmail.com</a:t>
            </a:r>
            <a:endParaRPr lang="fr-F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Arial" charset="0"/>
              <a:buNone/>
            </a:pPr>
            <a:endParaRPr lang="fr-F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539551" y="476672"/>
            <a:ext cx="8064896" cy="403244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sz="3600" b="1" u="sng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Coordonnateurs  </a:t>
            </a:r>
            <a:r>
              <a:rPr lang="fr-FR" sz="3600" b="1" u="sng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Biqualification</a:t>
            </a:r>
            <a:br>
              <a:rPr lang="fr-FR" sz="3600" b="1" dirty="0"/>
            </a:br>
            <a:r>
              <a:rPr lang="fr-FR" sz="4000" dirty="0"/>
              <a:t>Delphine </a:t>
            </a:r>
            <a:r>
              <a:rPr lang="fr-FR" sz="4000" dirty="0" err="1"/>
              <a:t>Touranche</a:t>
            </a:r>
            <a:r>
              <a:rPr lang="fr-FR" sz="4000" dirty="0"/>
              <a:t> : 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AMM bac pro </a:t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fr-FR" sz="4000" dirty="0"/>
              <a:t>Guillaume  Pellet-Bourgeois : </a:t>
            </a:r>
            <a:r>
              <a:rPr lang="fr-FR" sz="3200" dirty="0"/>
              <a:t>ski alpin</a:t>
            </a:r>
            <a:br>
              <a:rPr lang="fr-FR" sz="4000" dirty="0"/>
            </a:br>
            <a:r>
              <a:rPr lang="fr-FR" sz="4000" dirty="0"/>
              <a:t>Denis  Poussin : </a:t>
            </a:r>
            <a:r>
              <a:rPr lang="fr-FR" sz="3200" dirty="0"/>
              <a:t>fond / pisteur</a:t>
            </a:r>
            <a:endParaRPr lang="fr-FR" dirty="0"/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498048"/>
              </p:ext>
            </p:extLst>
          </p:nvPr>
        </p:nvGraphicFramePr>
        <p:xfrm>
          <a:off x="3059832" y="4509120"/>
          <a:ext cx="3024335" cy="2137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37" imgH="5667255" progId="AcroExch.Document.7">
                  <p:embed/>
                </p:oleObj>
              </mc:Choice>
              <mc:Fallback>
                <p:oleObj name="Acrobat Document" r:id="rId2" imgW="8019837" imgH="566725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509120"/>
                        <a:ext cx="3024335" cy="21374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92239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344816" cy="1224136"/>
          </a:xfrm>
        </p:spPr>
        <p:txBody>
          <a:bodyPr/>
          <a:lstStyle/>
          <a:p>
            <a:pPr eaLnBrk="1" hangingPunct="1"/>
            <a:r>
              <a:rPr lang="fr-FR" dirty="0"/>
              <a:t>Merci pour votre attention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422390"/>
              </p:ext>
            </p:extLst>
          </p:nvPr>
        </p:nvGraphicFramePr>
        <p:xfrm>
          <a:off x="2196515" y="1522329"/>
          <a:ext cx="50942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37" imgH="5667255" progId="AcroExch.Document.7">
                  <p:embed/>
                </p:oleObj>
              </mc:Choice>
              <mc:Fallback>
                <p:oleObj name="Acrobat Document" r:id="rId2" imgW="8019837" imgH="566725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515" y="1522329"/>
                        <a:ext cx="50942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157192"/>
            <a:ext cx="2557284" cy="1433509"/>
          </a:xfrm>
          <a:prstGeom prst="rect">
            <a:avLst/>
          </a:prstGeom>
        </p:spPr>
      </p:pic>
      <p:pic>
        <p:nvPicPr>
          <p:cNvPr id="5" name="Image 4" descr="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589240"/>
            <a:ext cx="3421380" cy="762000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56943152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344816" cy="1706017"/>
          </a:xfrm>
        </p:spPr>
        <p:txBody>
          <a:bodyPr/>
          <a:lstStyle/>
          <a:p>
            <a:pPr eaLnBrk="1" hangingPunct="1"/>
            <a:r>
              <a:rPr lang="fr-FR" dirty="0"/>
              <a:t>Organisation de la Scolarité</a:t>
            </a:r>
            <a:br>
              <a:rPr lang="fr-FR" dirty="0"/>
            </a:br>
            <a:r>
              <a:rPr lang="fr-FR" dirty="0"/>
              <a:t>en biqualification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37223"/>
              </p:ext>
            </p:extLst>
          </p:nvPr>
        </p:nvGraphicFramePr>
        <p:xfrm>
          <a:off x="1979712" y="2420888"/>
          <a:ext cx="50942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37" imgH="5667255" progId="AcroExch.Document.7">
                  <p:embed/>
                </p:oleObj>
              </mc:Choice>
              <mc:Fallback>
                <p:oleObj name="Acrobat Document" r:id="rId2" imgW="8019837" imgH="5667255" progId="AcroExch.Document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420888"/>
                        <a:ext cx="50942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choix d’orientation scolaire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9099" y="2492896"/>
            <a:ext cx="7983341" cy="310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4400" b="1" dirty="0"/>
              <a:t>LYCEE GENERAL</a:t>
            </a:r>
          </a:p>
          <a:p>
            <a:pPr algn="ctr">
              <a:spcBef>
                <a:spcPct val="20000"/>
              </a:spcBef>
            </a:pPr>
            <a:r>
              <a:rPr lang="fr-FR" sz="4400" b="1" dirty="0"/>
              <a:t>ou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fr-FR" sz="4400" b="1" dirty="0"/>
              <a:t>LYCEE PROFESSIONNEL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Votre choix d’orientation scolaire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18488" cy="4853136"/>
          </a:xfrm>
        </p:spPr>
        <p:txBody>
          <a:bodyPr>
            <a:normAutofit fontScale="70000" lnSpcReduction="20000"/>
          </a:bodyPr>
          <a:lstStyle/>
          <a:p>
            <a:pPr algn="ctr">
              <a:buFont typeface="Arial" charset="0"/>
              <a:buNone/>
              <a:defRPr/>
            </a:pPr>
            <a:r>
              <a:rPr lang="fr-FR" sz="5100" b="1" dirty="0"/>
              <a:t>BAC PRO </a:t>
            </a:r>
          </a:p>
          <a:p>
            <a:pPr algn="ctr">
              <a:buFont typeface="Arial" charset="0"/>
              <a:buNone/>
              <a:defRPr/>
            </a:pPr>
            <a:r>
              <a:rPr lang="fr-FR" sz="4600" b="1" dirty="0"/>
              <a:t>METIERS DU COMMERCE ET DE LA VENTE</a:t>
            </a:r>
          </a:p>
          <a:p>
            <a:pPr algn="ctr">
              <a:buFont typeface="Arial" charset="0"/>
              <a:buNone/>
              <a:defRPr/>
            </a:pPr>
            <a:r>
              <a:rPr lang="fr-FR" sz="2800" dirty="0"/>
              <a:t>22 semaines de stage en entreprise</a:t>
            </a:r>
          </a:p>
          <a:p>
            <a:pPr algn="ctr">
              <a:buFont typeface="Arial" charset="0"/>
              <a:buNone/>
              <a:defRPr/>
            </a:pPr>
            <a:endParaRPr lang="fr-FR" sz="2800" dirty="0"/>
          </a:p>
          <a:p>
            <a:pPr algn="ctr">
              <a:buFont typeface="Arial" charset="0"/>
              <a:buNone/>
              <a:defRPr/>
            </a:pPr>
            <a:r>
              <a:rPr lang="fr-FR" sz="2800" u="sng" dirty="0"/>
              <a:t>Section Européenne</a:t>
            </a:r>
          </a:p>
          <a:p>
            <a:pPr algn="ctr">
              <a:buFont typeface="Arial" charset="0"/>
              <a:buNone/>
              <a:defRPr/>
            </a:pPr>
            <a:endParaRPr lang="fr-FR" sz="2800" dirty="0"/>
          </a:p>
          <a:p>
            <a:pPr algn="ctr">
              <a:buFont typeface="Arial" charset="0"/>
              <a:buNone/>
              <a:defRPr/>
            </a:pPr>
            <a:r>
              <a:rPr lang="fr-FR" sz="2800" u="sng" dirty="0"/>
              <a:t>UF2S </a:t>
            </a:r>
            <a:r>
              <a:rPr lang="fr-FR" sz="2800" dirty="0"/>
              <a:t>(Unité facultative Secteur Sportif)</a:t>
            </a:r>
          </a:p>
          <a:p>
            <a:pPr algn="ctr">
              <a:buFont typeface="Arial" charset="0"/>
              <a:buNone/>
              <a:defRPr/>
            </a:pPr>
            <a:r>
              <a:rPr lang="fr-FR" sz="2800" dirty="0"/>
              <a:t>4 semaines de stage en structure sportive</a:t>
            </a:r>
          </a:p>
          <a:p>
            <a:pPr algn="ctr">
              <a:buFont typeface="Arial" charset="0"/>
              <a:buNone/>
              <a:defRPr/>
            </a:pPr>
            <a:endParaRPr lang="fr-FR" sz="2800" dirty="0"/>
          </a:p>
          <a:p>
            <a:pPr algn="ctr">
              <a:buFont typeface="Arial" charset="0"/>
              <a:buNone/>
              <a:defRPr/>
            </a:pPr>
            <a:r>
              <a:rPr lang="fr-FR" sz="2800" dirty="0"/>
              <a:t>4 ans de scolarité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fr-FR" sz="2800" u="sng" dirty="0"/>
              <a:t>Effectif maximum </a:t>
            </a:r>
            <a:r>
              <a:rPr lang="fr-FR" sz="2800" dirty="0"/>
              <a:t>:  16 élèves</a:t>
            </a:r>
          </a:p>
          <a:p>
            <a:pPr marL="0" indent="0">
              <a:buFont typeface="Arial" charset="0"/>
              <a:buNone/>
              <a:defRPr/>
            </a:pPr>
            <a:endParaRPr lang="fr-FR" sz="1600" dirty="0"/>
          </a:p>
          <a:p>
            <a:pPr marL="0" indent="0">
              <a:buFont typeface="Arial" charset="0"/>
              <a:buNone/>
              <a:defRPr/>
            </a:pPr>
            <a:r>
              <a:rPr lang="fr-FR" sz="2400" dirty="0"/>
              <a:t>Emplois  ciblés: employé de commerce, employé commercial, assistant de vente, vendeur, vendeur spécialisé, adjoint du responsable de petites unités commerciales….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400" dirty="0"/>
              <a:t>Avec UF2S : animateur, moniteur et éducateur sportif (2 UC BP JEPS)</a:t>
            </a:r>
          </a:p>
        </p:txBody>
      </p:sp>
    </p:spTree>
    <p:extLst>
      <p:ext uri="{BB962C8B-B14F-4D97-AF65-F5344CB8AC3E}">
        <p14:creationId xmlns:p14="http://schemas.microsoft.com/office/powerpoint/2010/main" val="32477195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714375" y="928688"/>
            <a:ext cx="7772400" cy="1470025"/>
          </a:xfrm>
        </p:spPr>
        <p:txBody>
          <a:bodyPr/>
          <a:lstStyle/>
          <a:p>
            <a:pPr eaLnBrk="1" hangingPunct="1"/>
            <a:r>
              <a:rPr lang="fr-FR" dirty="0"/>
              <a:t>Organisation de la Pratique</a:t>
            </a:r>
            <a:br>
              <a:rPr lang="fr-FR" dirty="0"/>
            </a:br>
            <a:r>
              <a:rPr lang="fr-FR" dirty="0"/>
              <a:t>Sportive en biqualification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590157"/>
              </p:ext>
            </p:extLst>
          </p:nvPr>
        </p:nvGraphicFramePr>
        <p:xfrm>
          <a:off x="1979712" y="2420888"/>
          <a:ext cx="50942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837" imgH="5667255" progId="AcroExch.Document.7">
                  <p:embed/>
                </p:oleObj>
              </mc:Choice>
              <mc:Fallback>
                <p:oleObj name="Acrobat Document" r:id="rId2" imgW="8019837" imgH="5667255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420888"/>
                        <a:ext cx="50942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5546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Spécificité du bac pro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364" y="1470794"/>
            <a:ext cx="8363272" cy="511256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fr-FR" sz="2800" dirty="0"/>
              <a:t>Le bac pro MCV propose une double formation sportive: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sz="9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3600" dirty="0">
                <a:solidFill>
                  <a:srgbClr val="FFFF00"/>
                </a:solidFill>
              </a:rPr>
              <a:t>Accompagnateur en Moyenne Montagne</a:t>
            </a:r>
            <a:endParaRPr lang="fr-FR" sz="3600" dirty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4000" dirty="0"/>
              <a:t>+</a:t>
            </a:r>
            <a:endParaRPr lang="fr-FR" sz="4000" dirty="0">
              <a:solidFill>
                <a:srgbClr val="FFFF00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4000" b="1" dirty="0"/>
              <a:t>FOND  </a:t>
            </a:r>
            <a:r>
              <a:rPr lang="fr-FR" sz="2800" dirty="0"/>
              <a:t>ou </a:t>
            </a:r>
            <a:r>
              <a:rPr lang="fr-FR" sz="4000" dirty="0"/>
              <a:t> </a:t>
            </a:r>
            <a:r>
              <a:rPr lang="fr-FR" sz="4000" b="1" dirty="0"/>
              <a:t>PISTEUR  </a:t>
            </a:r>
            <a:r>
              <a:rPr lang="fr-FR" sz="2800" dirty="0"/>
              <a:t>ou </a:t>
            </a:r>
            <a:r>
              <a:rPr lang="fr-FR" sz="4000" b="1" dirty="0"/>
              <a:t> SKI ALPIN</a:t>
            </a:r>
            <a:endParaRPr lang="fr-FR" sz="40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7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7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70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fr-FR" sz="2800" dirty="0"/>
              <a:t>Les élèves suivent ainsi </a:t>
            </a:r>
            <a:r>
              <a:rPr lang="fr-FR" sz="2800" b="1" u="sng" dirty="0"/>
              <a:t>à la fois: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800" dirty="0">
                <a:solidFill>
                  <a:srgbClr val="FFFF00"/>
                </a:solidFill>
              </a:rPr>
              <a:t>une formation estivale d’accompagnateur en moyenne montagne: rando, raquette, orientation...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fr-FR" sz="2800" dirty="0"/>
              <a:t>Une formation hivernale en fond ou pisteur ou ski</a:t>
            </a:r>
          </a:p>
        </p:txBody>
      </p:sp>
    </p:spTree>
    <p:extLst>
      <p:ext uri="{BB962C8B-B14F-4D97-AF65-F5344CB8AC3E}">
        <p14:creationId xmlns:p14="http://schemas.microsoft.com/office/powerpoint/2010/main" val="21543131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options sportives possibles</a:t>
            </a:r>
          </a:p>
        </p:txBody>
      </p:sp>
      <p:sp>
        <p:nvSpPr>
          <p:cNvPr id="5123" name="Espace réservé du contenu 2"/>
          <p:cNvSpPr txBox="1">
            <a:spLocks/>
          </p:cNvSpPr>
          <p:nvPr/>
        </p:nvSpPr>
        <p:spPr bwMode="auto">
          <a:xfrm>
            <a:off x="436575" y="4681676"/>
            <a:ext cx="2874445" cy="150180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dirty="0">
                <a:latin typeface="Calibri" pitchFamily="34" charset="0"/>
              </a:rPr>
              <a:t>OPTION</a:t>
            </a:r>
          </a:p>
          <a:p>
            <a:pPr algn="ctr" eaLnBrk="1" hangingPunct="1"/>
            <a:r>
              <a:rPr lang="fr-FR" sz="2400" u="sng" dirty="0">
                <a:latin typeface="Calibri" pitchFamily="34" charset="0"/>
              </a:rPr>
              <a:t>SKI DE FOND</a:t>
            </a:r>
          </a:p>
          <a:p>
            <a:pPr algn="ctr" eaLnBrk="1" hangingPunct="1"/>
            <a:endParaRPr lang="fr-FR" sz="1100" u="sng" dirty="0">
              <a:latin typeface="Calibri" pitchFamily="34" charset="0"/>
            </a:endParaRPr>
          </a:p>
          <a:p>
            <a:pPr algn="ctr" eaLnBrk="1" hangingPunct="1"/>
            <a:r>
              <a:rPr lang="fr-FR" sz="1600" dirty="0">
                <a:latin typeface="Calibri" pitchFamily="34" charset="0"/>
              </a:rPr>
              <a:t>Métier : Moniteur de ski de fond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5842560" y="4681676"/>
            <a:ext cx="2664296" cy="15018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dirty="0">
                <a:latin typeface="Calibri" pitchFamily="34" charset="0"/>
              </a:rPr>
              <a:t>OPTION</a:t>
            </a:r>
          </a:p>
          <a:p>
            <a:pPr algn="ctr" eaLnBrk="1" hangingPunct="1"/>
            <a:r>
              <a:rPr lang="fr-FR" sz="2400" u="sng" dirty="0">
                <a:latin typeface="Calibri" pitchFamily="34" charset="0"/>
              </a:rPr>
              <a:t>SKI ALPIN</a:t>
            </a:r>
          </a:p>
          <a:p>
            <a:pPr algn="ctr" eaLnBrk="1" hangingPunct="1"/>
            <a:endParaRPr lang="fr-FR" sz="1100" u="sng" dirty="0">
              <a:latin typeface="Calibri" pitchFamily="34" charset="0"/>
            </a:endParaRPr>
          </a:p>
          <a:p>
            <a:pPr algn="ctr" eaLnBrk="1" hangingPunct="1"/>
            <a:r>
              <a:rPr lang="fr-FR" sz="1600" dirty="0">
                <a:latin typeface="Calibri" pitchFamily="34" charset="0"/>
              </a:rPr>
              <a:t>Métier : Moniteur de ski alpin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1400" u="sng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1400" dirty="0">
              <a:latin typeface="Calibri" pitchFamily="34" charset="0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331640" y="1556792"/>
            <a:ext cx="6480720" cy="17797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fr-FR" sz="2400" dirty="0">
              <a:latin typeface="Calibri" pitchFamily="34" charset="0"/>
            </a:endParaRPr>
          </a:p>
          <a:p>
            <a:pPr algn="ctr" eaLnBrk="1" hangingPunct="1"/>
            <a:r>
              <a:rPr lang="fr-FR" sz="2400" dirty="0">
                <a:latin typeface="Calibri" pitchFamily="34" charset="0"/>
              </a:rPr>
              <a:t>Pour tous les élèves </a:t>
            </a:r>
            <a:r>
              <a:rPr lang="fr-FR" sz="3200" dirty="0">
                <a:latin typeface="Calibri" pitchFamily="34" charset="0"/>
              </a:rPr>
              <a:t>: OPTION </a:t>
            </a:r>
            <a:r>
              <a:rPr lang="fr-FR" sz="3200" u="sng" dirty="0">
                <a:latin typeface="Calibri" pitchFamily="34" charset="0"/>
              </a:rPr>
              <a:t>AMM</a:t>
            </a:r>
          </a:p>
          <a:p>
            <a:pPr algn="ctr" eaLnBrk="1" hangingPunct="1"/>
            <a:endParaRPr lang="fr-FR" sz="1400" u="sng" dirty="0">
              <a:latin typeface="Calibri" pitchFamily="34" charset="0"/>
            </a:endParaRPr>
          </a:p>
          <a:p>
            <a:pPr algn="ctr" defTabSz="1076325" eaLnBrk="1" hangingPunct="1"/>
            <a:r>
              <a:rPr lang="fr-FR" sz="2000" dirty="0">
                <a:latin typeface="Calibri" pitchFamily="34" charset="0"/>
              </a:rPr>
              <a:t>Métier : Accompagnateur en Moyenne Montagne</a:t>
            </a:r>
          </a:p>
          <a:p>
            <a:pPr algn="ctr" eaLnBrk="1" hangingPunct="1"/>
            <a:endParaRPr lang="fr-FR" u="sng" dirty="0">
              <a:latin typeface="Calibri" pitchFamily="34" charset="0"/>
            </a:endParaRPr>
          </a:p>
          <a:p>
            <a:pPr algn="ctr" eaLnBrk="1" hangingPunct="1"/>
            <a:endParaRPr lang="fr-FR" u="sng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u="sng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dirty="0">
              <a:latin typeface="Calibri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3275857" y="4681676"/>
            <a:ext cx="2592288" cy="150180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dirty="0">
                <a:latin typeface="Calibri" pitchFamily="34" charset="0"/>
              </a:rPr>
              <a:t>OPTION</a:t>
            </a:r>
          </a:p>
          <a:p>
            <a:pPr algn="ctr" eaLnBrk="1" hangingPunct="1"/>
            <a:r>
              <a:rPr lang="fr-FR" sz="2400" u="sng" dirty="0">
                <a:latin typeface="Calibri" pitchFamily="34" charset="0"/>
              </a:rPr>
              <a:t>PISTEUR</a:t>
            </a:r>
          </a:p>
          <a:p>
            <a:pPr algn="ctr" eaLnBrk="1" hangingPunct="1"/>
            <a:endParaRPr lang="fr-FR" sz="1100" u="sng" dirty="0">
              <a:latin typeface="Calibri" pitchFamily="34" charset="0"/>
            </a:endParaRPr>
          </a:p>
          <a:p>
            <a:pPr algn="ctr" eaLnBrk="1" hangingPunct="1"/>
            <a:r>
              <a:rPr lang="fr-FR" sz="1600" dirty="0">
                <a:latin typeface="Calibri" pitchFamily="34" charset="0"/>
              </a:rPr>
              <a:t>Métier : Pisteur-Secouriste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1400" dirty="0"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51720" y="3324726"/>
            <a:ext cx="151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CHOIX n°1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08104" y="3336542"/>
            <a:ext cx="151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CHOIX n°3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815723" y="3336542"/>
            <a:ext cx="151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CHOIX n°2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418431" y="3782627"/>
            <a:ext cx="720080" cy="6362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2051720" y="3764775"/>
            <a:ext cx="648072" cy="64807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572001" y="3789040"/>
            <a:ext cx="1" cy="68518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2503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447764" y="260648"/>
            <a:ext cx="4248472" cy="1143000"/>
          </a:xfr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  AMM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323528" y="1583140"/>
            <a:ext cx="8496944" cy="4870196"/>
          </a:xfr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/>
          <a:lstStyle/>
          <a:p>
            <a:pPr algn="ctr">
              <a:buFont typeface="Arial" charset="0"/>
              <a:buNone/>
            </a:pPr>
            <a:endParaRPr lang="fr-FR" sz="500" u="sng" dirty="0"/>
          </a:p>
          <a:p>
            <a:pPr algn="ctr">
              <a:buNone/>
            </a:pPr>
            <a:endParaRPr lang="fr-FR" sz="800" b="1" u="sng" dirty="0"/>
          </a:p>
          <a:p>
            <a:pPr algn="ctr">
              <a:buNone/>
            </a:pPr>
            <a:r>
              <a:rPr lang="fr-FR" sz="2000" b="1" u="sng" dirty="0"/>
              <a:t>FORMATION EN LIEN AVEC LE  </a:t>
            </a:r>
            <a:r>
              <a:rPr lang="fr-FR" sz="2000" b="1" u="sng" dirty="0">
                <a:solidFill>
                  <a:srgbClr val="FFFF00"/>
                </a:solidFill>
              </a:rPr>
              <a:t>D.E. A.M.M.</a:t>
            </a:r>
          </a:p>
          <a:p>
            <a:pPr algn="ctr">
              <a:buFont typeface="Arial" charset="0"/>
              <a:buNone/>
            </a:pPr>
            <a:endParaRPr lang="fr-FR" sz="900" u="sng" dirty="0"/>
          </a:p>
          <a:p>
            <a:pPr algn="ctr">
              <a:buFont typeface="Arial" charset="0"/>
              <a:buNone/>
            </a:pPr>
            <a:r>
              <a:rPr lang="fr-FR" sz="1800" b="1" dirty="0"/>
              <a:t>Aide pour la </a:t>
            </a:r>
            <a:r>
              <a:rPr lang="fr-FR" sz="1800" b="1" dirty="0">
                <a:solidFill>
                  <a:srgbClr val="FFFF00"/>
                </a:solidFill>
              </a:rPr>
              <a:t>liste de course de 30 randonnées </a:t>
            </a:r>
            <a:r>
              <a:rPr lang="fr-FR" sz="1800" b="1" dirty="0"/>
              <a:t>(préalable à l’inscription au probatoire)</a:t>
            </a:r>
          </a:p>
          <a:p>
            <a:pPr algn="ctr">
              <a:buFont typeface="Arial" charset="0"/>
              <a:buNone/>
            </a:pPr>
            <a:r>
              <a:rPr lang="fr-FR" sz="1600" u="sng" dirty="0">
                <a:solidFill>
                  <a:schemeClr val="bg1"/>
                </a:solidFill>
              </a:rPr>
              <a:t>(dont 9 randonnées 1000m et +, 1 raid de 4 jours, 10 </a:t>
            </a:r>
            <a:r>
              <a:rPr lang="fr-FR" sz="1600" u="sng" dirty="0" err="1">
                <a:solidFill>
                  <a:schemeClr val="bg1"/>
                </a:solidFill>
              </a:rPr>
              <a:t>randos</a:t>
            </a:r>
            <a:r>
              <a:rPr lang="fr-FR" sz="1600" u="sng" dirty="0">
                <a:solidFill>
                  <a:schemeClr val="bg1"/>
                </a:solidFill>
              </a:rPr>
              <a:t> en moyenne montagne enneigée….)</a:t>
            </a:r>
          </a:p>
          <a:p>
            <a:pPr algn="ctr">
              <a:buNone/>
            </a:pPr>
            <a:endParaRPr lang="fr-FR" sz="900" dirty="0"/>
          </a:p>
          <a:p>
            <a:pPr algn="ctr">
              <a:buNone/>
            </a:pPr>
            <a:r>
              <a:rPr lang="fr-FR" sz="1600" b="1" dirty="0"/>
              <a:t>DECOUVERTE MILIEU MONTAGNARD – RANDONNEE PEDESTRE</a:t>
            </a:r>
          </a:p>
          <a:p>
            <a:pPr algn="ctr">
              <a:buNone/>
            </a:pPr>
            <a:r>
              <a:rPr lang="fr-FR" sz="1600" b="1" dirty="0"/>
              <a:t>FORMATION SECURITE MONTAGNE – RAQUETTE – RANDO ORIENTATION</a:t>
            </a:r>
          </a:p>
          <a:p>
            <a:pPr algn="ctr">
              <a:buNone/>
            </a:pPr>
            <a:r>
              <a:rPr lang="fr-FR" sz="1600" u="sng" dirty="0"/>
              <a:t> </a:t>
            </a:r>
            <a:endParaRPr lang="fr-FR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buFont typeface="Arial" charset="0"/>
              <a:buNone/>
            </a:pPr>
            <a:r>
              <a:rPr lang="fr-FR" sz="1800" b="1" u="sng" dirty="0">
                <a:solidFill>
                  <a:srgbClr val="FFFF00"/>
                </a:solidFill>
              </a:rPr>
              <a:t>Examen probatoire </a:t>
            </a:r>
            <a:r>
              <a:rPr lang="fr-FR" sz="1800" b="1" dirty="0">
                <a:solidFill>
                  <a:srgbClr val="FFFF00"/>
                </a:solidFill>
              </a:rPr>
              <a:t>: </a:t>
            </a:r>
            <a:r>
              <a:rPr lang="fr-FR" sz="1800" b="1" dirty="0"/>
              <a:t>(en septembre de la 4</a:t>
            </a:r>
            <a:r>
              <a:rPr lang="fr-FR" sz="1800" b="1" baseline="30000" dirty="0"/>
              <a:t>e</a:t>
            </a:r>
            <a:r>
              <a:rPr lang="fr-FR" sz="1800" b="1" dirty="0"/>
              <a:t> année de bac pro)</a:t>
            </a:r>
          </a:p>
          <a:p>
            <a:pPr algn="ctr">
              <a:buFont typeface="Arial" charset="0"/>
              <a:buNone/>
            </a:pPr>
            <a:r>
              <a:rPr lang="fr-FR" sz="1800" b="1" dirty="0">
                <a:solidFill>
                  <a:srgbClr val="FFFF00"/>
                </a:solidFill>
              </a:rPr>
              <a:t> 1. Randonnée orientation 6 à 8h : </a:t>
            </a:r>
            <a:r>
              <a:rPr lang="fr-FR" sz="1600" dirty="0">
                <a:solidFill>
                  <a:schemeClr val="bg1"/>
                </a:solidFill>
              </a:rPr>
              <a:t>hors sentier, 1300 à 1500 d+, 13 à 19km, sac 7 ou 10kg</a:t>
            </a:r>
          </a:p>
          <a:p>
            <a:pPr>
              <a:buFont typeface="Arial" charset="0"/>
              <a:buNone/>
            </a:pPr>
            <a:r>
              <a:rPr lang="fr-FR" sz="1800" b="1" dirty="0">
                <a:solidFill>
                  <a:srgbClr val="FFFF00"/>
                </a:solidFill>
              </a:rPr>
              <a:t>	2. QCM : </a:t>
            </a:r>
            <a:r>
              <a:rPr lang="fr-FR" sz="1600" dirty="0">
                <a:solidFill>
                  <a:schemeClr val="bg1"/>
                </a:solidFill>
              </a:rPr>
              <a:t>30 réponses justes / 40 obligatoires</a:t>
            </a:r>
          </a:p>
          <a:p>
            <a:pPr algn="ctr">
              <a:buNone/>
            </a:pP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7929093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36940</TotalTime>
  <Words>1130</Words>
  <Application>Microsoft Office PowerPoint</Application>
  <PresentationFormat>Affichage à l'écran (4:3)</PresentationFormat>
  <Paragraphs>234</Paragraphs>
  <Slides>20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Arial Narrow</vt:lpstr>
      <vt:lpstr>Calibri</vt:lpstr>
      <vt:lpstr>Wingdings</vt:lpstr>
      <vt:lpstr>Thème Office</vt:lpstr>
      <vt:lpstr>Acrobat Document</vt:lpstr>
      <vt:lpstr>Présentation PowerPoint</vt:lpstr>
      <vt:lpstr>Coordonnateurs  Biqualification Delphine Touranche : AMM bac pro  Guillaume  Pellet-Bourgeois : ski alpin Denis  Poussin : fond / pisteur</vt:lpstr>
      <vt:lpstr>Organisation de la Scolarité en biqualification </vt:lpstr>
      <vt:lpstr>2 choix d’orientation scolaire</vt:lpstr>
      <vt:lpstr>Votre choix d’orientation scolaire</vt:lpstr>
      <vt:lpstr>Organisation de la Pratique Sportive en biqualification </vt:lpstr>
      <vt:lpstr>Spécificité du bac pro </vt:lpstr>
      <vt:lpstr>Les options sportives possibles</vt:lpstr>
      <vt:lpstr>OPTION  AMM</vt:lpstr>
      <vt:lpstr>OPTION  SKI DE FOND</vt:lpstr>
      <vt:lpstr>OPTION  PISTEUR</vt:lpstr>
      <vt:lpstr>OPTION  SKI ALPIN</vt:lpstr>
      <vt:lpstr>Organisation annualisée</vt:lpstr>
      <vt:lpstr>Présentation PowerPoint</vt:lpstr>
      <vt:lpstr>Présentation PowerPoint</vt:lpstr>
      <vt:lpstr>Organisation annualisée AMM</vt:lpstr>
      <vt:lpstr>La Formation Générale Commune</vt:lpstr>
      <vt:lpstr>L’UF2S Unité professionnelle facultative secteur sportif</vt:lpstr>
      <vt:lpstr>Présentation PowerPoint</vt:lpstr>
      <vt:lpstr>Merci pour votre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de la biqualification Année scolaire 2009/2010</dc:title>
  <dc:creator>Pellet-Bourgeois Guillaume</dc:creator>
  <cp:lastModifiedBy>biqualifmontagne@gmail.com</cp:lastModifiedBy>
  <cp:revision>401</cp:revision>
  <dcterms:created xsi:type="dcterms:W3CDTF">2009-05-28T18:09:18Z</dcterms:created>
  <dcterms:modified xsi:type="dcterms:W3CDTF">2024-01-19T18:11:50Z</dcterms:modified>
</cp:coreProperties>
</file>