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0" r:id="rId2"/>
    <p:sldId id="309" r:id="rId3"/>
    <p:sldId id="256" r:id="rId4"/>
    <p:sldId id="277" r:id="rId5"/>
    <p:sldId id="300" r:id="rId6"/>
    <p:sldId id="302" r:id="rId7"/>
    <p:sldId id="294" r:id="rId8"/>
    <p:sldId id="301" r:id="rId9"/>
    <p:sldId id="295" r:id="rId10"/>
    <p:sldId id="305" r:id="rId11"/>
    <p:sldId id="313" r:id="rId12"/>
    <p:sldId id="316" r:id="rId13"/>
    <p:sldId id="314" r:id="rId14"/>
    <p:sldId id="315" r:id="rId15"/>
    <p:sldId id="296" r:id="rId16"/>
    <p:sldId id="275" r:id="rId17"/>
    <p:sldId id="317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4821"/>
    <a:srgbClr val="00964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2" d="100"/>
          <a:sy n="82" d="100"/>
        </p:scale>
        <p:origin x="106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07D5-9598-4FCB-9135-2A7E98F19F7C}" type="datetimeFigureOut">
              <a:rPr lang="fr-FR" smtClean="0"/>
              <a:t>19/01/2024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A8F79-1118-4AD6-ACA2-8137F1DB8A0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86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8F79-1118-4AD6-ACA2-8137F1DB8A08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6717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29B6D-64B7-40B7-A4C4-210DBD188763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3FE21-F7FF-4386-83B0-12FEA6DFE054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FB23-CA67-4049-AB1E-48E92FA5E45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086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20ED-B6A5-4241-8457-50555079F7E9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3CA1-1481-4574-B037-86C54571A22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782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41B4B-516C-434F-9D6A-0DBD5BC89449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54345-D50A-4586-8AD5-30B98B0E0A9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9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1834E-27D0-45BD-AD19-7E32E249EDC4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B72F-9DAB-4B91-9E3E-DB29248D6EF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980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E48CA-5C8D-4BD4-BA79-26260AB6252E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C3A36-E81F-4104-B3BE-02A24C3D0DC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449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CB71-4B65-4FED-8981-F30E57EAB1AB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5E198-C314-4B2B-9145-A514A78FC86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56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7CD75-6FDC-476A-84C1-B35994ED89A3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FEDFD-708D-4DA7-BC22-B7795FE48A1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014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0516-BBA0-4ACC-895B-897DAB61F2D7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51E7-4C32-4B71-BBCA-2F35A18687C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41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7600-CC37-4213-82EE-497C197D369F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0B258-AB15-4A49-8EE0-8C83830B583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51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4911-8382-4F19-B06A-E2746152C937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0D1AE-4D13-497B-873B-AE3E4B24B7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468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A35B7-27C5-47BD-8B12-25F9F0C0F41D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F3EA-8D85-418D-83FF-D079C4EF954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63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3CE203-0A3E-4233-A7A7-B295B0079525}" type="datetimeFigureOut">
              <a:rPr lang="fr-FR"/>
              <a:pPr>
                <a:defRPr/>
              </a:pPr>
              <a:t>19/01/2024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1364EF-BE43-4756-9F41-39CCDD16D60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qualifdecham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E3D5B29-DC6D-4475-B856-D3EDB80A06BB}"/>
              </a:ext>
            </a:extLst>
          </p:cNvPr>
          <p:cNvSpPr txBox="1"/>
          <p:nvPr/>
        </p:nvSpPr>
        <p:spPr>
          <a:xfrm>
            <a:off x="1413656" y="2551837"/>
            <a:ext cx="6316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SOIREE D’INFORMATION</a:t>
            </a:r>
          </a:p>
          <a:p>
            <a:pPr algn="ctr"/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</a:rPr>
              <a:t>19 janvier 2024 - 19h30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3E2DE2C-3174-489B-89A7-A499DC6A6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051" y="260648"/>
            <a:ext cx="2507729" cy="177314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2607AD0-17D5-4CA7-A4D1-CB2768E75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08" y="260648"/>
            <a:ext cx="3918245" cy="1956351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F7C2FE1-6ECD-4D3A-9B1C-B3226980E6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62"/>
          <a:stretch/>
        </p:blipFill>
        <p:spPr>
          <a:xfrm>
            <a:off x="4664304" y="4941168"/>
            <a:ext cx="4130603" cy="141310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59E15C8-03C4-44C5-8832-2E6943CB5F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3" y="4255938"/>
            <a:ext cx="4175730" cy="234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538446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 SKI DE FOND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/>
          <a:lstStyle/>
          <a:p>
            <a:pPr algn="ctr">
              <a:buFont typeface="Arial" charset="0"/>
              <a:buNone/>
            </a:pPr>
            <a:endParaRPr lang="fr-FR" sz="500" u="sng" dirty="0"/>
          </a:p>
          <a:p>
            <a:pPr algn="ctr">
              <a:buFont typeface="Arial" charset="0"/>
              <a:buNone/>
            </a:pPr>
            <a:r>
              <a:rPr lang="fr-FR" sz="2000" u="sng" dirty="0"/>
              <a:t>FORMATION POLYVALENTE EN LIEN AVEC LE   </a:t>
            </a:r>
            <a:r>
              <a:rPr lang="fr-FR" sz="2000" b="1" u="sng" dirty="0">
                <a:solidFill>
                  <a:schemeClr val="bg1"/>
                </a:solidFill>
              </a:rPr>
              <a:t>D.E. SKI DE FOND</a:t>
            </a:r>
          </a:p>
          <a:p>
            <a:pPr algn="ctr">
              <a:buNone/>
            </a:pPr>
            <a:endParaRPr lang="fr-FR" sz="900" u="sng" dirty="0"/>
          </a:p>
          <a:p>
            <a:pPr algn="ctr">
              <a:buNone/>
            </a:pPr>
            <a:r>
              <a:rPr lang="fr-FR" sz="1800" dirty="0"/>
              <a:t>Préparation physique / Cours théorique - DECOUVERTE MILIEU MONTAGNARD</a:t>
            </a:r>
          </a:p>
          <a:p>
            <a:pPr algn="ctr">
              <a:buNone/>
            </a:pPr>
            <a:r>
              <a:rPr lang="fr-FR" sz="1800" dirty="0"/>
              <a:t>TECHNIQUE en SKATE et en CLASSIQUE  (Perfectionnement personnel)</a:t>
            </a:r>
          </a:p>
          <a:p>
            <a:pPr algn="ctr">
              <a:buNone/>
            </a:pPr>
            <a:r>
              <a:rPr lang="fr-FR" sz="1800" dirty="0"/>
              <a:t>FORMATION SECURITE MONTAGNE</a:t>
            </a:r>
          </a:p>
          <a:p>
            <a:pPr algn="ctr">
              <a:buFont typeface="Arial" charset="0"/>
              <a:buNone/>
            </a:pPr>
            <a:endParaRPr lang="fr-FR" sz="900" u="sng" dirty="0"/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Epreuve du Test Technique:  chrono Skate + démonstration Classique  </a:t>
            </a:r>
            <a:r>
              <a:rPr lang="fr-FR" sz="1600" dirty="0">
                <a:solidFill>
                  <a:schemeClr val="bg1"/>
                </a:solidFill>
              </a:rPr>
              <a:t>(</a:t>
            </a:r>
            <a:r>
              <a:rPr lang="fr-FR" sz="1600" u="sng" dirty="0">
                <a:solidFill>
                  <a:schemeClr val="bg1"/>
                </a:solidFill>
              </a:rPr>
              <a:t>l’année de ses 17 ans)</a:t>
            </a:r>
          </a:p>
          <a:p>
            <a:pPr algn="ctr">
              <a:buFont typeface="Arial" charset="0"/>
              <a:buNone/>
            </a:pPr>
            <a:endParaRPr lang="fr-FR" sz="1100" dirty="0"/>
          </a:p>
          <a:p>
            <a:pPr algn="ctr">
              <a:buNone/>
            </a:pPr>
            <a:r>
              <a:rPr lang="fr-FR" sz="1200" dirty="0"/>
              <a:t> </a:t>
            </a:r>
            <a:r>
              <a:rPr lang="fr-FR" sz="1800" dirty="0"/>
              <a:t>Préparation physique / Cours théorique– COURSE en MONTAGNE</a:t>
            </a:r>
          </a:p>
          <a:p>
            <a:pPr algn="ctr">
              <a:buNone/>
            </a:pPr>
            <a:r>
              <a:rPr lang="fr-FR" sz="1800" dirty="0"/>
              <a:t>Travail de démonstration CLASSIQUE et SKATING – PEDAGOGIE - ENSEIGNEMENT </a:t>
            </a:r>
          </a:p>
          <a:p>
            <a:pPr marL="0" indent="0" algn="ctr">
              <a:buNone/>
            </a:pPr>
            <a:endParaRPr lang="fr-FR" sz="1100" u="sng" dirty="0"/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Cycle Préparatoire </a:t>
            </a:r>
            <a:r>
              <a:rPr lang="fr-FR" sz="1600" dirty="0">
                <a:solidFill>
                  <a:schemeClr val="bg1"/>
                </a:solidFill>
              </a:rPr>
              <a:t>(</a:t>
            </a:r>
            <a:r>
              <a:rPr lang="fr-FR" sz="1600" u="sng" dirty="0">
                <a:solidFill>
                  <a:schemeClr val="bg1"/>
                </a:solidFill>
              </a:rPr>
              <a:t>avoir 18 ans révolus</a:t>
            </a:r>
            <a:r>
              <a:rPr lang="fr-FR" sz="1600" dirty="0">
                <a:solidFill>
                  <a:schemeClr val="bg1"/>
                </a:solidFill>
              </a:rPr>
              <a:t>)</a:t>
            </a: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Epreuve de CAPACITE TECHNIQUE : chrono Classique + démonstration Skate</a:t>
            </a:r>
            <a:endParaRPr lang="fr-FR" sz="2000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r-FR" sz="1400" dirty="0"/>
          </a:p>
          <a:p>
            <a:pPr algn="ctr">
              <a:buFont typeface="Arial" charset="0"/>
              <a:buNone/>
            </a:pPr>
            <a:r>
              <a:rPr lang="fr-FR" sz="2000" dirty="0"/>
              <a:t>En fonction de l’avancement dans le DE de ski de Fond, la formation s’individualise et s’adapte à chaque élève.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22320071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35652-3C6A-EB5F-BC4A-E6B58A9B4C0B}"/>
              </a:ext>
            </a:extLst>
          </p:cNvPr>
          <p:cNvSpPr txBox="1">
            <a:spLocks/>
          </p:cNvSpPr>
          <p:nvPr/>
        </p:nvSpPr>
        <p:spPr>
          <a:xfrm>
            <a:off x="1228309" y="548680"/>
            <a:ext cx="6687382" cy="740153"/>
          </a:xfrm>
          <a:prstGeom prst="rect">
            <a:avLst/>
          </a:prstGeom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Distinction SAS - </a:t>
            </a:r>
            <a:r>
              <a:rPr lang="fr-FR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Biqualification</a:t>
            </a: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F1C8DC6-877C-A2C5-C5D2-35934BBFDB64}"/>
              </a:ext>
            </a:extLst>
          </p:cNvPr>
          <p:cNvSpPr txBox="1"/>
          <p:nvPr/>
        </p:nvSpPr>
        <p:spPr>
          <a:xfrm>
            <a:off x="215516" y="2420888"/>
            <a:ext cx="8712968" cy="309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400" u="sng" dirty="0">
                <a:solidFill>
                  <a:schemeClr val="bg1"/>
                </a:solidFill>
              </a:rPr>
              <a:t>En Savoie </a:t>
            </a:r>
            <a:r>
              <a:rPr lang="fr-FR" sz="2400" dirty="0">
                <a:solidFill>
                  <a:schemeClr val="bg1"/>
                </a:solidFill>
              </a:rPr>
              <a:t>: </a:t>
            </a:r>
            <a:r>
              <a:rPr lang="fr-FR" sz="2000" dirty="0">
                <a:solidFill>
                  <a:schemeClr val="bg1"/>
                </a:solidFill>
              </a:rPr>
              <a:t>Saint-Michel, Moutiers et La Motte proposent SAS et </a:t>
            </a:r>
            <a:r>
              <a:rPr lang="fr-FR" sz="2000" dirty="0" err="1">
                <a:solidFill>
                  <a:schemeClr val="bg1"/>
                </a:solidFill>
              </a:rPr>
              <a:t>Biqualif</a:t>
            </a:r>
            <a:r>
              <a:rPr lang="fr-FR" sz="2000" dirty="0">
                <a:solidFill>
                  <a:schemeClr val="bg1"/>
                </a:solidFill>
              </a:rPr>
              <a:t> dans un même établissement. Des passerelles existent.</a:t>
            </a:r>
            <a:endParaRPr lang="fr-FR" sz="24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0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0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0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0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fr-FR" sz="2400" u="sng" dirty="0">
                <a:solidFill>
                  <a:schemeClr val="bg1"/>
                </a:solidFill>
              </a:rPr>
              <a:t>En Haute-Savoie </a:t>
            </a:r>
            <a:r>
              <a:rPr lang="fr-FR" sz="2400" dirty="0">
                <a:solidFill>
                  <a:schemeClr val="bg1"/>
                </a:solidFill>
              </a:rPr>
              <a:t>: 	</a:t>
            </a:r>
            <a:r>
              <a:rPr lang="fr-FR" sz="2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Passy = SAS</a:t>
            </a:r>
            <a:r>
              <a:rPr lang="fr-FR" sz="2400" dirty="0">
                <a:solidFill>
                  <a:schemeClr val="bg1"/>
                </a:solidFill>
              </a:rPr>
              <a:t>	</a:t>
            </a:r>
            <a:r>
              <a:rPr lang="fr-FR" sz="2400" b="1" dirty="0">
                <a:solidFill>
                  <a:schemeClr val="bg1"/>
                </a:solidFill>
              </a:rPr>
              <a:t> 	</a:t>
            </a:r>
            <a:r>
              <a:rPr lang="fr-FR" sz="2400" dirty="0">
                <a:solidFill>
                  <a:schemeClr val="bg1"/>
                </a:solidFill>
              </a:rPr>
              <a:t>Chamonix = </a:t>
            </a:r>
            <a:r>
              <a:rPr lang="fr-FR" sz="2400" b="1" dirty="0" err="1">
                <a:solidFill>
                  <a:schemeClr val="bg1"/>
                </a:solidFill>
              </a:rPr>
              <a:t>Biqualif</a:t>
            </a:r>
            <a:endParaRPr lang="fr-FR" sz="24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4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fr-FR" sz="1400" b="1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fr-FR" u="sng" dirty="0">
                <a:solidFill>
                  <a:schemeClr val="bg1"/>
                </a:solidFill>
              </a:rPr>
              <a:t>Des objectifs différents </a:t>
            </a:r>
            <a:r>
              <a:rPr lang="fr-FR" dirty="0">
                <a:solidFill>
                  <a:schemeClr val="bg1"/>
                </a:solidFill>
              </a:rPr>
              <a:t>: </a:t>
            </a:r>
            <a:r>
              <a:rPr lang="fr-FR" sz="2400" dirty="0">
                <a:solidFill>
                  <a:schemeClr val="bg1"/>
                </a:solidFill>
              </a:rPr>
              <a:t>	</a:t>
            </a:r>
            <a:r>
              <a:rPr lang="fr-FR" sz="2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Haut-Niveau</a:t>
            </a:r>
            <a:r>
              <a:rPr lang="fr-FR" sz="24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	</a:t>
            </a:r>
            <a:r>
              <a:rPr lang="fr-FR" sz="2400" b="1" dirty="0">
                <a:solidFill>
                  <a:schemeClr val="bg1"/>
                </a:solidFill>
              </a:rPr>
              <a:t>	          Diplôme d’Etat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49424DCB-0387-7F02-AAA3-654658CDB13F}"/>
              </a:ext>
            </a:extLst>
          </p:cNvPr>
          <p:cNvCxnSpPr/>
          <p:nvPr/>
        </p:nvCxnSpPr>
        <p:spPr>
          <a:xfrm>
            <a:off x="3707904" y="4365104"/>
            <a:ext cx="0" cy="504056"/>
          </a:xfrm>
          <a:prstGeom prst="straightConnector1">
            <a:avLst/>
          </a:prstGeom>
          <a:ln w="28575">
            <a:solidFill>
              <a:schemeClr val="bg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A799B506-090C-3F75-9256-983DD72FFE03}"/>
              </a:ext>
            </a:extLst>
          </p:cNvPr>
          <p:cNvCxnSpPr/>
          <p:nvPr/>
        </p:nvCxnSpPr>
        <p:spPr>
          <a:xfrm>
            <a:off x="7915691" y="4365104"/>
            <a:ext cx="0" cy="50405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954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8B0115A-0995-BDB8-8C03-D8AC0F78AA5F}"/>
              </a:ext>
            </a:extLst>
          </p:cNvPr>
          <p:cNvSpPr txBox="1"/>
          <p:nvPr/>
        </p:nvSpPr>
        <p:spPr>
          <a:xfrm>
            <a:off x="298924" y="735955"/>
            <a:ext cx="854615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000" dirty="0">
                <a:solidFill>
                  <a:srgbClr val="002060"/>
                </a:solidFill>
                <a:cs typeface="Arial" panose="020B0604020202020204" pitchFamily="34" charset="0"/>
              </a:rPr>
              <a:t>La priorité en </a:t>
            </a:r>
            <a:r>
              <a:rPr lang="fr-FR" sz="3000" dirty="0" err="1">
                <a:solidFill>
                  <a:srgbClr val="002060"/>
                </a:solidFill>
                <a:cs typeface="Arial" panose="020B0604020202020204" pitchFamily="34" charset="0"/>
              </a:rPr>
              <a:t>biqualification</a:t>
            </a:r>
            <a:endParaRPr lang="fr-FR" sz="3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3000" u="sng" dirty="0">
                <a:solidFill>
                  <a:srgbClr val="FF0000"/>
                </a:solidFill>
                <a:cs typeface="Arial" panose="020B0604020202020204" pitchFamily="34" charset="0"/>
              </a:rPr>
              <a:t>n’est pas la compétition </a:t>
            </a:r>
            <a:r>
              <a:rPr lang="fr-FR" sz="3000" dirty="0">
                <a:solidFill>
                  <a:srgbClr val="002060"/>
                </a:solidFill>
                <a:cs typeface="Arial" panose="020B0604020202020204" pitchFamily="34" charset="0"/>
              </a:rPr>
              <a:t>mais la formation professionnelle au métier de MONITEUR</a:t>
            </a:r>
          </a:p>
          <a:p>
            <a:pPr algn="ctr"/>
            <a:endParaRPr lang="fr-FR" sz="3000" dirty="0"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cs typeface="Arial" panose="020B0604020202020204" pitchFamily="34" charset="0"/>
              </a:rPr>
              <a:t>Cependant, vous </a:t>
            </a:r>
            <a:r>
              <a:rPr lang="fr-FR" sz="2800" u="sng" dirty="0">
                <a:solidFill>
                  <a:schemeClr val="bg1"/>
                </a:solidFill>
                <a:cs typeface="Arial" panose="020B0604020202020204" pitchFamily="34" charset="0"/>
              </a:rPr>
              <a:t>POUVEZ</a:t>
            </a:r>
            <a:r>
              <a:rPr lang="fr-FR" sz="2800" dirty="0">
                <a:solidFill>
                  <a:schemeClr val="bg1"/>
                </a:solidFill>
                <a:cs typeface="Arial" panose="020B0604020202020204" pitchFamily="34" charset="0"/>
              </a:rPr>
              <a:t> être libéré pour participer à des COMPETITIONS ou des stages d’automne…</a:t>
            </a:r>
          </a:p>
          <a:p>
            <a:pPr algn="ctr"/>
            <a:endParaRPr lang="fr-FR" sz="1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b="1" u="sng" dirty="0">
                <a:solidFill>
                  <a:srgbClr val="FF0000"/>
                </a:solidFill>
                <a:cs typeface="Arial" panose="020B0604020202020204" pitchFamily="34" charset="0"/>
              </a:rPr>
              <a:t>Si</a:t>
            </a:r>
            <a:r>
              <a:rPr lang="fr-FR" sz="3000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bg1"/>
                </a:solidFill>
                <a:cs typeface="Arial" panose="020B0604020202020204" pitchFamily="34" charset="0"/>
              </a:rPr>
              <a:t>résultats, travail et comportement sont très satisfaisants</a:t>
            </a:r>
            <a:endParaRPr lang="fr-FR" sz="3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fr-FR" sz="2800" b="1" u="sng" dirty="0">
                <a:solidFill>
                  <a:srgbClr val="FF0000"/>
                </a:solidFill>
                <a:cs typeface="Arial" panose="020B0604020202020204" pitchFamily="34" charset="0"/>
              </a:rPr>
              <a:t>Si</a:t>
            </a:r>
            <a:r>
              <a:rPr lang="fr-FR" sz="28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bg1"/>
                </a:solidFill>
                <a:cs typeface="Arial" panose="020B0604020202020204" pitchFamily="34" charset="0"/>
              </a:rPr>
              <a:t>cela n’impacte pas la formation en </a:t>
            </a:r>
            <a:r>
              <a:rPr lang="fr-FR" sz="2000" dirty="0" err="1">
                <a:solidFill>
                  <a:schemeClr val="bg1"/>
                </a:solidFill>
                <a:cs typeface="Arial" panose="020B0604020202020204" pitchFamily="34" charset="0"/>
              </a:rPr>
              <a:t>biqualif</a:t>
            </a:r>
            <a:r>
              <a:rPr lang="fr-FR" sz="2000" dirty="0">
                <a:solidFill>
                  <a:schemeClr val="bg1"/>
                </a:solidFill>
                <a:cs typeface="Arial" panose="020B0604020202020204" pitchFamily="34" charset="0"/>
              </a:rPr>
              <a:t> (sécurité, snowboard, ski de </a:t>
            </a:r>
            <a:r>
              <a:rPr lang="fr-FR" sz="2000" dirty="0" err="1">
                <a:solidFill>
                  <a:schemeClr val="bg1"/>
                </a:solidFill>
                <a:cs typeface="Arial" panose="020B0604020202020204" pitchFamily="34" charset="0"/>
              </a:rPr>
              <a:t>rando</a:t>
            </a:r>
            <a:r>
              <a:rPr lang="fr-FR" sz="2000" dirty="0">
                <a:solidFill>
                  <a:schemeClr val="bg1"/>
                </a:solidFill>
                <a:cs typeface="Arial" panose="020B0604020202020204" pitchFamily="34" charset="0"/>
              </a:rPr>
              <a:t>…)</a:t>
            </a:r>
            <a:endParaRPr lang="fr-FR" sz="3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fr-FR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2400" i="1" u="sng" dirty="0">
                <a:solidFill>
                  <a:schemeClr val="bg1"/>
                </a:solidFill>
                <a:cs typeface="Arial" panose="020B0604020202020204" pitchFamily="34" charset="0"/>
              </a:rPr>
              <a:t>Exemple : il n’est pas possible d’être libéré pour les entraînements club et les camps vitesse</a:t>
            </a:r>
          </a:p>
        </p:txBody>
      </p:sp>
    </p:spTree>
    <p:extLst>
      <p:ext uri="{BB962C8B-B14F-4D97-AF65-F5344CB8AC3E}">
        <p14:creationId xmlns:p14="http://schemas.microsoft.com/office/powerpoint/2010/main" val="335985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0DA7E19-388C-8BD3-BA7F-B4E3BB6F9ED1}"/>
              </a:ext>
            </a:extLst>
          </p:cNvPr>
          <p:cNvSpPr txBox="1">
            <a:spLocks/>
          </p:cNvSpPr>
          <p:nvPr/>
        </p:nvSpPr>
        <p:spPr>
          <a:xfrm>
            <a:off x="201410" y="269807"/>
            <a:ext cx="8736452" cy="1183459"/>
          </a:xfrm>
          <a:prstGeom prst="rect">
            <a:avLst/>
          </a:prstGeom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annualisée de la pratique sportive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AEB1F4B-1616-FD91-DCC6-6D1ABA9FE921}"/>
              </a:ext>
            </a:extLst>
          </p:cNvPr>
          <p:cNvSpPr txBox="1">
            <a:spLocks/>
          </p:cNvSpPr>
          <p:nvPr/>
        </p:nvSpPr>
        <p:spPr>
          <a:xfrm>
            <a:off x="708093" y="1803359"/>
            <a:ext cx="3960440" cy="256044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r-FR" sz="1100" b="1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fr-FR" sz="2000" b="1" dirty="0">
                <a:solidFill>
                  <a:srgbClr val="002060"/>
                </a:solidFill>
              </a:rPr>
              <a:t>FOND et ALPIN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fr-FR" sz="2000" b="1" u="sng" dirty="0">
                <a:solidFill>
                  <a:srgbClr val="002060"/>
                </a:solidFill>
              </a:rPr>
              <a:t>3h / semaine de la rentrée à Noël </a:t>
            </a:r>
            <a:r>
              <a:rPr lang="fr-FR" sz="2000" b="1" dirty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fr-FR" sz="2000" dirty="0">
                <a:solidFill>
                  <a:schemeClr val="bg1"/>
                </a:solidFill>
              </a:rPr>
              <a:t>PREPARATION PHYSIQUE</a:t>
            </a:r>
          </a:p>
          <a:p>
            <a:pPr marL="0" indent="0" algn="ctr">
              <a:buFont typeface="Arial" charset="0"/>
              <a:buNone/>
              <a:defRPr/>
            </a:pPr>
            <a:endParaRPr lang="fr-FR" sz="900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endParaRPr lang="fr-FR" sz="100" b="1" u="sng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fr-FR" sz="2000" dirty="0">
                <a:solidFill>
                  <a:schemeClr val="bg1"/>
                </a:solidFill>
              </a:rPr>
              <a:t>Programme spécifique (alpin/pisteur – fond), trail en montagne, ski-roues, etc…</a:t>
            </a:r>
          </a:p>
          <a:p>
            <a:pPr marL="0" indent="0" algn="ctr">
              <a:buFont typeface="Arial" charset="0"/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fr-FR" sz="1050" dirty="0"/>
          </a:p>
          <a:p>
            <a:pPr marL="0" indent="0">
              <a:buFont typeface="Arial" charset="0"/>
              <a:buNone/>
              <a:defRPr/>
            </a:pP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570B4E13-6792-8E2E-6AC1-9405F67DF6C5}"/>
              </a:ext>
            </a:extLst>
          </p:cNvPr>
          <p:cNvSpPr txBox="1">
            <a:spLocks/>
          </p:cNvSpPr>
          <p:nvPr/>
        </p:nvSpPr>
        <p:spPr>
          <a:xfrm>
            <a:off x="2688313" y="4882379"/>
            <a:ext cx="3744416" cy="1975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1100" b="1" dirty="0">
              <a:solidFill>
                <a:schemeClr val="bg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fr-FR" sz="2000" b="1" u="sng" dirty="0">
                <a:solidFill>
                  <a:srgbClr val="002060"/>
                </a:solidFill>
              </a:rPr>
              <a:t>Du 08 janvier au 01 avril </a:t>
            </a:r>
            <a:r>
              <a:rPr lang="fr-FR" sz="2000" b="1" dirty="0">
                <a:solidFill>
                  <a:srgbClr val="002060"/>
                </a:solidFill>
              </a:rPr>
              <a:t>: </a:t>
            </a:r>
            <a:endParaRPr lang="fr-FR" sz="500" dirty="0"/>
          </a:p>
          <a:p>
            <a:pPr marL="0" indent="0" algn="ctr">
              <a:buNone/>
              <a:defRPr/>
            </a:pPr>
            <a:r>
              <a:rPr lang="fr-FR" sz="2000" dirty="0">
                <a:solidFill>
                  <a:schemeClr val="bg1"/>
                </a:solidFill>
              </a:rPr>
              <a:t>2 semaines vertes</a:t>
            </a:r>
          </a:p>
          <a:p>
            <a:pPr marL="0" indent="0" algn="ctr">
              <a:buNone/>
              <a:defRPr/>
            </a:pPr>
            <a:r>
              <a:rPr lang="fr-FR" sz="2000" dirty="0">
                <a:solidFill>
                  <a:schemeClr val="bg1"/>
                </a:solidFill>
              </a:rPr>
              <a:t>6 semaines rouges</a:t>
            </a: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7A7F0FE6-469B-2127-9817-0618E436A2CA}"/>
              </a:ext>
            </a:extLst>
          </p:cNvPr>
          <p:cNvSpPr txBox="1">
            <a:spLocks/>
          </p:cNvSpPr>
          <p:nvPr/>
        </p:nvSpPr>
        <p:spPr>
          <a:xfrm>
            <a:off x="4560521" y="1803359"/>
            <a:ext cx="3960440" cy="15089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fr-FR" sz="1100" b="1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fr-FR" sz="2000" b="1" dirty="0">
                <a:solidFill>
                  <a:srgbClr val="002060"/>
                </a:solidFill>
              </a:rPr>
              <a:t>MONTAGNE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fr-FR" sz="2000" b="1" u="sng" dirty="0">
                <a:solidFill>
                  <a:srgbClr val="002060"/>
                </a:solidFill>
              </a:rPr>
              <a:t>1 journée de la rentrée à Toussaint </a:t>
            </a:r>
            <a:r>
              <a:rPr lang="fr-FR" sz="2000" b="1" dirty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fr-FR" sz="2000" dirty="0">
                <a:solidFill>
                  <a:schemeClr val="bg1"/>
                </a:solidFill>
              </a:rPr>
              <a:t>ESCALADE GRANDES VOIES</a:t>
            </a:r>
            <a:endParaRPr lang="fr-FR" sz="2000" u="sng" dirty="0">
              <a:solidFill>
                <a:schemeClr val="bg1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fr-FR" sz="1050" dirty="0"/>
          </a:p>
          <a:p>
            <a:pPr marL="0" indent="0">
              <a:buFont typeface="Arial" charset="0"/>
              <a:buNone/>
              <a:defRPr/>
            </a:pP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0D0446-4745-7607-EFC8-DF2D17810EFC}"/>
              </a:ext>
            </a:extLst>
          </p:cNvPr>
          <p:cNvSpPr/>
          <p:nvPr/>
        </p:nvSpPr>
        <p:spPr>
          <a:xfrm>
            <a:off x="644429" y="1877124"/>
            <a:ext cx="8328904" cy="2722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EACEF8-3A5B-DEB0-74FB-8DBDA53B5FCE}"/>
              </a:ext>
            </a:extLst>
          </p:cNvPr>
          <p:cNvSpPr/>
          <p:nvPr/>
        </p:nvSpPr>
        <p:spPr>
          <a:xfrm>
            <a:off x="644429" y="4929329"/>
            <a:ext cx="8328904" cy="16588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98BF39-67CC-0CE9-BF7F-BD2380D37072}"/>
              </a:ext>
            </a:extLst>
          </p:cNvPr>
          <p:cNvSpPr/>
          <p:nvPr/>
        </p:nvSpPr>
        <p:spPr>
          <a:xfrm rot="19561732">
            <a:off x="57714" y="4964526"/>
            <a:ext cx="1322613" cy="61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HIVER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84F229-A1CC-3205-8D2F-E0EE72C349BD}"/>
              </a:ext>
            </a:extLst>
          </p:cNvPr>
          <p:cNvSpPr/>
          <p:nvPr/>
        </p:nvSpPr>
        <p:spPr>
          <a:xfrm rot="19561732">
            <a:off x="36521" y="1808097"/>
            <a:ext cx="1570943" cy="61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79243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15605CE-A248-CB78-D5E0-C2299478D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99420"/>
              </p:ext>
            </p:extLst>
          </p:nvPr>
        </p:nvGraphicFramePr>
        <p:xfrm>
          <a:off x="345343" y="2060848"/>
          <a:ext cx="8453311" cy="4005227"/>
        </p:xfrm>
        <a:graphic>
          <a:graphicData uri="http://schemas.openxmlformats.org/drawingml/2006/table">
            <a:tbl>
              <a:tblPr firstRow="1" firstCol="1" bandRow="1"/>
              <a:tblGrid>
                <a:gridCol w="1363950">
                  <a:extLst>
                    <a:ext uri="{9D8B030D-6E8A-4147-A177-3AD203B41FA5}">
                      <a16:colId xmlns:a16="http://schemas.microsoft.com/office/drawing/2014/main" val="3252483989"/>
                    </a:ext>
                  </a:extLst>
                </a:gridCol>
                <a:gridCol w="1350539">
                  <a:extLst>
                    <a:ext uri="{9D8B030D-6E8A-4147-A177-3AD203B41FA5}">
                      <a16:colId xmlns:a16="http://schemas.microsoft.com/office/drawing/2014/main" val="765297464"/>
                    </a:ext>
                  </a:extLst>
                </a:gridCol>
                <a:gridCol w="1440797">
                  <a:extLst>
                    <a:ext uri="{9D8B030D-6E8A-4147-A177-3AD203B41FA5}">
                      <a16:colId xmlns:a16="http://schemas.microsoft.com/office/drawing/2014/main" val="75170690"/>
                    </a:ext>
                  </a:extLst>
                </a:gridCol>
                <a:gridCol w="1367515">
                  <a:extLst>
                    <a:ext uri="{9D8B030D-6E8A-4147-A177-3AD203B41FA5}">
                      <a16:colId xmlns:a16="http://schemas.microsoft.com/office/drawing/2014/main" val="2714682750"/>
                    </a:ext>
                  </a:extLst>
                </a:gridCol>
                <a:gridCol w="1423821">
                  <a:extLst>
                    <a:ext uri="{9D8B030D-6E8A-4147-A177-3AD203B41FA5}">
                      <a16:colId xmlns:a16="http://schemas.microsoft.com/office/drawing/2014/main" val="546498964"/>
                    </a:ext>
                  </a:extLst>
                </a:gridCol>
                <a:gridCol w="1506689">
                  <a:extLst>
                    <a:ext uri="{9D8B030D-6E8A-4147-A177-3AD203B41FA5}">
                      <a16:colId xmlns:a16="http://schemas.microsoft.com/office/drawing/2014/main" val="2014967770"/>
                    </a:ext>
                  </a:extLst>
                </a:gridCol>
              </a:tblGrid>
              <a:tr h="557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Semaine  verte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Mercredi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Jeudi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Vendredi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47329"/>
                  </a:ext>
                </a:extLst>
              </a:tr>
              <a:tr h="521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Matin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1A, TA, MCV234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2nde, 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2MCV1</a:t>
                      </a:r>
                      <a:endParaRPr lang="fr-F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875407"/>
                  </a:ext>
                </a:extLst>
              </a:tr>
              <a:tr h="636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Après-midi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1A, TA, MCV234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2nde, 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2MCV1</a:t>
                      </a:r>
                      <a:endParaRPr lang="fr-F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800" b="1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424229"/>
                  </a:ext>
                </a:extLst>
              </a:tr>
              <a:tr h="487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242483"/>
                  </a:ext>
                </a:extLst>
              </a:tr>
              <a:tr h="666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Semaine rouge</a:t>
                      </a:r>
                      <a:endParaRPr lang="fr-F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Mercredi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Jeudi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Vendredi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69211"/>
                  </a:ext>
                </a:extLst>
              </a:tr>
              <a:tr h="570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Matin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1A, TA, MCV234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1A,  MCV2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2nde, 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2MCV1</a:t>
                      </a:r>
                      <a:endParaRPr lang="fr-F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2nde, </a:t>
                      </a:r>
                      <a:r>
                        <a:rPr lang="fr-FR" sz="18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2MCV1</a:t>
                      </a:r>
                      <a:endParaRPr lang="fr-FR" sz="1800" b="1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TA, MCV34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785359"/>
                  </a:ext>
                </a:extLst>
              </a:tr>
              <a:tr h="520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Après-midi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1A, TA, MCV234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 </a:t>
                      </a:r>
                      <a:endParaRPr lang="fr-FR" sz="20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2nde, </a:t>
                      </a:r>
                      <a:r>
                        <a:rPr lang="fr-FR" sz="18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2MCV1</a:t>
                      </a:r>
                      <a:endParaRPr lang="fr-FR" sz="18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TA, MCV34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MCV1, 1A, MCV2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283552"/>
                  </a:ext>
                </a:extLst>
              </a:tr>
            </a:tbl>
          </a:graphicData>
        </a:graphic>
      </p:graphicFrame>
      <p:sp>
        <p:nvSpPr>
          <p:cNvPr id="3" name="Titre 1">
            <a:extLst>
              <a:ext uri="{FF2B5EF4-FFF2-40B4-BE49-F238E27FC236}">
                <a16:creationId xmlns:a16="http://schemas.microsoft.com/office/drawing/2014/main" id="{A1C5C3EB-69F8-0FA0-0BE2-A0CC65B99215}"/>
              </a:ext>
            </a:extLst>
          </p:cNvPr>
          <p:cNvSpPr txBox="1">
            <a:spLocks/>
          </p:cNvSpPr>
          <p:nvPr/>
        </p:nvSpPr>
        <p:spPr>
          <a:xfrm>
            <a:off x="345343" y="404664"/>
            <a:ext cx="8453311" cy="832578"/>
          </a:xfrm>
          <a:prstGeom prst="rect">
            <a:avLst/>
          </a:prstGeom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Hiver 2024</a:t>
            </a:r>
          </a:p>
        </p:txBody>
      </p:sp>
    </p:spTree>
    <p:extLst>
      <p:ext uri="{BB962C8B-B14F-4D97-AF65-F5344CB8AC3E}">
        <p14:creationId xmlns:p14="http://schemas.microsoft.com/office/powerpoint/2010/main" val="107057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Formation Générale Commune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824536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sz="2400" u="sng" dirty="0">
                <a:solidFill>
                  <a:schemeClr val="bg1"/>
                </a:solidFill>
              </a:rPr>
              <a:t>FGC = ancien « tronc commun »</a:t>
            </a:r>
          </a:p>
          <a:p>
            <a:pPr algn="ctr">
              <a:buFont typeface="Arial" charset="0"/>
              <a:buNone/>
            </a:pPr>
            <a:r>
              <a:rPr lang="fr-FR" sz="1800" dirty="0">
                <a:solidFill>
                  <a:schemeClr val="bg1"/>
                </a:solidFill>
              </a:rPr>
              <a:t>Cours théorique annualisés et répartis sur une année scolaire en classe de 1</a:t>
            </a:r>
            <a:r>
              <a:rPr lang="fr-FR" sz="1800" baseline="30000" dirty="0">
                <a:solidFill>
                  <a:schemeClr val="bg1"/>
                </a:solidFill>
              </a:rPr>
              <a:t>ère</a:t>
            </a:r>
            <a:r>
              <a:rPr lang="fr-FR" sz="1800" dirty="0">
                <a:solidFill>
                  <a:schemeClr val="bg1"/>
                </a:solidFill>
              </a:rPr>
              <a:t> </a:t>
            </a:r>
          </a:p>
          <a:p>
            <a:pPr algn="ctr">
              <a:buFont typeface="Arial" charset="0"/>
              <a:buNone/>
            </a:pPr>
            <a:endParaRPr lang="fr-FR" sz="1200" u="sng" dirty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fr-FR" sz="2400" u="sng" dirty="0">
                <a:solidFill>
                  <a:schemeClr val="bg1"/>
                </a:solidFill>
              </a:rPr>
              <a:t>5 unités de formation:</a:t>
            </a:r>
          </a:p>
          <a:p>
            <a:pPr marL="174625" indent="-174625" algn="just">
              <a:buFont typeface="Arial" charset="0"/>
              <a:buNone/>
            </a:pPr>
            <a:r>
              <a:rPr lang="fr-FR" sz="2000" dirty="0">
                <a:solidFill>
                  <a:schemeClr val="bg1"/>
                </a:solidFill>
              </a:rPr>
              <a:t>			- </a:t>
            </a:r>
            <a:r>
              <a:rPr lang="fr-FR" sz="1800" dirty="0">
                <a:solidFill>
                  <a:schemeClr val="bg1"/>
                </a:solidFill>
              </a:rPr>
              <a:t>ACCUEIL DES DIFFERENTS PUBLICS</a:t>
            </a:r>
          </a:p>
          <a:p>
            <a:pPr marL="174625" indent="-174625" algn="just">
              <a:buFont typeface="Arial" charset="0"/>
              <a:buNone/>
            </a:pPr>
            <a:r>
              <a:rPr lang="fr-FR" sz="1800" dirty="0">
                <a:solidFill>
                  <a:schemeClr val="bg1"/>
                </a:solidFill>
              </a:rPr>
              <a:t>			- ENVIRONNEMENT TOURISTIQUE</a:t>
            </a:r>
          </a:p>
          <a:p>
            <a:pPr marL="174625" indent="-174625" algn="just">
              <a:buNone/>
            </a:pPr>
            <a:r>
              <a:rPr lang="fr-FR" sz="1800" dirty="0">
                <a:solidFill>
                  <a:schemeClr val="bg1"/>
                </a:solidFill>
              </a:rPr>
              <a:t>			- MILIEU NATUREL</a:t>
            </a:r>
          </a:p>
          <a:p>
            <a:pPr marL="174625" indent="-174625" algn="just">
              <a:buNone/>
            </a:pPr>
            <a:r>
              <a:rPr lang="fr-FR" sz="1800" dirty="0">
                <a:solidFill>
                  <a:schemeClr val="bg1"/>
                </a:solidFill>
              </a:rPr>
              <a:t>			</a:t>
            </a:r>
            <a:r>
              <a:rPr lang="fr-FR" sz="1400" dirty="0">
                <a:solidFill>
                  <a:schemeClr val="bg1"/>
                </a:solidFill>
              </a:rPr>
              <a:t> - </a:t>
            </a:r>
            <a:r>
              <a:rPr lang="fr-FR" sz="1800" dirty="0">
                <a:solidFill>
                  <a:schemeClr val="bg1"/>
                </a:solidFill>
              </a:rPr>
              <a:t>PHYSIOLOGIE</a:t>
            </a:r>
          </a:p>
          <a:p>
            <a:pPr marL="174625" indent="-174625" algn="just">
              <a:buNone/>
            </a:pPr>
            <a:r>
              <a:rPr lang="fr-FR" sz="1800" dirty="0">
                <a:solidFill>
                  <a:schemeClr val="bg1"/>
                </a:solidFill>
              </a:rPr>
              <a:t>			- REGLEMENTATION</a:t>
            </a:r>
            <a:endParaRPr lang="fr-FR" sz="1400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endParaRPr lang="fr-FR" sz="2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b="1" dirty="0">
                <a:solidFill>
                  <a:schemeClr val="bg1"/>
                </a:solidFill>
              </a:rPr>
              <a:t>L’élève peut se présenter à l’examen FGC  </a:t>
            </a:r>
            <a:r>
              <a:rPr lang="fr-FR" sz="2000" b="1" u="sng" dirty="0">
                <a:solidFill>
                  <a:schemeClr val="bg1"/>
                </a:solidFill>
              </a:rPr>
              <a:t>s’il a obtenu un test technique</a:t>
            </a:r>
          </a:p>
          <a:p>
            <a:pPr marL="0" indent="0" algn="ctr">
              <a:buNone/>
            </a:pPr>
            <a:r>
              <a:rPr lang="fr-FR" sz="2000" b="1" u="sng" dirty="0">
                <a:solidFill>
                  <a:schemeClr val="bg1"/>
                </a:solidFill>
              </a:rPr>
              <a:t>ATTENTION</a:t>
            </a:r>
            <a:r>
              <a:rPr lang="fr-FR" sz="2000" b="1" dirty="0">
                <a:solidFill>
                  <a:schemeClr val="bg1"/>
                </a:solidFill>
              </a:rPr>
              <a:t> : </a:t>
            </a:r>
            <a:r>
              <a:rPr lang="fr-FR" sz="2000" dirty="0">
                <a:solidFill>
                  <a:schemeClr val="bg1"/>
                </a:solidFill>
              </a:rPr>
              <a:t>pour les élèves qui ont un an d’avance, il est possible de se présenter au test technique uniquement en Terminale…</a:t>
            </a:r>
          </a:p>
        </p:txBody>
      </p:sp>
    </p:spTree>
    <p:extLst>
      <p:ext uri="{BB962C8B-B14F-4D97-AF65-F5344CB8AC3E}">
        <p14:creationId xmlns:p14="http://schemas.microsoft.com/office/powerpoint/2010/main" val="113754181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323528" y="428625"/>
            <a:ext cx="8496944" cy="6096719"/>
          </a:xfrm>
        </p:spPr>
        <p:txBody>
          <a:bodyPr/>
          <a:lstStyle/>
          <a:p>
            <a:pPr marL="0" indent="0">
              <a:buNone/>
            </a:pPr>
            <a:r>
              <a:rPr lang="fr-FR" sz="3000" dirty="0">
                <a:solidFill>
                  <a:schemeClr val="bg1"/>
                </a:solidFill>
              </a:rPr>
              <a:t>Retrouvez toutes les informations sur le site de la Biqualification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000" dirty="0">
                <a:solidFill>
                  <a:schemeClr val="bg1"/>
                </a:solidFill>
              </a:rPr>
              <a:t> organisation test d’entrée,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000" dirty="0">
                <a:solidFill>
                  <a:schemeClr val="bg1"/>
                </a:solidFill>
              </a:rPr>
              <a:t> foire aux questions, …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3000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fr-FR" sz="5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www.biqualifdecham.com</a:t>
            </a:r>
            <a:endParaRPr lang="fr-FR" sz="5400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fr-FR" sz="3600" dirty="0">
                <a:solidFill>
                  <a:schemeClr val="bg1"/>
                </a:solidFill>
              </a:rPr>
              <a:t>Rubrique « Test entrée 2024 »</a:t>
            </a:r>
          </a:p>
          <a:p>
            <a:pPr marL="0" indent="0" algn="ctr">
              <a:buFont typeface="Arial" charset="0"/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Font typeface="Arial" charset="0"/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800" dirty="0">
                <a:solidFill>
                  <a:schemeClr val="bg1"/>
                </a:solidFill>
              </a:rPr>
              <a:t>Contact :  </a:t>
            </a:r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biqualifdecham@gmail.com</a:t>
            </a:r>
          </a:p>
          <a:p>
            <a:pPr marL="0" indent="0" algn="ctr">
              <a:buNone/>
            </a:pPr>
            <a:endParaRPr lang="fr-FR" sz="2800" dirty="0">
              <a:solidFill>
                <a:srgbClr val="FFFF00"/>
              </a:solidFill>
            </a:endParaRPr>
          </a:p>
          <a:p>
            <a:pPr marL="0" indent="0">
              <a:buFont typeface="Arial" charset="0"/>
              <a:buNone/>
            </a:pPr>
            <a:endParaRPr lang="fr-FR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E3D5B29-DC6D-4475-B856-D3EDB80A06BB}"/>
              </a:ext>
            </a:extLst>
          </p:cNvPr>
          <p:cNvSpPr txBox="1"/>
          <p:nvPr/>
        </p:nvSpPr>
        <p:spPr>
          <a:xfrm>
            <a:off x="20325" y="2980464"/>
            <a:ext cx="9123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Merci pour votre attention</a:t>
            </a:r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3E2DE2C-3174-489B-89A7-A499DC6A6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051" y="260648"/>
            <a:ext cx="2507729" cy="177314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2607AD0-17D5-4CA7-A4D1-CB2768E75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08" y="260648"/>
            <a:ext cx="3918245" cy="1956351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F7C2FE1-6ECD-4D3A-9B1C-B3226980E6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62"/>
          <a:stretch/>
        </p:blipFill>
        <p:spPr>
          <a:xfrm>
            <a:off x="4664304" y="4941168"/>
            <a:ext cx="4130603" cy="141310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59E15C8-03C4-44C5-8832-2E6943CB5F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3" y="4255938"/>
            <a:ext cx="4175730" cy="234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204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647563" y="476672"/>
            <a:ext cx="7848872" cy="3384376"/>
          </a:xfrm>
        </p:spPr>
        <p:txBody>
          <a:bodyPr/>
          <a:lstStyle/>
          <a:p>
            <a:pPr eaLnBrk="1" hangingPunct="1"/>
            <a:r>
              <a:rPr lang="fr-FR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Coordonnateurs  </a:t>
            </a:r>
            <a:r>
              <a:rPr lang="fr-FR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Biqualification</a:t>
            </a:r>
            <a:br>
              <a:rPr lang="fr-FR" sz="3200" b="1" u="sng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fr-FR" sz="3600" dirty="0">
                <a:solidFill>
                  <a:schemeClr val="bg1"/>
                </a:solidFill>
              </a:rPr>
              <a:t>Guillaume  Pellet-Bourgeois : </a:t>
            </a:r>
            <a:r>
              <a:rPr lang="fr-FR" sz="2800" dirty="0">
                <a:solidFill>
                  <a:schemeClr val="bg1"/>
                </a:solidFill>
              </a:rPr>
              <a:t>ski alpin</a:t>
            </a: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3600" dirty="0">
                <a:solidFill>
                  <a:schemeClr val="bg1"/>
                </a:solidFill>
              </a:rPr>
            </a:br>
            <a:r>
              <a:rPr lang="fr-FR" sz="3600" dirty="0">
                <a:solidFill>
                  <a:schemeClr val="bg1"/>
                </a:solidFill>
              </a:rPr>
              <a:t>Denis  Poussin : </a:t>
            </a:r>
            <a:r>
              <a:rPr lang="fr-FR" sz="2800" dirty="0">
                <a:solidFill>
                  <a:schemeClr val="bg1"/>
                </a:solidFill>
              </a:rPr>
              <a:t>fond / montagne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793309"/>
              </p:ext>
            </p:extLst>
          </p:nvPr>
        </p:nvGraphicFramePr>
        <p:xfrm>
          <a:off x="2771800" y="4015594"/>
          <a:ext cx="3816424" cy="2544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8019837" imgH="5667255" progId="AcroExch.Document.7">
                  <p:embed/>
                </p:oleObj>
              </mc:Choice>
              <mc:Fallback>
                <p:oleObj name="Acrobat Document" r:id="rId2" imgW="8019837" imgH="5667255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015594"/>
                        <a:ext cx="3816424" cy="2544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92239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344816" cy="1706017"/>
          </a:xfrm>
        </p:spPr>
        <p:txBody>
          <a:bodyPr/>
          <a:lstStyle/>
          <a:p>
            <a:pPr eaLnBrk="1" hangingPunct="1"/>
            <a:r>
              <a:rPr lang="fr-FR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de la Scolarité</a:t>
            </a:r>
            <a:b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937223"/>
              </p:ext>
            </p:extLst>
          </p:nvPr>
        </p:nvGraphicFramePr>
        <p:xfrm>
          <a:off x="1979712" y="2420888"/>
          <a:ext cx="50942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8019837" imgH="5667255" progId="AcroExch.Document.7">
                  <p:embed/>
                </p:oleObj>
              </mc:Choice>
              <mc:Fallback>
                <p:oleObj name="Acrobat Document" r:id="rId2" imgW="8019837" imgH="5667255" progId="AcroExch.Document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5094287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choix d’orientation scolaire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49099" y="2492896"/>
            <a:ext cx="7983341" cy="310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fr-FR" sz="4400" b="1" dirty="0">
                <a:solidFill>
                  <a:schemeClr val="bg1"/>
                </a:solidFill>
              </a:rPr>
              <a:t>LYCEE GENERAL</a:t>
            </a:r>
          </a:p>
          <a:p>
            <a:pPr algn="ctr">
              <a:spcBef>
                <a:spcPct val="20000"/>
              </a:spcBef>
            </a:pPr>
            <a:r>
              <a:rPr lang="fr-FR" sz="4400" b="1" dirty="0">
                <a:solidFill>
                  <a:schemeClr val="bg1"/>
                </a:solidFill>
              </a:rPr>
              <a:t>ou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fr-FR" sz="4400" b="1" dirty="0">
                <a:solidFill>
                  <a:schemeClr val="bg1"/>
                </a:solidFill>
              </a:rPr>
              <a:t>LYCEE PROFESSIONNEL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Votre choix d’orientation scolaire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41088" y="2733363"/>
            <a:ext cx="3970784" cy="3849999"/>
          </a:xfrm>
          <a:solidFill>
            <a:schemeClr val="tx1"/>
          </a:solid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9600" b="1" u="sng" dirty="0">
                <a:solidFill>
                  <a:schemeClr val="bg1"/>
                </a:solidFill>
                <a:latin typeface="Calibri" pitchFamily="34" charset="0"/>
              </a:rPr>
              <a:t>Spécialités scolaires en 1</a:t>
            </a:r>
            <a:r>
              <a:rPr lang="fr-FR" sz="9600" b="1" u="sng" baseline="30000" dirty="0">
                <a:solidFill>
                  <a:schemeClr val="bg1"/>
                </a:solidFill>
                <a:latin typeface="Calibri" pitchFamily="34" charset="0"/>
              </a:rPr>
              <a:t>ère</a:t>
            </a:r>
          </a:p>
          <a:p>
            <a:pPr algn="ctr">
              <a:buNone/>
            </a:pPr>
            <a:endParaRPr lang="fr-FR" sz="6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Histoire-géographie, géopolitique et sciences politiques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Langues, littératures et cultures étrangères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Humanité, littérature et philosophie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Mathématiques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Physique-chimie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Sciences de la vie et de la Terre</a:t>
            </a:r>
          </a:p>
          <a:p>
            <a:pPr algn="ctr">
              <a:spcAft>
                <a:spcPts val="600"/>
              </a:spcAft>
            </a:pPr>
            <a:r>
              <a:rPr lang="fr-FR" sz="7200" b="1" dirty="0">
                <a:solidFill>
                  <a:schemeClr val="bg1"/>
                </a:solidFill>
                <a:latin typeface="Calibri" pitchFamily="34" charset="0"/>
              </a:rPr>
              <a:t>Sciences économiques et sociales</a:t>
            </a:r>
            <a:endParaRPr lang="fr-FR" sz="6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25FBCBFC-A567-464B-82A2-E08E4D0D5635}"/>
              </a:ext>
            </a:extLst>
          </p:cNvPr>
          <p:cNvSpPr txBox="1">
            <a:spLocks/>
          </p:cNvSpPr>
          <p:nvPr/>
        </p:nvSpPr>
        <p:spPr bwMode="auto">
          <a:xfrm>
            <a:off x="4566828" y="2720367"/>
            <a:ext cx="4392488" cy="3849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fr-FR" sz="7400" b="1" u="sng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Options en Terminale</a:t>
            </a:r>
          </a:p>
          <a:p>
            <a:pPr marL="0" indent="0">
              <a:buFont typeface="Arial" charset="0"/>
              <a:buNone/>
            </a:pPr>
            <a:endParaRPr lang="fr-FR" b="1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endParaRPr lang="fr-FR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endParaRPr lang="fr-FR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>
              <a:buFont typeface="Arial" charset="0"/>
              <a:buNone/>
            </a:pPr>
            <a:endParaRPr lang="fr-FR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fr-FR" sz="6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·    Arts Plastiques</a:t>
            </a:r>
          </a:p>
          <a:p>
            <a:pPr marL="0" indent="0" algn="ctr">
              <a:buFont typeface="Arial" charset="0"/>
              <a:buNone/>
            </a:pPr>
            <a:endParaRPr lang="fr-FR" sz="37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fr-FR" sz="6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·    Droits Grands enjeux monde contemporain</a:t>
            </a:r>
          </a:p>
          <a:p>
            <a:pPr marL="0" indent="0" algn="ctr">
              <a:buFont typeface="Arial" charset="0"/>
              <a:buNone/>
            </a:pPr>
            <a:endParaRPr lang="fr-FR" sz="37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fr-FR" sz="6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·    Mathématiques Complémentaires</a:t>
            </a:r>
          </a:p>
          <a:p>
            <a:pPr marL="0" indent="0" algn="ctr">
              <a:buFont typeface="Arial" charset="0"/>
              <a:buNone/>
            </a:pPr>
            <a:endParaRPr lang="fr-FR" sz="37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0" indent="0" algn="ctr">
              <a:buFont typeface="Arial" charset="0"/>
              <a:buNone/>
            </a:pPr>
            <a:r>
              <a:rPr lang="fr-FR" sz="6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·    Mathématiques Expertes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D3CDB3-B447-430F-A180-5314BFD4F05B}"/>
              </a:ext>
            </a:extLst>
          </p:cNvPr>
          <p:cNvSpPr txBox="1"/>
          <p:nvPr/>
        </p:nvSpPr>
        <p:spPr>
          <a:xfrm>
            <a:off x="457200" y="1623069"/>
            <a:ext cx="8219256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LYCEE GENERAL -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3 ans de scolarité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Effectif maximum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: 36 élèves en 2</a:t>
            </a:r>
            <a:r>
              <a:rPr kumimoji="0" lang="fr-FR" sz="24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nde</a:t>
            </a: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373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21133" y="548680"/>
            <a:ext cx="9144000" cy="2664296"/>
          </a:xfrm>
        </p:spPr>
        <p:txBody>
          <a:bodyPr/>
          <a:lstStyle/>
          <a:p>
            <a:pPr eaLnBrk="1" hangingPunct="1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de la Pratique Sportive</a:t>
            </a:r>
            <a:b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90157"/>
              </p:ext>
            </p:extLst>
          </p:nvPr>
        </p:nvGraphicFramePr>
        <p:xfrm>
          <a:off x="1979712" y="2420888"/>
          <a:ext cx="50942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8019837" imgH="5667255" progId="AcroExch.Document.7">
                  <p:embed/>
                </p:oleObj>
              </mc:Choice>
              <mc:Fallback>
                <p:oleObj name="Acrobat Document" r:id="rId2" imgW="8019837" imgH="5667255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5094287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75546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options sportives possibles</a:t>
            </a:r>
          </a:p>
        </p:txBody>
      </p:sp>
      <p:sp>
        <p:nvSpPr>
          <p:cNvPr id="5123" name="Espace réservé du contenu 2"/>
          <p:cNvSpPr txBox="1">
            <a:spLocks/>
          </p:cNvSpPr>
          <p:nvPr/>
        </p:nvSpPr>
        <p:spPr bwMode="auto">
          <a:xfrm>
            <a:off x="2524002" y="4221088"/>
            <a:ext cx="4175695" cy="18722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softEdge rad="63500"/>
          </a:effec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fr-FR" dirty="0">
              <a:latin typeface="Calibri" pitchFamily="34" charset="0"/>
            </a:endParaRPr>
          </a:p>
          <a:p>
            <a:pPr algn="ctr" eaLnBrk="1" hangingPunct="1"/>
            <a:r>
              <a:rPr lang="fr-FR" sz="2400" dirty="0">
                <a:latin typeface="Calibri" pitchFamily="34" charset="0"/>
              </a:rPr>
              <a:t>OPTION </a:t>
            </a:r>
            <a:r>
              <a:rPr lang="fr-FR" sz="2400" u="sng" dirty="0">
                <a:latin typeface="Calibri" pitchFamily="34" charset="0"/>
              </a:rPr>
              <a:t>SKI DE FOND</a:t>
            </a:r>
          </a:p>
          <a:p>
            <a:pPr algn="ctr" eaLnBrk="1" hangingPunct="1"/>
            <a:endParaRPr lang="fr-FR" sz="2400" u="sng" dirty="0">
              <a:latin typeface="Calibri" pitchFamily="34" charset="0"/>
            </a:endParaRPr>
          </a:p>
          <a:p>
            <a:pPr algn="ctr" eaLnBrk="1" hangingPunct="1"/>
            <a:r>
              <a:rPr lang="fr-FR" sz="1600" dirty="0">
                <a:latin typeface="Calibri" pitchFamily="34" charset="0"/>
              </a:rPr>
              <a:t>Métier : Moniteur de ski de fond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dirty="0">
              <a:latin typeface="Calibri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732814" y="2053257"/>
            <a:ext cx="3970612" cy="21602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softEdge rad="63500"/>
          </a:effec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fr-FR" sz="800" dirty="0">
              <a:latin typeface="Calibri" pitchFamily="34" charset="0"/>
            </a:endParaRPr>
          </a:p>
          <a:p>
            <a:pPr algn="ctr" eaLnBrk="1" hangingPunct="1"/>
            <a:endParaRPr lang="fr-FR" sz="1600" dirty="0">
              <a:latin typeface="Calibri" pitchFamily="34" charset="0"/>
            </a:endParaRPr>
          </a:p>
          <a:p>
            <a:pPr algn="ctr" eaLnBrk="1" hangingPunct="1"/>
            <a:r>
              <a:rPr lang="fr-FR" sz="2400" dirty="0">
                <a:latin typeface="Calibri" pitchFamily="34" charset="0"/>
              </a:rPr>
              <a:t>OPTION </a:t>
            </a:r>
            <a:r>
              <a:rPr lang="fr-FR" sz="2400" u="sng" dirty="0">
                <a:latin typeface="Calibri" pitchFamily="34" charset="0"/>
              </a:rPr>
              <a:t>SKI ALPIN</a:t>
            </a:r>
          </a:p>
          <a:p>
            <a:pPr algn="ctr" eaLnBrk="1" hangingPunct="1"/>
            <a:endParaRPr lang="fr-FR" sz="2400" u="sng" dirty="0">
              <a:latin typeface="Calibri" pitchFamily="34" charset="0"/>
            </a:endParaRPr>
          </a:p>
          <a:p>
            <a:pPr algn="ctr" eaLnBrk="1" hangingPunct="1"/>
            <a:endParaRPr lang="fr-FR" sz="1100" u="sng" dirty="0">
              <a:latin typeface="Calibri" pitchFamily="34" charset="0"/>
            </a:endParaRPr>
          </a:p>
          <a:p>
            <a:pPr algn="ctr" eaLnBrk="1" hangingPunct="1"/>
            <a:r>
              <a:rPr lang="fr-FR" sz="1600" dirty="0">
                <a:latin typeface="Calibri" pitchFamily="34" charset="0"/>
              </a:rPr>
              <a:t>Métier : Moniteur de ski alpin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u="sng" dirty="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dirty="0">
              <a:latin typeface="Calibri" pitchFamily="34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179512" y="2053257"/>
            <a:ext cx="4432337" cy="21602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63500"/>
          </a:effec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fr-FR" sz="800" dirty="0">
              <a:latin typeface="Calibri" pitchFamily="34" charset="0"/>
            </a:endParaRPr>
          </a:p>
          <a:p>
            <a:pPr algn="ctr" eaLnBrk="1" hangingPunct="1"/>
            <a:endParaRPr lang="fr-FR" sz="1600" dirty="0">
              <a:latin typeface="Calibri" pitchFamily="34" charset="0"/>
            </a:endParaRPr>
          </a:p>
          <a:p>
            <a:pPr algn="ctr" eaLnBrk="1" hangingPunct="1"/>
            <a:r>
              <a:rPr lang="fr-FR" sz="2400" dirty="0">
                <a:latin typeface="Calibri" pitchFamily="34" charset="0"/>
              </a:rPr>
              <a:t>OPTION </a:t>
            </a:r>
            <a:r>
              <a:rPr lang="fr-FR" sz="2400" u="sng" dirty="0">
                <a:latin typeface="Calibri" pitchFamily="34" charset="0"/>
              </a:rPr>
              <a:t>MONTAGNE</a:t>
            </a:r>
          </a:p>
          <a:p>
            <a:pPr algn="ctr" eaLnBrk="1" hangingPunct="1"/>
            <a:endParaRPr lang="fr-FR" sz="1100" u="sng" dirty="0">
              <a:latin typeface="Calibri" pitchFamily="34" charset="0"/>
            </a:endParaRPr>
          </a:p>
          <a:p>
            <a:pPr algn="ctr" eaLnBrk="1" hangingPunct="1"/>
            <a:endParaRPr lang="fr-FR" sz="1100" u="sng" dirty="0">
              <a:latin typeface="Calibri" pitchFamily="34" charset="0"/>
            </a:endParaRPr>
          </a:p>
          <a:p>
            <a:pPr algn="ctr" defTabSz="1076325" eaLnBrk="1" hangingPunct="1"/>
            <a:r>
              <a:rPr lang="fr-FR" sz="1600" dirty="0">
                <a:latin typeface="Calibri" pitchFamily="34" charset="0"/>
              </a:rPr>
              <a:t>Métiers : Accompagnateur en Moyenne Montagne, Guide de Haute-Montagne, </a:t>
            </a:r>
          </a:p>
          <a:p>
            <a:pPr algn="ctr" defTabSz="1076325" eaLnBrk="1" hangingPunct="1"/>
            <a:r>
              <a:rPr lang="fr-FR" sz="1600" dirty="0">
                <a:latin typeface="Calibri" pitchFamily="34" charset="0"/>
              </a:rPr>
              <a:t>Moniteur d’Escalade</a:t>
            </a:r>
          </a:p>
          <a:p>
            <a:pPr algn="ctr" eaLnBrk="1" hangingPunct="1"/>
            <a:endParaRPr lang="fr-FR" sz="1400" u="sng" dirty="0">
              <a:latin typeface="Calibri" pitchFamily="34" charset="0"/>
            </a:endParaRPr>
          </a:p>
          <a:p>
            <a:pPr algn="ctr" eaLnBrk="1" hangingPunct="1"/>
            <a:endParaRPr lang="fr-FR" sz="1400" u="sng" dirty="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u="sng" dirty="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u="sng" dirty="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u="sng" dirty="0"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fr-FR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2503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 MONTAGNE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  <a:solidFill>
            <a:schemeClr val="accent6">
              <a:lumMod val="75000"/>
            </a:schemeClr>
          </a:solidFill>
          <a:effectLst>
            <a:softEdge rad="127000"/>
          </a:effectLst>
        </p:spPr>
        <p:txBody>
          <a:bodyPr/>
          <a:lstStyle/>
          <a:p>
            <a:pPr algn="ctr">
              <a:buFont typeface="Arial" charset="0"/>
              <a:buNone/>
            </a:pPr>
            <a:endParaRPr lang="fr-FR" sz="500" u="sng" dirty="0"/>
          </a:p>
          <a:p>
            <a:pPr algn="ctr">
              <a:buNone/>
            </a:pPr>
            <a:endParaRPr lang="fr-FR" sz="2000" u="sng" dirty="0"/>
          </a:p>
          <a:p>
            <a:pPr algn="ctr">
              <a:buNone/>
            </a:pPr>
            <a:r>
              <a:rPr lang="fr-FR" sz="2000" u="sng" dirty="0"/>
              <a:t>FORMATION POLYVALENTE EN LIEN AVEC LE  </a:t>
            </a:r>
            <a:r>
              <a:rPr lang="fr-FR" sz="2000" b="1" u="sng" dirty="0">
                <a:solidFill>
                  <a:schemeClr val="bg1"/>
                </a:solidFill>
              </a:rPr>
              <a:t>D.E. Alpinisme</a:t>
            </a:r>
          </a:p>
          <a:p>
            <a:pPr algn="ctr">
              <a:buFont typeface="Arial" charset="0"/>
              <a:buNone/>
            </a:pPr>
            <a:endParaRPr lang="fr-FR" sz="900" u="sng" dirty="0"/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Développer les connaissances et les gestes fondamentaux</a:t>
            </a: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pour une pratique personnelle sécuritaire des activités de montagne,</a:t>
            </a: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pour se présenter à l’Accompagnateur en Montagne,</a:t>
            </a: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au DE escalade, au Guide de haute montagne un jour.</a:t>
            </a:r>
          </a:p>
          <a:p>
            <a:pPr algn="ctr">
              <a:buNone/>
            </a:pPr>
            <a:endParaRPr lang="fr-FR" sz="800" b="1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fr-FR" sz="1800" dirty="0"/>
          </a:p>
          <a:p>
            <a:pPr algn="ctr">
              <a:buNone/>
            </a:pPr>
            <a:r>
              <a:rPr lang="fr-FR" sz="1800" dirty="0"/>
              <a:t>ESCALADE Falaises et Grandes Voies</a:t>
            </a:r>
          </a:p>
          <a:p>
            <a:pPr algn="ctr">
              <a:buNone/>
            </a:pPr>
            <a:r>
              <a:rPr lang="fr-FR" sz="1800" dirty="0"/>
              <a:t>SKI HORS-PISTE – SKI de RANDONNEE</a:t>
            </a:r>
          </a:p>
          <a:p>
            <a:pPr algn="ctr">
              <a:buNone/>
            </a:pPr>
            <a:r>
              <a:rPr lang="fr-FR" sz="1600" dirty="0">
                <a:solidFill>
                  <a:schemeClr val="bg1"/>
                </a:solidFill>
              </a:rPr>
              <a:t>Formation à la sécurité montagne – conduite de groupe – orientation – secourisme</a:t>
            </a:r>
          </a:p>
          <a:p>
            <a:pPr algn="ctr">
              <a:buNone/>
            </a:pPr>
            <a:r>
              <a:rPr lang="fr-FR" sz="1600" dirty="0">
                <a:solidFill>
                  <a:schemeClr val="bg1"/>
                </a:solidFill>
              </a:rPr>
              <a:t>découverte milieu montagnard – météo &amp; climat – géologie – histoire – faune/flore etc….. </a:t>
            </a:r>
            <a:endParaRPr lang="fr-FR" sz="1600" b="1" dirty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79290931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 SKI ALPIN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  <a:solidFill>
            <a:schemeClr val="accent5">
              <a:lumMod val="75000"/>
            </a:schemeClr>
          </a:solidFill>
          <a:effectLst>
            <a:softEdge rad="127000"/>
          </a:effectLst>
        </p:spPr>
        <p:txBody>
          <a:bodyPr/>
          <a:lstStyle/>
          <a:p>
            <a:pPr algn="ctr">
              <a:buFont typeface="Arial" charset="0"/>
              <a:buNone/>
            </a:pPr>
            <a:endParaRPr lang="fr-FR" sz="500" u="sng" dirty="0"/>
          </a:p>
          <a:p>
            <a:pPr algn="ctr">
              <a:buFont typeface="Arial" charset="0"/>
              <a:buNone/>
            </a:pPr>
            <a:r>
              <a:rPr lang="fr-FR" sz="2000" u="sng" dirty="0"/>
              <a:t>FORMATION POLYVALENTE EN LIEN AVEC LE   </a:t>
            </a:r>
            <a:r>
              <a:rPr lang="fr-FR" sz="2000" b="1" u="sng" dirty="0">
                <a:solidFill>
                  <a:schemeClr val="bg1"/>
                </a:solidFill>
              </a:rPr>
              <a:t>D.E. SKI ALPIN</a:t>
            </a:r>
          </a:p>
          <a:p>
            <a:pPr algn="ctr">
              <a:buNone/>
            </a:pPr>
            <a:endParaRPr lang="fr-FR" sz="900" u="sng" dirty="0"/>
          </a:p>
          <a:p>
            <a:pPr algn="ctr">
              <a:buNone/>
            </a:pPr>
            <a:r>
              <a:rPr lang="fr-FR" sz="1800" dirty="0"/>
              <a:t>Préparation physique / Cours théorique – SLALOM - SNOWBOARD</a:t>
            </a:r>
          </a:p>
          <a:p>
            <a:pPr algn="ctr">
              <a:buNone/>
            </a:pPr>
            <a:r>
              <a:rPr lang="fr-FR" sz="1800" dirty="0"/>
              <a:t>TECHNIQUE ET PEDAGOGIE EN SKI LIBRE  (Perfectionnement personnel)</a:t>
            </a:r>
          </a:p>
          <a:p>
            <a:pPr algn="ctr">
              <a:buNone/>
            </a:pPr>
            <a:r>
              <a:rPr lang="fr-FR" sz="1800" dirty="0"/>
              <a:t>FORMATION SECURITE MONTAGNE</a:t>
            </a:r>
          </a:p>
          <a:p>
            <a:pPr algn="ctr">
              <a:buFont typeface="Arial" charset="0"/>
              <a:buNone/>
            </a:pPr>
            <a:endParaRPr lang="fr-FR" sz="900" u="sng" dirty="0"/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Epreuve du Test Technique  en slalom spécial</a:t>
            </a:r>
            <a:r>
              <a:rPr lang="fr-FR" sz="1800" b="1" dirty="0">
                <a:solidFill>
                  <a:srgbClr val="FFFF00"/>
                </a:solidFill>
              </a:rPr>
              <a:t>  </a:t>
            </a:r>
            <a:r>
              <a:rPr lang="fr-FR" sz="1600" dirty="0">
                <a:solidFill>
                  <a:schemeClr val="bg1"/>
                </a:solidFill>
              </a:rPr>
              <a:t>(</a:t>
            </a:r>
            <a:r>
              <a:rPr lang="fr-FR" sz="1600" u="sng" dirty="0">
                <a:solidFill>
                  <a:schemeClr val="bg1"/>
                </a:solidFill>
              </a:rPr>
              <a:t>l’année de ses 17 ans)</a:t>
            </a:r>
          </a:p>
          <a:p>
            <a:pPr algn="ctr">
              <a:buFont typeface="Arial" charset="0"/>
              <a:buNone/>
            </a:pPr>
            <a:endParaRPr lang="fr-FR" sz="1100" dirty="0"/>
          </a:p>
          <a:p>
            <a:pPr algn="ctr">
              <a:buNone/>
            </a:pPr>
            <a:r>
              <a:rPr lang="fr-FR" sz="1200" dirty="0"/>
              <a:t> </a:t>
            </a:r>
            <a:r>
              <a:rPr lang="fr-FR" sz="1800" dirty="0"/>
              <a:t>Préparation physique / Cours théorique – GEANT - ENSEIGNEMENT </a:t>
            </a:r>
          </a:p>
          <a:p>
            <a:pPr algn="ctr">
              <a:buNone/>
            </a:pPr>
            <a:r>
              <a:rPr lang="fr-FR" sz="1800" dirty="0"/>
              <a:t>TECHNIQUE EN SKI LIBRE  (Démonstration VM et GE) - SNOWBOARD</a:t>
            </a:r>
          </a:p>
          <a:p>
            <a:pPr marL="0" indent="0" algn="ctr">
              <a:buNone/>
            </a:pPr>
            <a:endParaRPr lang="fr-FR" sz="1100" u="sng" dirty="0"/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UF1 - Cycle Préparatoire </a:t>
            </a:r>
            <a:r>
              <a:rPr lang="fr-FR" sz="1600" dirty="0">
                <a:solidFill>
                  <a:schemeClr val="bg1"/>
                </a:solidFill>
              </a:rPr>
              <a:t>(</a:t>
            </a:r>
            <a:r>
              <a:rPr lang="fr-FR" sz="1600" u="sng" dirty="0">
                <a:solidFill>
                  <a:schemeClr val="bg1"/>
                </a:solidFill>
              </a:rPr>
              <a:t>avoir 18 ans révolus</a:t>
            </a:r>
            <a:r>
              <a:rPr lang="fr-FR" sz="1600" dirty="0">
                <a:solidFill>
                  <a:schemeClr val="bg1"/>
                </a:solidFill>
              </a:rPr>
              <a:t>)</a:t>
            </a: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Epreuve CTT (</a:t>
            </a:r>
            <a:r>
              <a:rPr lang="fr-FR" sz="1800" b="1" dirty="0" err="1">
                <a:solidFill>
                  <a:schemeClr val="bg1"/>
                </a:solidFill>
              </a:rPr>
              <a:t>Eurotest</a:t>
            </a:r>
            <a:r>
              <a:rPr lang="fr-FR" sz="1800" b="1">
                <a:solidFill>
                  <a:schemeClr val="bg1"/>
                </a:solidFill>
              </a:rPr>
              <a:t>) </a:t>
            </a:r>
            <a:r>
              <a:rPr lang="fr-FR" sz="1800" b="1" dirty="0">
                <a:solidFill>
                  <a:schemeClr val="bg1"/>
                </a:solidFill>
              </a:rPr>
              <a:t>en géant</a:t>
            </a:r>
            <a:endParaRPr lang="fr-FR" sz="1200" dirty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fr-FR" sz="1800" b="1" dirty="0">
                <a:solidFill>
                  <a:schemeClr val="bg1"/>
                </a:solidFill>
              </a:rPr>
              <a:t>1</a:t>
            </a:r>
            <a:r>
              <a:rPr lang="fr-FR" sz="1800" b="1" baseline="30000" dirty="0">
                <a:solidFill>
                  <a:schemeClr val="bg1"/>
                </a:solidFill>
              </a:rPr>
              <a:t>er</a:t>
            </a:r>
            <a:r>
              <a:rPr lang="fr-FR" sz="1800" b="1" dirty="0">
                <a:solidFill>
                  <a:schemeClr val="bg1"/>
                </a:solidFill>
              </a:rPr>
              <a:t> et 2</a:t>
            </a:r>
            <a:r>
              <a:rPr lang="fr-FR" sz="1800" b="1" baseline="30000" dirty="0">
                <a:solidFill>
                  <a:schemeClr val="bg1"/>
                </a:solidFill>
              </a:rPr>
              <a:t>e</a:t>
            </a:r>
            <a:r>
              <a:rPr lang="fr-FR" sz="1800" b="1" dirty="0">
                <a:solidFill>
                  <a:schemeClr val="bg1"/>
                </a:solidFill>
              </a:rPr>
              <a:t> cycle à l’ENSA</a:t>
            </a:r>
            <a:endParaRPr lang="fr-FR" sz="2000" dirty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fr-FR" sz="1400" dirty="0"/>
          </a:p>
          <a:p>
            <a:pPr algn="ctr">
              <a:buFont typeface="Arial" charset="0"/>
              <a:buNone/>
            </a:pPr>
            <a:r>
              <a:rPr lang="fr-FR" sz="1800" dirty="0"/>
              <a:t>En fonction de l’avancement dans le DE de ski alpin, la formation s’individualise et s’adapte à chaque élève.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993448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37876</TotalTime>
  <Words>883</Words>
  <Application>Microsoft Office PowerPoint</Application>
  <PresentationFormat>Affichage à l'écran (4:3)</PresentationFormat>
  <Paragraphs>206</Paragraphs>
  <Slides>17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Wingdings</vt:lpstr>
      <vt:lpstr>Thème Office</vt:lpstr>
      <vt:lpstr>Acrobat Document</vt:lpstr>
      <vt:lpstr>Présentation PowerPoint</vt:lpstr>
      <vt:lpstr>Coordonnateurs  Biqualification  Guillaume  Pellet-Bourgeois : ski alpin  Denis  Poussin : fond / montagne</vt:lpstr>
      <vt:lpstr>Organisation de la Scolarité </vt:lpstr>
      <vt:lpstr>2 choix d’orientation scolaire</vt:lpstr>
      <vt:lpstr>Votre choix d’orientation scolaire</vt:lpstr>
      <vt:lpstr>Organisation de la Pratique Sportive </vt:lpstr>
      <vt:lpstr>Les options sportives possibles</vt:lpstr>
      <vt:lpstr>OPTION  MONTAGNE</vt:lpstr>
      <vt:lpstr>OPTION  SKI ALPIN</vt:lpstr>
      <vt:lpstr>OPTION  SKI DE FOND</vt:lpstr>
      <vt:lpstr>Présentation PowerPoint</vt:lpstr>
      <vt:lpstr>Présentation PowerPoint</vt:lpstr>
      <vt:lpstr>Présentation PowerPoint</vt:lpstr>
      <vt:lpstr>Présentation PowerPoint</vt:lpstr>
      <vt:lpstr>La Formation Générale Commune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de la biqualification Année scolaire 2009/2010</dc:title>
  <dc:creator>Pellet-Bourgeois Guillaume</dc:creator>
  <cp:lastModifiedBy>biqualifmontagne@gmail.com</cp:lastModifiedBy>
  <cp:revision>410</cp:revision>
  <dcterms:created xsi:type="dcterms:W3CDTF">2009-05-28T18:09:18Z</dcterms:created>
  <dcterms:modified xsi:type="dcterms:W3CDTF">2024-01-19T18:17:15Z</dcterms:modified>
</cp:coreProperties>
</file>