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7" r:id="rId4"/>
    <p:sldId id="276" r:id="rId5"/>
    <p:sldId id="289" r:id="rId6"/>
    <p:sldId id="277" r:id="rId7"/>
    <p:sldId id="266" r:id="rId8"/>
    <p:sldId id="274" r:id="rId9"/>
    <p:sldId id="275" r:id="rId10"/>
    <p:sldId id="279" r:id="rId11"/>
    <p:sldId id="260" r:id="rId12"/>
    <p:sldId id="280" r:id="rId13"/>
    <p:sldId id="286" r:id="rId14"/>
    <p:sldId id="287" r:id="rId15"/>
    <p:sldId id="285" r:id="rId16"/>
    <p:sldId id="290" r:id="rId17"/>
    <p:sldId id="281" r:id="rId18"/>
    <p:sldId id="288" r:id="rId19"/>
    <p:sldId id="291" r:id="rId20"/>
    <p:sldId id="272" r:id="rId21"/>
    <p:sldId id="282" r:id="rId22"/>
    <p:sldId id="284" r:id="rId23"/>
    <p:sldId id="283" r:id="rId24"/>
    <p:sldId id="278" r:id="rId25"/>
    <p:sldId id="270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5BC"/>
    <a:srgbClr val="FE8F8D"/>
    <a:srgbClr val="FF99FF"/>
    <a:srgbClr val="C32195"/>
    <a:srgbClr val="EAEFF7"/>
    <a:srgbClr val="70AD47"/>
    <a:srgbClr val="ED7D31"/>
    <a:srgbClr val="5B9BD5"/>
    <a:srgbClr val="00B050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C84F-8AC4-4E3A-A69F-AFE4FBBD16F6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DD5-0E93-4376-A73A-A454DD80F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60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C84F-8AC4-4E3A-A69F-AFE4FBBD16F6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DD5-0E93-4376-A73A-A454DD80F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16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C84F-8AC4-4E3A-A69F-AFE4FBBD16F6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DD5-0E93-4376-A73A-A454DD80F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624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FE21-F7FF-4386-83B0-12FEA6DFE054}" type="datetimeFigureOut">
              <a:rPr lang="fr-FR"/>
              <a:pPr>
                <a:defRPr/>
              </a:pPr>
              <a:t>06/09/2023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3FB23-CA67-4049-AB1E-48E92FA5E45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1946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834E-27D0-45BD-AD19-7E32E249EDC4}" type="datetimeFigureOut">
              <a:rPr lang="fr-FR"/>
              <a:pPr>
                <a:defRPr/>
              </a:pPr>
              <a:t>06/09/2023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B72F-9DAB-4B91-9E3E-DB29248D6E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367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E48CA-5C8D-4BD4-BA79-26260AB6252E}" type="datetimeFigureOut">
              <a:rPr lang="fr-FR"/>
              <a:pPr>
                <a:defRPr/>
              </a:pPr>
              <a:t>06/09/2023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3A36-E81F-4104-B3BE-02A24C3D0DC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1169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CB71-4B65-4FED-8981-F30E57EAB1AB}" type="datetimeFigureOut">
              <a:rPr lang="fr-FR"/>
              <a:pPr>
                <a:defRPr/>
              </a:pPr>
              <a:t>06/09/2023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5E198-C314-4B2B-9145-A514A78FC86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9669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7CD75-6FDC-476A-84C1-B35994ED89A3}" type="datetimeFigureOut">
              <a:rPr lang="fr-FR"/>
              <a:pPr>
                <a:defRPr/>
              </a:pPr>
              <a:t>06/09/2023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EDFD-708D-4DA7-BC22-B7795FE48A1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5708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0516-BBA0-4ACC-895B-897DAB61F2D7}" type="datetimeFigureOut">
              <a:rPr lang="fr-FR"/>
              <a:pPr>
                <a:defRPr/>
              </a:pPr>
              <a:t>06/09/2023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51E7-4C32-4B71-BBCA-2F35A18687C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664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7600-CC37-4213-82EE-497C197D369F}" type="datetimeFigureOut">
              <a:rPr lang="fr-FR"/>
              <a:pPr>
                <a:defRPr/>
              </a:pPr>
              <a:t>06/09/2023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0B258-AB15-4A49-8EE0-8C83830B58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2864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4911-8382-4F19-B06A-E2746152C937}" type="datetimeFigureOut">
              <a:rPr lang="fr-FR"/>
              <a:pPr>
                <a:defRPr/>
              </a:pPr>
              <a:t>06/09/2023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D1AE-4D13-497B-873B-AE3E4B24B7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252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C84F-8AC4-4E3A-A69F-AFE4FBBD16F6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DD5-0E93-4376-A73A-A454DD80F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08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A35B7-27C5-47BD-8B12-25F9F0C0F41D}" type="datetimeFigureOut">
              <a:rPr lang="fr-FR"/>
              <a:pPr>
                <a:defRPr/>
              </a:pPr>
              <a:t>06/09/2023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BF3EA-8D85-418D-83FF-D079C4EF954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9408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E20ED-B6A5-4241-8457-50555079F7E9}" type="datetimeFigureOut">
              <a:rPr lang="fr-FR"/>
              <a:pPr>
                <a:defRPr/>
              </a:pPr>
              <a:t>06/09/2023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83CA1-1481-4574-B037-86C54571A22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9489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1B4B-516C-434F-9D6A-0DBD5BC89449}" type="datetimeFigureOut">
              <a:rPr lang="fr-FR"/>
              <a:pPr>
                <a:defRPr/>
              </a:pPr>
              <a:t>06/09/2023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54345-D50A-4586-8AD5-30B98B0E0A9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396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C84F-8AC4-4E3A-A69F-AFE4FBBD16F6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DD5-0E93-4376-A73A-A454DD80F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79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C84F-8AC4-4E3A-A69F-AFE4FBBD16F6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DD5-0E93-4376-A73A-A454DD80F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15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C84F-8AC4-4E3A-A69F-AFE4FBBD16F6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DD5-0E93-4376-A73A-A454DD80F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19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C84F-8AC4-4E3A-A69F-AFE4FBBD16F6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DD5-0E93-4376-A73A-A454DD80F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3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C84F-8AC4-4E3A-A69F-AFE4FBBD16F6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DD5-0E93-4376-A73A-A454DD80F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49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C84F-8AC4-4E3A-A69F-AFE4FBBD16F6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DD5-0E93-4376-A73A-A454DD80F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64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C84F-8AC4-4E3A-A69F-AFE4FBBD16F6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DD5-0E93-4376-A73A-A454DD80F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17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6C84F-8AC4-4E3A-A69F-AFE4FBBD16F6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A0DD5-0E93-4376-A73A-A454DD80F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42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>
                <a:alpha val="72000"/>
              </a:srgbClr>
            </a:gs>
            <a:gs pos="100000">
              <a:srgbClr val="00964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3CE203-0A3E-4233-A7A7-B295B0079525}" type="datetimeFigureOut">
              <a:rPr lang="fr-FR"/>
              <a:pPr>
                <a:defRPr/>
              </a:pPr>
              <a:t>06/09/2023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1364EF-BE43-4756-9F41-39CCDD16D60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734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iqualifmontagne@gmail.com" TargetMode="External"/><Relationship Id="rId2" Type="http://schemas.openxmlformats.org/officeDocument/2006/relationships/hyperlink" Target="mailto:biqualifamm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iqualifdecham.com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biqualifmontagne@gmail.com" TargetMode="External"/><Relationship Id="rId2" Type="http://schemas.openxmlformats.org/officeDocument/2006/relationships/hyperlink" Target="mailto:biqualifamm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iqualifski@gmail.co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slyceechamonix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1919536" y="1484785"/>
            <a:ext cx="4176464" cy="1383977"/>
          </a:xfrm>
        </p:spPr>
        <p:txBody>
          <a:bodyPr/>
          <a:lstStyle/>
          <a:p>
            <a:pPr algn="l" eaLnBrk="1" hangingPunct="1"/>
            <a:br>
              <a:rPr lang="fr-FR" dirty="0"/>
            </a:br>
            <a:r>
              <a:rPr lang="fr-FR" dirty="0"/>
              <a:t>La biqualification   </a:t>
            </a:r>
            <a:br>
              <a:rPr lang="fr-FR" dirty="0"/>
            </a:br>
            <a:endParaRPr lang="fr-FR" dirty="0"/>
          </a:p>
        </p:txBody>
      </p:sp>
      <p:pic>
        <p:nvPicPr>
          <p:cNvPr id="8" name="Image 7" descr="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772" y="4971329"/>
            <a:ext cx="4694602" cy="1323734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5126" name="Picture 6" descr="C:\Users\Biqualifmontagne\Documents\1-Biqualif Montagne\1-BIQUALIF 2014 2015\Logos\LOGO_AC_Grenob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03"/>
          <a:stretch/>
        </p:blipFill>
        <p:spPr bwMode="auto">
          <a:xfrm>
            <a:off x="8739546" y="488627"/>
            <a:ext cx="2995828" cy="253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162611"/>
              </p:ext>
            </p:extLst>
          </p:nvPr>
        </p:nvGraphicFramePr>
        <p:xfrm>
          <a:off x="3869358" y="1484785"/>
          <a:ext cx="4891975" cy="3460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10685880" imgH="7558200" progId="AcroExch.Document.DC">
                  <p:embed/>
                </p:oleObj>
              </mc:Choice>
              <mc:Fallback>
                <p:oleObj name="Acrobat Document" r:id="rId4" imgW="10685880" imgH="7558200" progId="AcroExch.Document.DC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358" y="1484785"/>
                        <a:ext cx="4891975" cy="3460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74"/>
          <a:stretch/>
        </p:blipFill>
        <p:spPr>
          <a:xfrm>
            <a:off x="833719" y="142291"/>
            <a:ext cx="3065928" cy="34343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9" y="4614181"/>
            <a:ext cx="2998579" cy="16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6983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4262717" y="174711"/>
            <a:ext cx="3666565" cy="24939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PISTEURS</a:t>
            </a:r>
          </a:p>
        </p:txBody>
      </p:sp>
      <p:sp>
        <p:nvSpPr>
          <p:cNvPr id="4" name="Ellipse 3"/>
          <p:cNvSpPr/>
          <p:nvPr/>
        </p:nvSpPr>
        <p:spPr>
          <a:xfrm>
            <a:off x="6282606" y="3999912"/>
            <a:ext cx="3666565" cy="249398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MONTAGNE</a:t>
            </a:r>
          </a:p>
        </p:txBody>
      </p:sp>
      <p:sp>
        <p:nvSpPr>
          <p:cNvPr id="5" name="Ellipse 4"/>
          <p:cNvSpPr/>
          <p:nvPr/>
        </p:nvSpPr>
        <p:spPr>
          <a:xfrm>
            <a:off x="7556076" y="1505932"/>
            <a:ext cx="3666565" cy="249398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FOND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3DD8193-822D-4B41-86EE-E35F5BD5C4CE}"/>
              </a:ext>
            </a:extLst>
          </p:cNvPr>
          <p:cNvSpPr/>
          <p:nvPr/>
        </p:nvSpPr>
        <p:spPr>
          <a:xfrm>
            <a:off x="969361" y="1505933"/>
            <a:ext cx="3666565" cy="249398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ALPIN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D6633C5-7081-49A2-BB38-CE7791012065}"/>
              </a:ext>
            </a:extLst>
          </p:cNvPr>
          <p:cNvSpPr/>
          <p:nvPr/>
        </p:nvSpPr>
        <p:spPr>
          <a:xfrm>
            <a:off x="2242831" y="3999913"/>
            <a:ext cx="3666565" cy="2493981"/>
          </a:xfrm>
          <a:prstGeom prst="ellipse">
            <a:avLst/>
          </a:prstGeom>
          <a:solidFill>
            <a:srgbClr val="C32195"/>
          </a:solidFill>
          <a:ln>
            <a:solidFill>
              <a:srgbClr val="C321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AMM</a:t>
            </a:r>
          </a:p>
        </p:txBody>
      </p:sp>
    </p:spTree>
    <p:extLst>
      <p:ext uri="{BB962C8B-B14F-4D97-AF65-F5344CB8AC3E}">
        <p14:creationId xmlns:p14="http://schemas.microsoft.com/office/powerpoint/2010/main" val="197254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14B9E6E-4DA2-A57A-D51B-31566F532403}"/>
              </a:ext>
            </a:extLst>
          </p:cNvPr>
          <p:cNvSpPr txBox="1"/>
          <p:nvPr/>
        </p:nvSpPr>
        <p:spPr>
          <a:xfrm>
            <a:off x="2559423" y="523220"/>
            <a:ext cx="707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AUTOMNE 2023-2024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EB347E-F225-A236-8ED8-791BEF15EB80}"/>
              </a:ext>
            </a:extLst>
          </p:cNvPr>
          <p:cNvSpPr txBox="1"/>
          <p:nvPr/>
        </p:nvSpPr>
        <p:spPr>
          <a:xfrm>
            <a:off x="537882" y="1575305"/>
            <a:ext cx="3200400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MONTAGNE</a:t>
            </a:r>
          </a:p>
          <a:p>
            <a:pPr algn="ctr"/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4E6851-516E-056D-A099-100BF0040DA2}"/>
              </a:ext>
            </a:extLst>
          </p:cNvPr>
          <p:cNvSpPr txBox="1"/>
          <p:nvPr/>
        </p:nvSpPr>
        <p:spPr>
          <a:xfrm>
            <a:off x="4495799" y="1575305"/>
            <a:ext cx="32004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FOND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279C85-BEE0-085B-F8C2-15324CAB1498}"/>
              </a:ext>
            </a:extLst>
          </p:cNvPr>
          <p:cNvSpPr txBox="1"/>
          <p:nvPr/>
        </p:nvSpPr>
        <p:spPr>
          <a:xfrm>
            <a:off x="295835" y="3290499"/>
            <a:ext cx="3684494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Escalade en grandes voies : maitrise des techniques de progression en autonomie et en sécurité, contrôles mutuels, confiance réciproque, bienveillance, solidarité, ... 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Stage escalade 5 jours </a:t>
            </a:r>
          </a:p>
          <a:p>
            <a:pPr algn="ctr"/>
            <a:r>
              <a:rPr lang="fr-FR" dirty="0"/>
              <a:t>Buis les Baronnies / Orpierre </a:t>
            </a:r>
          </a:p>
          <a:p>
            <a:pPr algn="ctr"/>
            <a:r>
              <a:rPr lang="fr-FR" dirty="0"/>
              <a:t>(1ere-Term)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B435D4F-D1EE-5297-7C0A-1B6D19E26279}"/>
              </a:ext>
            </a:extLst>
          </p:cNvPr>
          <p:cNvSpPr txBox="1"/>
          <p:nvPr/>
        </p:nvSpPr>
        <p:spPr>
          <a:xfrm>
            <a:off x="4253752" y="3844986"/>
            <a:ext cx="3684494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Préparation physique spécifique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Préparation Mentale individuelle (priorité aux élèves présentant un test technique)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FE6DEE1-0AC3-1C76-E5CE-BFE9EB382BAE}"/>
              </a:ext>
            </a:extLst>
          </p:cNvPr>
          <p:cNvSpPr txBox="1"/>
          <p:nvPr/>
        </p:nvSpPr>
        <p:spPr>
          <a:xfrm>
            <a:off x="8453716" y="1575304"/>
            <a:ext cx="3200400" cy="1384995"/>
          </a:xfrm>
          <a:prstGeom prst="rect">
            <a:avLst/>
          </a:prstGeom>
          <a:solidFill>
            <a:srgbClr val="C32195"/>
          </a:solidFill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</a:t>
            </a:r>
          </a:p>
          <a:p>
            <a:pPr algn="ctr"/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C5BCD5A-650D-BDBB-AB89-8332E285A853}"/>
              </a:ext>
            </a:extLst>
          </p:cNvPr>
          <p:cNvSpPr txBox="1"/>
          <p:nvPr/>
        </p:nvSpPr>
        <p:spPr>
          <a:xfrm>
            <a:off x="8211669" y="3567499"/>
            <a:ext cx="3684494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année : CO, Trou de la Mouche, Proba </a:t>
            </a:r>
            <a:r>
              <a:rPr lang="fr-FR" dirty="0" err="1"/>
              <a:t>Saxel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année : Trou de la Mouche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3</a:t>
            </a:r>
            <a:r>
              <a:rPr lang="fr-FR" baseline="30000" dirty="0"/>
              <a:t>e</a:t>
            </a:r>
            <a:r>
              <a:rPr lang="fr-FR" dirty="0"/>
              <a:t> année : </a:t>
            </a:r>
            <a:r>
              <a:rPr lang="fr-FR" dirty="0" err="1"/>
              <a:t>Buet</a:t>
            </a:r>
            <a:r>
              <a:rPr lang="fr-FR" dirty="0"/>
              <a:t>, Raid Corse, Mont Joly, Proba </a:t>
            </a:r>
            <a:r>
              <a:rPr lang="fr-FR" dirty="0" err="1"/>
              <a:t>Saxel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7F7B4C5-2777-BFA2-70D5-E3CF0E936921}"/>
              </a:ext>
            </a:extLst>
          </p:cNvPr>
          <p:cNvSpPr txBox="1"/>
          <p:nvPr/>
        </p:nvSpPr>
        <p:spPr>
          <a:xfrm>
            <a:off x="295835" y="6213757"/>
            <a:ext cx="1160032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 : en cas de blessure, 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certificat médical est obligatoire 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 pour l’EPS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D2C33D6-671C-4459-7DCE-34086D46FA6B}"/>
              </a:ext>
            </a:extLst>
          </p:cNvPr>
          <p:cNvSpPr txBox="1"/>
          <p:nvPr/>
        </p:nvSpPr>
        <p:spPr>
          <a:xfrm>
            <a:off x="4495799" y="2587771"/>
            <a:ext cx="32004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PISTEUR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A75653B-9A17-1823-738B-B934039A3708}"/>
              </a:ext>
            </a:extLst>
          </p:cNvPr>
          <p:cNvSpPr txBox="1"/>
          <p:nvPr/>
        </p:nvSpPr>
        <p:spPr>
          <a:xfrm>
            <a:off x="4495799" y="2081538"/>
            <a:ext cx="32004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ALPIN</a:t>
            </a:r>
          </a:p>
        </p:txBody>
      </p:sp>
    </p:spTree>
    <p:extLst>
      <p:ext uri="{BB962C8B-B14F-4D97-AF65-F5344CB8AC3E}">
        <p14:creationId xmlns:p14="http://schemas.microsoft.com/office/powerpoint/2010/main" val="1920851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97183E5-4752-FC84-8A59-81E1BC00866B}"/>
              </a:ext>
            </a:extLst>
          </p:cNvPr>
          <p:cNvSpPr txBox="1"/>
          <p:nvPr/>
        </p:nvSpPr>
        <p:spPr>
          <a:xfrm>
            <a:off x="428064" y="889843"/>
            <a:ext cx="11335872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9 réussites / 14 au test technique : 64%</a:t>
            </a:r>
          </a:p>
          <a:p>
            <a:endParaRPr lang="fr-FR" dirty="0"/>
          </a:p>
          <a:p>
            <a:r>
              <a:rPr lang="fr-FR" b="1" u="sng" dirty="0"/>
              <a:t>Organisation 2023-2024 :</a:t>
            </a:r>
          </a:p>
          <a:p>
            <a:r>
              <a:rPr lang="fr-FR" dirty="0"/>
              <a:t>Préparation physique </a:t>
            </a:r>
          </a:p>
          <a:p>
            <a:endParaRPr lang="fr-FR" dirty="0"/>
          </a:p>
          <a:p>
            <a:r>
              <a:rPr lang="fr-FR" dirty="0"/>
              <a:t>Pratique du ski hors-piste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Faire progresser les jeunes dans leur technique de ski tout terrain, toute neige =&gt; Vidéo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Lecture de BRA et interprétation, analyse de situations critiques, conduite de groupe (choix, allure de déplacement, rôle de chacun, serre-fil, ...)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Sensibilisation permanente aux Risques, entrainement à l’utilisation de DVA mono et multi-victimes.  Déclanchement de secours en montagne, exercices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Orientation et modalités de déplacement.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Débriefing systématique - REC. = Echanges permanents avec les IEQ sur les choix, les incidents, ...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Travail théorique mémento ski alpin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BF31AB-986C-065B-E81F-1399BDEAE448}"/>
              </a:ext>
            </a:extLst>
          </p:cNvPr>
          <p:cNvSpPr txBox="1"/>
          <p:nvPr/>
        </p:nvSpPr>
        <p:spPr>
          <a:xfrm>
            <a:off x="8888506" y="197346"/>
            <a:ext cx="287543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PISTEURS</a:t>
            </a:r>
          </a:p>
        </p:txBody>
      </p:sp>
    </p:spTree>
    <p:extLst>
      <p:ext uri="{BB962C8B-B14F-4D97-AF65-F5344CB8AC3E}">
        <p14:creationId xmlns:p14="http://schemas.microsoft.com/office/powerpoint/2010/main" val="3519349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97183E5-4752-FC84-8A59-81E1BC00866B}"/>
              </a:ext>
            </a:extLst>
          </p:cNvPr>
          <p:cNvSpPr txBox="1"/>
          <p:nvPr/>
        </p:nvSpPr>
        <p:spPr>
          <a:xfrm>
            <a:off x="428064" y="889843"/>
            <a:ext cx="11335872" cy="3693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6 réussites sur 7 au test technique ski de fond : 86% </a:t>
            </a:r>
          </a:p>
          <a:p>
            <a:r>
              <a:rPr lang="fr-FR" dirty="0"/>
              <a:t>1 réussite sur 2 au cycle préparatoire : 50%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u="sng" dirty="0"/>
              <a:t>Organisation 2023-2024 :</a:t>
            </a:r>
          </a:p>
          <a:p>
            <a:r>
              <a:rPr lang="fr-FR" dirty="0"/>
              <a:t>Préparation physique </a:t>
            </a:r>
          </a:p>
          <a:p>
            <a:endParaRPr lang="fr-FR" dirty="0"/>
          </a:p>
          <a:p>
            <a:r>
              <a:rPr lang="fr-FR" dirty="0"/>
              <a:t>Hiver 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Entrainements aux techniques de ski classique et Skating =&gt; Vidéo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Entrainement à la descente en ski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Travail théorique Memento ski nordique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Pédagogie =&gt; encadrements de jeunes du Foyer et ou des profs,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1ere/</a:t>
            </a:r>
            <a:r>
              <a:rPr lang="fr-FR" dirty="0" err="1"/>
              <a:t>Term</a:t>
            </a:r>
            <a:r>
              <a:rPr lang="fr-FR" dirty="0"/>
              <a:t>  en mars selon conditions d’enneigement : initiation au ski de randonnée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BF31AB-986C-065B-E81F-1399BDEAE448}"/>
              </a:ext>
            </a:extLst>
          </p:cNvPr>
          <p:cNvSpPr txBox="1"/>
          <p:nvPr/>
        </p:nvSpPr>
        <p:spPr>
          <a:xfrm>
            <a:off x="8888506" y="197346"/>
            <a:ext cx="287543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FOND</a:t>
            </a:r>
          </a:p>
        </p:txBody>
      </p:sp>
    </p:spTree>
    <p:extLst>
      <p:ext uri="{BB962C8B-B14F-4D97-AF65-F5344CB8AC3E}">
        <p14:creationId xmlns:p14="http://schemas.microsoft.com/office/powerpoint/2010/main" val="441599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97183E5-4752-FC84-8A59-81E1BC00866B}"/>
              </a:ext>
            </a:extLst>
          </p:cNvPr>
          <p:cNvSpPr txBox="1"/>
          <p:nvPr/>
        </p:nvSpPr>
        <p:spPr>
          <a:xfrm>
            <a:off x="428064" y="889843"/>
            <a:ext cx="11335872" cy="4801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2 réussites sur 4 au TT SKI ALPIN : 50%</a:t>
            </a:r>
          </a:p>
          <a:p>
            <a:endParaRPr lang="fr-FR" dirty="0"/>
          </a:p>
          <a:p>
            <a:r>
              <a:rPr lang="fr-FR" b="1" u="sng" dirty="0"/>
              <a:t>Organisation 2023-2024 :</a:t>
            </a:r>
          </a:p>
          <a:p>
            <a:r>
              <a:rPr lang="fr-FR" dirty="0"/>
              <a:t>Pratique de l’escalade en grandes voies, maitrise des techniques de progression en autonomie et en sécurité</a:t>
            </a:r>
          </a:p>
          <a:p>
            <a:r>
              <a:rPr lang="fr-FR" dirty="0"/>
              <a:t>Contrôles mutuels, confiance réciproque, bienveillance, solidarité, ... </a:t>
            </a:r>
          </a:p>
          <a:p>
            <a:endParaRPr lang="fr-FR" dirty="0"/>
          </a:p>
          <a:p>
            <a:r>
              <a:rPr lang="fr-FR" dirty="0"/>
              <a:t>Stage escalade 5 jours Buis les Baronnies / Orpierre (1ere-Term)</a:t>
            </a:r>
          </a:p>
          <a:p>
            <a:endParaRPr lang="fr-FR" dirty="0"/>
          </a:p>
          <a:p>
            <a:r>
              <a:rPr lang="fr-FR" dirty="0"/>
              <a:t>Pratique du ski hors-piste et ski de randonnée, initiation cascade de glace 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dirty="0"/>
              <a:t>Lecture de BRA et interprétation, analyse de situations critiques, conduite de groupe (choix, allure de déplacement, rôle de chacun, serre-fil, ...)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dirty="0"/>
              <a:t>Sensibilisation permanente aux Prises de décisions et à la gestion du Risque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dirty="0"/>
              <a:t>Entrainement à l’utilisation de DVA mono et multi-victimes.  Déclenchement de secours en montagne, exercices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dirty="0"/>
              <a:t>Orientation et modalités de déplacement en montagne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dirty="0"/>
              <a:t>Débriefing systématique - REC. = Echanges permanents avec les IEQ sur les choix, les incidents, ...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dirty="0"/>
              <a:t>Stage de découverte Milieu Professionnel avec le partenariat ENSA : Guide </a:t>
            </a:r>
            <a:r>
              <a:rPr lang="fr-FR" dirty="0" err="1"/>
              <a:t>Hte</a:t>
            </a:r>
            <a:r>
              <a:rPr lang="fr-FR" dirty="0"/>
              <a:t> Montagne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BF31AB-986C-065B-E81F-1399BDEAE448}"/>
              </a:ext>
            </a:extLst>
          </p:cNvPr>
          <p:cNvSpPr txBox="1"/>
          <p:nvPr/>
        </p:nvSpPr>
        <p:spPr>
          <a:xfrm>
            <a:off x="8888506" y="197346"/>
            <a:ext cx="2875430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MONTAGNE</a:t>
            </a:r>
          </a:p>
        </p:txBody>
      </p:sp>
    </p:spTree>
    <p:extLst>
      <p:ext uri="{BB962C8B-B14F-4D97-AF65-F5344CB8AC3E}">
        <p14:creationId xmlns:p14="http://schemas.microsoft.com/office/powerpoint/2010/main" val="3078067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6ED78B7-82A6-ED02-2D1F-F54BEC46F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" y="1396015"/>
            <a:ext cx="3652468" cy="51661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FF4D46B3-127A-0A43-787E-0F1D3C47A9B9}"/>
              </a:ext>
            </a:extLst>
          </p:cNvPr>
          <p:cNvSpPr/>
          <p:nvPr/>
        </p:nvSpPr>
        <p:spPr>
          <a:xfrm>
            <a:off x="5060250" y="4881282"/>
            <a:ext cx="1183341" cy="699247"/>
          </a:xfrm>
          <a:prstGeom prst="rightArrow">
            <a:avLst/>
          </a:prstGeom>
          <a:solidFill>
            <a:srgbClr val="9EB5B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EB5BC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16B818-2F92-1043-C34D-4F1EBB06C773}"/>
              </a:ext>
            </a:extLst>
          </p:cNvPr>
          <p:cNvSpPr txBox="1"/>
          <p:nvPr/>
        </p:nvSpPr>
        <p:spPr>
          <a:xfrm>
            <a:off x="6517342" y="1270655"/>
            <a:ext cx="496196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9EB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 ETES EN BIQUA MONTAGNE ?</a:t>
            </a:r>
          </a:p>
          <a:p>
            <a:pPr algn="ctr"/>
            <a:r>
              <a:rPr lang="fr-FR" sz="3200" b="1" dirty="0">
                <a:solidFill>
                  <a:srgbClr val="9EB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J’AI BESOIN DE VOUS !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Je recherche 60 participants pour participer à mon étude dans le cadre de mon Master 2 Recherche en Neuropsychologie et Neurosciences cliniques:</a:t>
            </a:r>
          </a:p>
          <a:p>
            <a:pPr algn="ctr"/>
            <a:endParaRPr lang="fr-FR" sz="1000" dirty="0"/>
          </a:p>
          <a:p>
            <a:r>
              <a:rPr lang="fr-FR" sz="2000" dirty="0"/>
              <a:t>- 20 guides expérimentés</a:t>
            </a:r>
          </a:p>
          <a:p>
            <a:r>
              <a:rPr lang="fr-FR" sz="2000" dirty="0"/>
              <a:t>- 20 aspi</a:t>
            </a:r>
          </a:p>
          <a:p>
            <a:r>
              <a:rPr lang="fr-FR" sz="2000" dirty="0"/>
              <a:t>- </a:t>
            </a:r>
            <a:r>
              <a:rPr lang="fr-F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jeunes pratiquants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Durée 1h </a:t>
            </a:r>
          </a:p>
          <a:p>
            <a:pPr algn="ctr"/>
            <a:r>
              <a:rPr lang="fr-FR" sz="2000" dirty="0"/>
              <a:t>Le matin avant 9h30</a:t>
            </a:r>
          </a:p>
          <a:p>
            <a:pPr algn="ctr"/>
            <a:r>
              <a:rPr lang="fr-FR" sz="2000" dirty="0"/>
              <a:t>Uniquement les garçons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1EA529-E853-6ED2-C83C-282C2A027D36}"/>
              </a:ext>
            </a:extLst>
          </p:cNvPr>
          <p:cNvSpPr txBox="1"/>
          <p:nvPr/>
        </p:nvSpPr>
        <p:spPr>
          <a:xfrm>
            <a:off x="712694" y="295835"/>
            <a:ext cx="10766612" cy="400110"/>
          </a:xfrm>
          <a:prstGeom prst="rect">
            <a:avLst/>
          </a:prstGeom>
          <a:noFill/>
          <a:ln w="38100">
            <a:solidFill>
              <a:srgbClr val="9EB5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FACTEURS D’INFLUENCE DE LA PRISE DE DECISION SOUS RISQUE EN HAUTE-MONTAGNE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3C514A2-7530-4847-5524-1E0815E4ADFD}"/>
              </a:ext>
            </a:extLst>
          </p:cNvPr>
          <p:cNvSpPr/>
          <p:nvPr/>
        </p:nvSpPr>
        <p:spPr>
          <a:xfrm>
            <a:off x="6683188" y="5056094"/>
            <a:ext cx="2447365" cy="349624"/>
          </a:xfrm>
          <a:prstGeom prst="roundRect">
            <a:avLst/>
          </a:prstGeom>
          <a:noFill/>
          <a:ln w="38100">
            <a:solidFill>
              <a:srgbClr val="9EB5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08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97183E5-4752-FC84-8A59-81E1BC00866B}"/>
              </a:ext>
            </a:extLst>
          </p:cNvPr>
          <p:cNvSpPr txBox="1"/>
          <p:nvPr/>
        </p:nvSpPr>
        <p:spPr>
          <a:xfrm>
            <a:off x="482973" y="877967"/>
            <a:ext cx="11280963" cy="5909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Rappel </a:t>
            </a:r>
            <a:r>
              <a:rPr lang="fr-FR" b="1" dirty="0"/>
              <a:t>Objectif 2022 </a:t>
            </a:r>
            <a:r>
              <a:rPr lang="fr-FR" dirty="0"/>
              <a:t>de la formation ski alpin pour les promotions de terminale générale et professionnelle : </a:t>
            </a:r>
            <a:r>
              <a:rPr lang="fr-FR" b="1" dirty="0"/>
              <a:t>64%</a:t>
            </a:r>
            <a:r>
              <a:rPr lang="fr-FR" dirty="0"/>
              <a:t> de moniteurs stagiaires (sur 28 élèves, 18 étaient susceptibles d’être moniteur stagiaire). Résultat : 10 / 28 donc </a:t>
            </a:r>
            <a:r>
              <a:rPr lang="fr-FR" b="1" dirty="0">
                <a:solidFill>
                  <a:srgbClr val="FF0000"/>
                </a:solidFill>
              </a:rPr>
              <a:t>35%... </a:t>
            </a:r>
          </a:p>
          <a:p>
            <a:r>
              <a:rPr lang="fr-FR" b="1" dirty="0">
                <a:solidFill>
                  <a:srgbClr val="FF0000"/>
                </a:solidFill>
              </a:rPr>
              <a:t>OBJECTIF 2022 NON ATTEINT </a:t>
            </a:r>
            <a:r>
              <a:rPr lang="fr-FR" dirty="0"/>
              <a:t>(6 </a:t>
            </a:r>
            <a:r>
              <a:rPr lang="fr-FR" dirty="0" err="1"/>
              <a:t>term</a:t>
            </a:r>
            <a:r>
              <a:rPr lang="fr-FR" dirty="0"/>
              <a:t> ne se sont pas inscrits en CP alors qu’ils auraient pu y aller…)</a:t>
            </a:r>
          </a:p>
          <a:p>
            <a:endParaRPr lang="fr-FR" dirty="0"/>
          </a:p>
          <a:p>
            <a:r>
              <a:rPr lang="fr-FR" b="1" u="sng" dirty="0"/>
              <a:t>Objectif 2023 </a:t>
            </a:r>
            <a:r>
              <a:rPr lang="fr-FR" b="1" dirty="0"/>
              <a:t>: 14 élèves en </a:t>
            </a:r>
            <a:r>
              <a:rPr lang="fr-FR" b="1" dirty="0" err="1"/>
              <a:t>term</a:t>
            </a:r>
            <a:r>
              <a:rPr lang="fr-FR" b="1" dirty="0"/>
              <a:t> sont susceptibles d’être moniteur stagiaire sur 23 </a:t>
            </a:r>
            <a:r>
              <a:rPr lang="fr-FR" dirty="0"/>
              <a:t>	</a:t>
            </a:r>
            <a:r>
              <a:rPr lang="fr-FR" b="1" dirty="0"/>
              <a:t>OBJECTIF 2023 = 61%</a:t>
            </a:r>
          </a:p>
          <a:p>
            <a:endParaRPr lang="fr-FR" dirty="0"/>
          </a:p>
          <a:p>
            <a:r>
              <a:rPr lang="fr-FR" b="1" u="sng" dirty="0"/>
              <a:t>TT :</a:t>
            </a:r>
            <a:r>
              <a:rPr lang="fr-FR" dirty="0"/>
              <a:t> 22/30 soit 73%</a:t>
            </a:r>
          </a:p>
          <a:p>
            <a:r>
              <a:rPr lang="fr-FR" i="1" dirty="0"/>
              <a:t>NB : 2 </a:t>
            </a:r>
            <a:r>
              <a:rPr lang="fr-FR" i="1" dirty="0" err="1"/>
              <a:t>term</a:t>
            </a:r>
            <a:r>
              <a:rPr lang="fr-FR" i="1" dirty="0"/>
              <a:t> seulement sortent sans le TT sur 28 !</a:t>
            </a:r>
          </a:p>
          <a:p>
            <a:r>
              <a:rPr lang="fr-FR" b="1" u="sng" dirty="0"/>
              <a:t>CP : </a:t>
            </a:r>
            <a:r>
              <a:rPr lang="fr-FR" dirty="0"/>
              <a:t>11/12 soit 92%</a:t>
            </a:r>
          </a:p>
          <a:p>
            <a:r>
              <a:rPr lang="fr-FR" b="1" u="sng" dirty="0" err="1"/>
              <a:t>Eurotest</a:t>
            </a:r>
            <a:r>
              <a:rPr lang="fr-FR" b="1" u="sng" dirty="0"/>
              <a:t> :</a:t>
            </a:r>
            <a:r>
              <a:rPr lang="fr-FR" dirty="0"/>
              <a:t> 3/5 soit 60%</a:t>
            </a:r>
          </a:p>
          <a:p>
            <a:endParaRPr lang="fr-FR" dirty="0"/>
          </a:p>
          <a:p>
            <a:r>
              <a:rPr lang="fr-FR" b="1" u="sng" dirty="0"/>
              <a:t>KANDAHAR 2024 : </a:t>
            </a:r>
            <a:r>
              <a:rPr lang="fr-FR" dirty="0"/>
              <a:t>slalom… et descente au programme. </a:t>
            </a:r>
            <a:r>
              <a:rPr lang="fr-FR" u="sng" dirty="0"/>
              <a:t>Présence obligatoire de tous les élèves en </a:t>
            </a:r>
            <a:r>
              <a:rPr lang="fr-FR" u="sng" dirty="0" err="1"/>
              <a:t>biqualif</a:t>
            </a:r>
            <a:r>
              <a:rPr lang="fr-FR" u="sng" dirty="0"/>
              <a:t> ski alpin</a:t>
            </a:r>
            <a:r>
              <a:rPr lang="fr-FR" dirty="0"/>
              <a:t>.</a:t>
            </a:r>
          </a:p>
          <a:p>
            <a:r>
              <a:rPr lang="fr-FR" dirty="0"/>
              <a:t>Vous serez sollicité sur la semaine du 29 janvier au 02 février et sur tout le week-end du 03 et 04 février 2024.</a:t>
            </a:r>
          </a:p>
          <a:p>
            <a:endParaRPr lang="fr-FR" dirty="0"/>
          </a:p>
          <a:p>
            <a:r>
              <a:rPr lang="fr-FR" u="sng" dirty="0"/>
              <a:t>Dates TT CP </a:t>
            </a:r>
            <a:r>
              <a:rPr lang="fr-FR" u="sng" dirty="0" err="1"/>
              <a:t>Eurotest</a:t>
            </a:r>
            <a:r>
              <a:rPr lang="fr-FR" u="sng" dirty="0"/>
              <a:t> </a:t>
            </a:r>
            <a:r>
              <a:rPr lang="fr-FR" dirty="0"/>
              <a:t>: en attente sur GEPAFOM</a:t>
            </a:r>
          </a:p>
          <a:p>
            <a:endParaRPr lang="fr-FR" dirty="0"/>
          </a:p>
          <a:p>
            <a:r>
              <a:rPr lang="fr-FR" u="sng" dirty="0"/>
              <a:t>Quelques chiffres pour cette année </a:t>
            </a:r>
            <a:r>
              <a:rPr lang="fr-FR" dirty="0"/>
              <a:t>: 33 élèves vont au test technique, 24 n’ont pas encore 17 ans.</a:t>
            </a:r>
          </a:p>
          <a:p>
            <a:r>
              <a:rPr lang="fr-FR" dirty="0"/>
              <a:t>9 élèves ont le TT mais pas 18 ans, 11 peuvent aller en CP, 2 à l’</a:t>
            </a:r>
            <a:r>
              <a:rPr lang="fr-FR" dirty="0" err="1"/>
              <a:t>Eurotest</a:t>
            </a:r>
            <a:r>
              <a:rPr lang="fr-FR" dirty="0"/>
              <a:t> et 1 au 1</a:t>
            </a:r>
            <a:r>
              <a:rPr lang="fr-FR" baseline="30000" dirty="0"/>
              <a:t>er</a:t>
            </a:r>
            <a:r>
              <a:rPr lang="fr-FR" dirty="0"/>
              <a:t> cycle.</a:t>
            </a:r>
          </a:p>
          <a:p>
            <a:endParaRPr lang="fr-FR" dirty="0"/>
          </a:p>
          <a:p>
            <a:r>
              <a:rPr lang="fr-FR" b="1" u="sng" dirty="0"/>
              <a:t>Compétition U16-2 : </a:t>
            </a:r>
            <a:r>
              <a:rPr lang="fr-FR" dirty="0"/>
              <a:t>étant donné les problèmes rencontrés l’année dernière, il n’y aura pas d’autorisation d’absence pour participer à des courses U16-2, à des entraînements clubs, à des stages d’automne ou des camps vitesse.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31F6027-CDA2-12D3-B613-87E4A5BFA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881922"/>
              </p:ext>
            </p:extLst>
          </p:nvPr>
        </p:nvGraphicFramePr>
        <p:xfrm>
          <a:off x="8709218" y="2564461"/>
          <a:ext cx="2279278" cy="990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976">
                  <a:extLst>
                    <a:ext uri="{9D8B030D-6E8A-4147-A177-3AD203B41FA5}">
                      <a16:colId xmlns:a16="http://schemas.microsoft.com/office/drawing/2014/main" val="862610188"/>
                    </a:ext>
                  </a:extLst>
                </a:gridCol>
                <a:gridCol w="329326">
                  <a:extLst>
                    <a:ext uri="{9D8B030D-6E8A-4147-A177-3AD203B41FA5}">
                      <a16:colId xmlns:a16="http://schemas.microsoft.com/office/drawing/2014/main" val="421768215"/>
                    </a:ext>
                  </a:extLst>
                </a:gridCol>
                <a:gridCol w="974976">
                  <a:extLst>
                    <a:ext uri="{9D8B030D-6E8A-4147-A177-3AD203B41FA5}">
                      <a16:colId xmlns:a16="http://schemas.microsoft.com/office/drawing/2014/main" val="1470913436"/>
                    </a:ext>
                  </a:extLst>
                </a:gridCol>
              </a:tblGrid>
              <a:tr h="33013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Session 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56,7%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19126712"/>
                  </a:ext>
                </a:extLst>
              </a:tr>
              <a:tr h="33013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Session 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38,5%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6744459"/>
                  </a:ext>
                </a:extLst>
              </a:tr>
              <a:tr h="33013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TOTAL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22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73,3%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0206116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D1BF31AB-986C-065B-E81F-1399BDEAE448}"/>
              </a:ext>
            </a:extLst>
          </p:cNvPr>
          <p:cNvSpPr txBox="1"/>
          <p:nvPr/>
        </p:nvSpPr>
        <p:spPr>
          <a:xfrm>
            <a:off x="8888506" y="197346"/>
            <a:ext cx="287543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ALPIN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478953-2987-D81F-E3D8-A2718BAB9CBB}"/>
              </a:ext>
            </a:extLst>
          </p:cNvPr>
          <p:cNvSpPr txBox="1"/>
          <p:nvPr/>
        </p:nvSpPr>
        <p:spPr>
          <a:xfrm>
            <a:off x="5654500" y="3126903"/>
            <a:ext cx="2279278" cy="369332"/>
          </a:xfrm>
          <a:prstGeom prst="rect">
            <a:avLst/>
          </a:prstGeom>
          <a:solidFill>
            <a:srgbClr val="EAEFF7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Résultats TT 2023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7E625F6D-58B8-5647-3512-2498C59D607E}"/>
              </a:ext>
            </a:extLst>
          </p:cNvPr>
          <p:cNvSpPr/>
          <p:nvPr/>
        </p:nvSpPr>
        <p:spPr>
          <a:xfrm>
            <a:off x="8036879" y="3200400"/>
            <a:ext cx="569240" cy="2286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653702C-C958-B48C-0A30-EDCD440D5C89}"/>
              </a:ext>
            </a:extLst>
          </p:cNvPr>
          <p:cNvSpPr/>
          <p:nvPr/>
        </p:nvSpPr>
        <p:spPr>
          <a:xfrm>
            <a:off x="8680073" y="1922929"/>
            <a:ext cx="2279278" cy="497542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04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90D2FCF-063A-0172-B759-3D1AFE6788CD}"/>
              </a:ext>
            </a:extLst>
          </p:cNvPr>
          <p:cNvSpPr txBox="1"/>
          <p:nvPr/>
        </p:nvSpPr>
        <p:spPr>
          <a:xfrm>
            <a:off x="428064" y="889843"/>
            <a:ext cx="11335872" cy="590931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Quelles sont les rando faites pendant la formation ?</a:t>
            </a:r>
          </a:p>
          <a:p>
            <a:endParaRPr lang="fr-FR" b="1" dirty="0"/>
          </a:p>
          <a:p>
            <a:r>
              <a:rPr lang="fr-FR" dirty="0"/>
              <a:t>- En 1ere année : 4 rando obligatoires (dont 3 pendant le séjour dans les </a:t>
            </a:r>
            <a:r>
              <a:rPr lang="fr-FR" dirty="0" err="1"/>
              <a:t>vosges</a:t>
            </a:r>
            <a:r>
              <a:rPr lang="fr-FR" dirty="0"/>
              <a:t> ), 2 rando de + de 1000m (proba </a:t>
            </a:r>
            <a:r>
              <a:rPr lang="fr-FR" dirty="0" err="1"/>
              <a:t>saxel</a:t>
            </a:r>
            <a:r>
              <a:rPr lang="fr-FR" dirty="0"/>
              <a:t> et les moises) et 4 rando raquette.</a:t>
            </a:r>
          </a:p>
          <a:p>
            <a:r>
              <a:rPr lang="fr-FR" dirty="0"/>
              <a:t>- En 2eme année : 4 rando obligatoires (dont 3 pendant un séjour en auvergne ou dans le jura ), 2 rando de + de 1000m (proba lac vert et les moises) et 2 rando raquette.</a:t>
            </a:r>
          </a:p>
          <a:p>
            <a:r>
              <a:rPr lang="fr-FR" dirty="0"/>
              <a:t>- En 3éme année : 2 rando obligatoires ,1 rando de + de 1000m ( proba </a:t>
            </a:r>
            <a:r>
              <a:rPr lang="fr-FR" dirty="0" err="1"/>
              <a:t>saxel</a:t>
            </a:r>
            <a:r>
              <a:rPr lang="fr-FR" dirty="0"/>
              <a:t>) , le raid de 5 jours et 4 rando raquette.</a:t>
            </a:r>
          </a:p>
          <a:p>
            <a:endParaRPr lang="fr-FR" dirty="0"/>
          </a:p>
          <a:p>
            <a:r>
              <a:rPr lang="fr-FR" b="1" dirty="0"/>
              <a:t>Les rando manquantes seront à faire par vous même avec vos amis et/ ou famille :</a:t>
            </a:r>
          </a:p>
          <a:p>
            <a:r>
              <a:rPr lang="fr-FR" b="1" dirty="0"/>
              <a:t>MCV1 : 2rando + de 1000m ; MCV2 :2rando + de 1000m , MCV3 : 2 rando de + de 1000m</a:t>
            </a:r>
          </a:p>
          <a:p>
            <a:endParaRPr lang="fr-FR" b="1" dirty="0"/>
          </a:p>
          <a:p>
            <a:r>
              <a:rPr lang="fr-FR" b="1" dirty="0"/>
              <a:t>Liste du matériel obligatoire que vous devez avoir à chaque sortie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Une paire de chaussure de trail ou de marche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Une paire de bâton de marche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Une boussole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Un porte carte format A3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Un sac à dos de 30l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De l’eau ( 2 l mini)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Pique nique + barres céréales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En fonction du temps casquette , lunette de soleil ou vêtement de pluie</a:t>
            </a:r>
          </a:p>
          <a:p>
            <a:r>
              <a:rPr lang="fr-FR" dirty="0"/>
              <a:t>Un altimètre ou une montre GPS est conseillé mais non obligatoire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5FD159-576B-9634-A403-B448598CA076}"/>
              </a:ext>
            </a:extLst>
          </p:cNvPr>
          <p:cNvSpPr txBox="1"/>
          <p:nvPr/>
        </p:nvSpPr>
        <p:spPr>
          <a:xfrm>
            <a:off x="8888506" y="197346"/>
            <a:ext cx="2875430" cy="646331"/>
          </a:xfrm>
          <a:prstGeom prst="rect">
            <a:avLst/>
          </a:prstGeom>
          <a:solidFill>
            <a:srgbClr val="C3219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AMM</a:t>
            </a:r>
          </a:p>
        </p:txBody>
      </p:sp>
    </p:spTree>
    <p:extLst>
      <p:ext uri="{BB962C8B-B14F-4D97-AF65-F5344CB8AC3E}">
        <p14:creationId xmlns:p14="http://schemas.microsoft.com/office/powerpoint/2010/main" val="2747675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97183E5-4752-FC84-8A59-81E1BC00866B}"/>
              </a:ext>
            </a:extLst>
          </p:cNvPr>
          <p:cNvSpPr txBox="1"/>
          <p:nvPr/>
        </p:nvSpPr>
        <p:spPr>
          <a:xfrm>
            <a:off x="373487" y="889844"/>
            <a:ext cx="11390449" cy="58785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dirty="0"/>
              <a:t>Par délégation de l'Ecole Nationale des Sports de Montagne (ENSM), le lycée prépare tous les élèves de 1ère générale ou professionnelle inscrits dans ses formations </a:t>
            </a:r>
            <a:r>
              <a:rPr lang="fr-FR" dirty="0" err="1"/>
              <a:t>Biqualifiantes</a:t>
            </a:r>
            <a:r>
              <a:rPr lang="fr-FR" dirty="0"/>
              <a:t> à la Formation Générale Commune (FGC) aux métiers d'enseignement, d'encadrement et d'entraînement des sports de montagne (MEEESM).</a:t>
            </a:r>
          </a:p>
          <a:p>
            <a:pPr algn="l"/>
            <a:r>
              <a:rPr lang="fr-FR" dirty="0"/>
              <a:t>Les cours sont dans l'emploi du temps et dispensés par des enseignants de l'établissement.</a:t>
            </a:r>
          </a:p>
          <a:p>
            <a:pPr algn="l"/>
            <a:r>
              <a:rPr lang="fr-FR" dirty="0"/>
              <a:t>Responsable Pédagogique: Denis POUSSIN</a:t>
            </a:r>
            <a:endParaRPr lang="fr-FR" b="1" dirty="0"/>
          </a:p>
          <a:p>
            <a:pPr lvl="1"/>
            <a:r>
              <a:rPr lang="fr-FR" b="1" dirty="0"/>
              <a:t>Thématique 1 : Cadre réglementaire des métiers d'enseignement, d'encadrement et d'entraînement des sports de montagne    </a:t>
            </a:r>
            <a:r>
              <a:rPr lang="fr-FR" dirty="0"/>
              <a:t>François Massa</a:t>
            </a:r>
          </a:p>
          <a:p>
            <a:pPr lvl="1"/>
            <a:r>
              <a:rPr lang="fr-FR" b="1" dirty="0"/>
              <a:t>Thématique 2 : Approche de l'activité économique et touristique des sports de montagne    </a:t>
            </a:r>
            <a:r>
              <a:rPr lang="fr-FR" dirty="0"/>
              <a:t>François Massa</a:t>
            </a:r>
          </a:p>
          <a:p>
            <a:pPr lvl="1"/>
            <a:r>
              <a:rPr lang="fr-FR" b="1" dirty="0"/>
              <a:t>Thématique 3 : Connaissance du milieu naturel montagnard    </a:t>
            </a:r>
            <a:r>
              <a:rPr lang="fr-FR" dirty="0"/>
              <a:t>Delphine </a:t>
            </a:r>
            <a:r>
              <a:rPr lang="fr-FR" dirty="0" err="1"/>
              <a:t>Touranche</a:t>
            </a:r>
            <a:endParaRPr lang="fr-FR" dirty="0"/>
          </a:p>
          <a:p>
            <a:pPr lvl="1"/>
            <a:r>
              <a:rPr lang="fr-FR" b="1" dirty="0"/>
              <a:t>Thématique 4 : Accueil des différents publics, dont le public scolaire, en milieu montagnard    </a:t>
            </a:r>
            <a:r>
              <a:rPr lang="fr-FR" dirty="0"/>
              <a:t>Delphine </a:t>
            </a:r>
            <a:r>
              <a:rPr lang="fr-FR" dirty="0" err="1"/>
              <a:t>Touranche</a:t>
            </a:r>
            <a:endParaRPr lang="fr-FR" dirty="0"/>
          </a:p>
          <a:p>
            <a:pPr lvl="1"/>
            <a:r>
              <a:rPr lang="fr-FR" b="1" dirty="0"/>
              <a:t>Thématique 5 : Physiologie de l'effort adaptée aux sports de montagne     </a:t>
            </a:r>
            <a:r>
              <a:rPr lang="fr-FR" dirty="0"/>
              <a:t>Cécile PERGOD</a:t>
            </a:r>
          </a:p>
          <a:p>
            <a:pPr lvl="1"/>
            <a:endParaRPr lang="fr-FR" sz="800" b="1" dirty="0"/>
          </a:p>
          <a:p>
            <a:r>
              <a:rPr lang="fr-FR" b="1" dirty="0"/>
              <a:t>Evaluation organisée par l’ENSA fin Mai:</a:t>
            </a:r>
            <a:r>
              <a:rPr lang="fr-FR" dirty="0"/>
              <a:t> </a:t>
            </a:r>
          </a:p>
          <a:p>
            <a:r>
              <a:rPr lang="fr-FR" dirty="0"/>
              <a:t>Trois prérequis:	- posséder le diplôme de Premier Secours Civique niveau 1 (PSC1)</a:t>
            </a:r>
          </a:p>
          <a:p>
            <a:r>
              <a:rPr lang="fr-FR" dirty="0"/>
              <a:t>		- avoir obtenu un test technique</a:t>
            </a:r>
          </a:p>
          <a:p>
            <a:pPr lvl="1"/>
            <a:r>
              <a:rPr lang="fr-FR" dirty="0"/>
              <a:t>		- s’inscrire sur la plateforme de l’ENSM </a:t>
            </a:r>
          </a:p>
          <a:p>
            <a:r>
              <a:rPr lang="fr-FR" dirty="0"/>
              <a:t>Epreuve écrite de trois heures, transversale à l'ensemble des thématiques abordées.</a:t>
            </a:r>
          </a:p>
          <a:p>
            <a:pPr algn="l"/>
            <a:endParaRPr lang="fr-FR" sz="800" dirty="0"/>
          </a:p>
          <a:p>
            <a:pPr algn="l"/>
            <a:r>
              <a:rPr lang="fr-FR" b="1" dirty="0"/>
              <a:t>Résultats 2022-23: </a:t>
            </a:r>
          </a:p>
          <a:p>
            <a:pPr lvl="1"/>
            <a:r>
              <a:rPr lang="fr-FR" dirty="0"/>
              <a:t>37 élèves présentés à l’examen:		26 Admis      70,3%</a:t>
            </a:r>
          </a:p>
          <a:p>
            <a:pPr lvl="2"/>
            <a:r>
              <a:rPr lang="fr-FR" dirty="0"/>
              <a:t>25 élèves du Lycée Général:</a:t>
            </a:r>
            <a:r>
              <a:rPr lang="fr-FR"/>
              <a:t>		21 </a:t>
            </a:r>
            <a:r>
              <a:rPr lang="fr-FR" dirty="0"/>
              <a:t>Admis      84%</a:t>
            </a:r>
          </a:p>
          <a:p>
            <a:pPr lvl="2"/>
            <a:r>
              <a:rPr lang="fr-FR" dirty="0"/>
              <a:t>12 élèves du Lycée Professionnel:    	05 Admis     41,7%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BF31AB-986C-065B-E81F-1399BDEAE448}"/>
              </a:ext>
            </a:extLst>
          </p:cNvPr>
          <p:cNvSpPr txBox="1"/>
          <p:nvPr/>
        </p:nvSpPr>
        <p:spPr>
          <a:xfrm>
            <a:off x="6096000" y="197346"/>
            <a:ext cx="5667936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Formation Générale </a:t>
            </a:r>
            <a:r>
              <a:rPr lang="fr-FR" sz="3600" dirty="0" err="1">
                <a:solidFill>
                  <a:schemeClr val="bg1"/>
                </a:solidFill>
              </a:rPr>
              <a:t>Comune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91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1669226" y="3422725"/>
            <a:ext cx="3666565" cy="249398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Attendus professionnels</a:t>
            </a:r>
          </a:p>
        </p:txBody>
      </p:sp>
      <p:sp>
        <p:nvSpPr>
          <p:cNvPr id="4" name="Ellipse 3"/>
          <p:cNvSpPr/>
          <p:nvPr/>
        </p:nvSpPr>
        <p:spPr>
          <a:xfrm>
            <a:off x="4381947" y="401619"/>
            <a:ext cx="3666565" cy="24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Attendus sportifs</a:t>
            </a:r>
          </a:p>
        </p:txBody>
      </p:sp>
      <p:sp>
        <p:nvSpPr>
          <p:cNvPr id="5" name="Ellipse 4"/>
          <p:cNvSpPr/>
          <p:nvPr/>
        </p:nvSpPr>
        <p:spPr>
          <a:xfrm>
            <a:off x="7340301" y="3422725"/>
            <a:ext cx="3666565" cy="249398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Attendus scolaires</a:t>
            </a:r>
          </a:p>
        </p:txBody>
      </p:sp>
    </p:spTree>
    <p:extLst>
      <p:ext uri="{BB962C8B-B14F-4D97-AF65-F5344CB8AC3E}">
        <p14:creationId xmlns:p14="http://schemas.microsoft.com/office/powerpoint/2010/main" val="410603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7382" y="425470"/>
            <a:ext cx="1149723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Delphine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Touranche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fr-FR" sz="2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biqualifamm@gmail.com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fr-FR" sz="2400" dirty="0"/>
              <a:t>Lycée pro - </a:t>
            </a:r>
            <a:r>
              <a:rPr lang="fr-FR" sz="2400" b="1" dirty="0">
                <a:solidFill>
                  <a:srgbClr val="C321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	</a:t>
            </a:r>
            <a:r>
              <a:rPr lang="fr-FR" sz="2400" dirty="0"/>
              <a:t>		</a:t>
            </a: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Denis Poussin			</a:t>
            </a:r>
            <a:r>
              <a:rPr lang="fr-FR" sz="2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biqualifmontagne@gmail.com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sz="2400" dirty="0"/>
              <a:t>Lycée pro - 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Pisteurs</a:t>
            </a:r>
            <a:r>
              <a:rPr lang="fr-FR" sz="2400" dirty="0"/>
              <a:t>/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</a:t>
            </a:r>
            <a:r>
              <a:rPr lang="fr-FR" sz="2400" dirty="0"/>
              <a:t>									Lycée général - </a:t>
            </a:r>
            <a:r>
              <a:rPr lang="fr-F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Montagne</a:t>
            </a:r>
            <a:r>
              <a:rPr lang="fr-FR" sz="2400" dirty="0"/>
              <a:t>/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</a:t>
            </a:r>
            <a:r>
              <a:rPr lang="fr-FR" sz="2400" dirty="0"/>
              <a:t>	</a:t>
            </a:r>
          </a:p>
          <a:p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Guillaume Pellet-Bourgeois	</a:t>
            </a:r>
            <a:r>
              <a:rPr lang="fr-FR" sz="2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biqualifski@gmail.com</a:t>
            </a:r>
            <a:r>
              <a:rPr lang="fr-FR" sz="2000" dirty="0"/>
              <a:t> </a:t>
            </a:r>
            <a:r>
              <a:rPr lang="fr-FR" sz="2400" dirty="0"/>
              <a:t>		Lycée pro -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Alpin</a:t>
            </a:r>
            <a:r>
              <a:rPr lang="fr-FR" sz="2400" dirty="0"/>
              <a:t>										Lycée général -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Alpin</a:t>
            </a:r>
            <a:r>
              <a:rPr lang="fr-FR" sz="2400" dirty="0"/>
              <a:t>			</a:t>
            </a:r>
          </a:p>
          <a:p>
            <a:endParaRPr lang="fr-FR" sz="2400" dirty="0"/>
          </a:p>
          <a:p>
            <a:pPr algn="ctr"/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 : </a:t>
            </a:r>
            <a:r>
              <a:rPr lang="fr-FR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N304</a:t>
            </a:r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/>
              <a:t>Bâtiment central, 3e étage, avant la passerelle vers la voute i)</a:t>
            </a:r>
            <a:endParaRPr lang="fr-FR" sz="24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fr-FR" sz="5400" b="1" dirty="0">
              <a:hlinkClick r:id="rId4"/>
            </a:endParaRPr>
          </a:p>
          <a:p>
            <a:pPr algn="ctr"/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internet : </a:t>
            </a:r>
            <a:r>
              <a:rPr lang="fr-FR" sz="5400" b="1" dirty="0">
                <a:hlinkClick r:id="rId4"/>
              </a:rPr>
              <a:t>www.biqualifdecham.com</a:t>
            </a:r>
            <a:endParaRPr lang="fr-FR" sz="5400" b="1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67306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381947" y="401619"/>
            <a:ext cx="3666565" cy="24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Attendus sportifs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FE6D7C0-09F1-CFFC-88AA-B959C2262CF0}"/>
              </a:ext>
            </a:extLst>
          </p:cNvPr>
          <p:cNvSpPr txBox="1"/>
          <p:nvPr/>
        </p:nvSpPr>
        <p:spPr>
          <a:xfrm>
            <a:off x="849852" y="3173506"/>
            <a:ext cx="10730753" cy="3416320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maintenir en forme donc… s’entrainer régulièrement.</a:t>
            </a:r>
          </a:p>
          <a:p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Avoir une hygiène de vie adaptée aux ambitions sportives et professionnelles.</a:t>
            </a:r>
          </a:p>
          <a:p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Proscrire : Tabac, Chique, Alcool, … </a:t>
            </a:r>
          </a:p>
          <a:p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Ceci est d’autant plus vrai pour les élèves de terminale.</a:t>
            </a:r>
          </a:p>
          <a:p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voulons des élèves intéressés, moteurs, qui posent des questions sur les méthodes d’entrainement.</a:t>
            </a:r>
          </a:p>
        </p:txBody>
      </p:sp>
    </p:spTree>
    <p:extLst>
      <p:ext uri="{BB962C8B-B14F-4D97-AF65-F5344CB8AC3E}">
        <p14:creationId xmlns:p14="http://schemas.microsoft.com/office/powerpoint/2010/main" val="2388024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381947" y="401619"/>
            <a:ext cx="3666565" cy="24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Attendus sportifs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FE6D7C0-09F1-CFFC-88AA-B959C2262CF0}"/>
              </a:ext>
            </a:extLst>
          </p:cNvPr>
          <p:cNvSpPr txBox="1"/>
          <p:nvPr/>
        </p:nvSpPr>
        <p:spPr>
          <a:xfrm>
            <a:off x="849852" y="3173506"/>
            <a:ext cx="10730753" cy="3416320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Avoir une attitude d’échange avec les coordonnateurs et les intervenants</a:t>
            </a:r>
          </a:p>
          <a:p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(aller au-devant, ne pas attendre en cas de soucis).</a:t>
            </a:r>
          </a:p>
          <a:p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Respecter l’organisation (horaires, newsletter, inscription pour location matériel, inscription pour forfaits, inscription personnelle sur </a:t>
            </a:r>
            <a:r>
              <a:rPr lang="fr-F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gepafom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 </a:t>
            </a:r>
            <a:r>
              <a:rPr lang="fr-F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greta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…).</a:t>
            </a:r>
          </a:p>
          <a:p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Respecter les infrastructures et le matériel.</a:t>
            </a:r>
          </a:p>
          <a:p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Donner une image positive de la </a:t>
            </a:r>
            <a:r>
              <a:rPr lang="fr-F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biqualif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Chamonix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D63BA59-DD5A-1C8E-FA7D-B33DB7958A5A}"/>
              </a:ext>
            </a:extLst>
          </p:cNvPr>
          <p:cNvSpPr/>
          <p:nvPr/>
        </p:nvSpPr>
        <p:spPr>
          <a:xfrm>
            <a:off x="4381945" y="401618"/>
            <a:ext cx="3666565" cy="249398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Attendus professionnels</a:t>
            </a:r>
          </a:p>
        </p:txBody>
      </p:sp>
    </p:spTree>
    <p:extLst>
      <p:ext uri="{BB962C8B-B14F-4D97-AF65-F5344CB8AC3E}">
        <p14:creationId xmlns:p14="http://schemas.microsoft.com/office/powerpoint/2010/main" val="3442520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EB98FEDE-B4D3-0DAE-CAAD-4416934D9B40}"/>
              </a:ext>
            </a:extLst>
          </p:cNvPr>
          <p:cNvSpPr/>
          <p:nvPr/>
        </p:nvSpPr>
        <p:spPr>
          <a:xfrm>
            <a:off x="4381947" y="401619"/>
            <a:ext cx="3666565" cy="24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Attendus sportifs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BE020B8-91F8-982A-170F-634E42399CBF}"/>
              </a:ext>
            </a:extLst>
          </p:cNvPr>
          <p:cNvSpPr/>
          <p:nvPr/>
        </p:nvSpPr>
        <p:spPr>
          <a:xfrm>
            <a:off x="4380154" y="401619"/>
            <a:ext cx="3666565" cy="249398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Attendus scolaires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0B1456-0AB0-1986-CD82-5E555984ECA6}"/>
              </a:ext>
            </a:extLst>
          </p:cNvPr>
          <p:cNvSpPr txBox="1"/>
          <p:nvPr/>
        </p:nvSpPr>
        <p:spPr>
          <a:xfrm>
            <a:off x="849852" y="3173506"/>
            <a:ext cx="10730753" cy="3416320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Lors de la commission de suivi et de maintien, ne pas oublier que tous les éléments de la vie de l’élève sont pris en compte à ce moment-là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Moyennes et résultats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investissement,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commentaires des professeurs et des intervenants,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avertissements éventuels.</a:t>
            </a:r>
          </a:p>
          <a:p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réinscription en </a:t>
            </a:r>
            <a:r>
              <a:rPr lang="fr-F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biqualif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n’est pas automatique. Un élève peut aussi être mis à l’épreuve pour l’année scolaire suivante sur décision du conseil de classe.</a:t>
            </a:r>
          </a:p>
        </p:txBody>
      </p:sp>
    </p:spTree>
    <p:extLst>
      <p:ext uri="{BB962C8B-B14F-4D97-AF65-F5344CB8AC3E}">
        <p14:creationId xmlns:p14="http://schemas.microsoft.com/office/powerpoint/2010/main" val="4188666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B2BC60E-8A84-8197-6346-81F0321FF5ED}"/>
              </a:ext>
            </a:extLst>
          </p:cNvPr>
          <p:cNvSpPr txBox="1"/>
          <p:nvPr/>
        </p:nvSpPr>
        <p:spPr>
          <a:xfrm>
            <a:off x="549088" y="797510"/>
            <a:ext cx="11093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Parents, n’hésitez pas à prendre rendez-vous ou bien nous contacter par mail afin de faire un point hors période de conseil de classes ;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biqualifamm@gmail.com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biqualifmontagne@gmail.com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biqualifski@gmail.com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Nouveaux élèves, </a:t>
            </a:r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FAIRE… tout de suite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envoyez un mail à votre coordonnateur référent avec 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nom, prénom,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votre mail,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votre numéro de portable.</a:t>
            </a:r>
          </a:p>
        </p:txBody>
      </p:sp>
    </p:spTree>
    <p:extLst>
      <p:ext uri="{BB962C8B-B14F-4D97-AF65-F5344CB8AC3E}">
        <p14:creationId xmlns:p14="http://schemas.microsoft.com/office/powerpoint/2010/main" val="3770387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04598" y="2747712"/>
            <a:ext cx="7019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Merci de votre présence</a:t>
            </a:r>
          </a:p>
        </p:txBody>
      </p:sp>
    </p:spTree>
    <p:extLst>
      <p:ext uri="{BB962C8B-B14F-4D97-AF65-F5344CB8AC3E}">
        <p14:creationId xmlns:p14="http://schemas.microsoft.com/office/powerpoint/2010/main" val="302328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D957AD9F-E7BB-765E-A691-974537648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53088"/>
              </p:ext>
            </p:extLst>
          </p:nvPr>
        </p:nvGraphicFramePr>
        <p:xfrm>
          <a:off x="3652837" y="440741"/>
          <a:ext cx="4886325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20012" imgH="5667195" progId="Acrobat.Document.DC">
                  <p:embed/>
                </p:oleObj>
              </mc:Choice>
              <mc:Fallback>
                <p:oleObj name="Acrobat Document" r:id="rId2" imgW="8020012" imgH="5667195" progId="Acrobat.Document.DC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837" y="440741"/>
                        <a:ext cx="4886325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99483076-DA70-0111-FE4A-8774B75BEC6D}"/>
              </a:ext>
            </a:extLst>
          </p:cNvPr>
          <p:cNvSpPr txBox="1"/>
          <p:nvPr/>
        </p:nvSpPr>
        <p:spPr>
          <a:xfrm>
            <a:off x="783320" y="849832"/>
            <a:ext cx="3267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LYCEE PROFESSIONNEL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2CC0D94-B1FC-CDD9-164A-5639446EC266}"/>
              </a:ext>
            </a:extLst>
          </p:cNvPr>
          <p:cNvSpPr txBox="1"/>
          <p:nvPr/>
        </p:nvSpPr>
        <p:spPr>
          <a:xfrm>
            <a:off x="8141043" y="849832"/>
            <a:ext cx="3267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LYCEE</a:t>
            </a:r>
          </a:p>
          <a:p>
            <a:pPr algn="ctr"/>
            <a:r>
              <a:rPr lang="fr-FR" sz="2800" dirty="0"/>
              <a:t>GENERAL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519895-90EB-41B7-4BC9-BB0D87A0ECCB}"/>
              </a:ext>
            </a:extLst>
          </p:cNvPr>
          <p:cNvSpPr txBox="1"/>
          <p:nvPr/>
        </p:nvSpPr>
        <p:spPr>
          <a:xfrm>
            <a:off x="783320" y="1570329"/>
            <a:ext cx="326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2002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9532BE4-42FD-6B1D-AEB4-9ABA81AC7B25}"/>
              </a:ext>
            </a:extLst>
          </p:cNvPr>
          <p:cNvSpPr txBox="1"/>
          <p:nvPr/>
        </p:nvSpPr>
        <p:spPr>
          <a:xfrm>
            <a:off x="8133937" y="1571238"/>
            <a:ext cx="326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2006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03B1DB3-7D28-7199-DB3A-473900CED0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0" t="24510" r="50857" b="53031"/>
          <a:stretch/>
        </p:blipFill>
        <p:spPr>
          <a:xfrm>
            <a:off x="2294830" y="5386308"/>
            <a:ext cx="1761001" cy="80211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8CFFEBC-F207-A078-1498-2C96B8967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6" y="5391571"/>
            <a:ext cx="1290070" cy="129007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48020E4-B0FC-F0B4-4876-6247E7BB20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31" y="5305222"/>
            <a:ext cx="1405889" cy="140588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4B1B732-6B31-42AB-4F97-736CDB5FAB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79" y="6188423"/>
            <a:ext cx="2631190" cy="52268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C38DBE1-22EB-8AAB-EA06-022E999A98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60" y="5268499"/>
            <a:ext cx="2103945" cy="147933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EAEAAFC-AEC0-4260-DEC1-587EE0CB44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51" y="5257418"/>
            <a:ext cx="1553107" cy="155310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A2C4EDB-ED0B-40CC-84DB-541F1E751E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47" y="5329826"/>
            <a:ext cx="1405889" cy="140588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1E111A5-0D91-86A6-1DB0-E815A2590B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663" y="5328464"/>
            <a:ext cx="1437553" cy="1405889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C5FF5EFF-A973-91D4-9851-3EFC9029D882}"/>
              </a:ext>
            </a:extLst>
          </p:cNvPr>
          <p:cNvSpPr txBox="1"/>
          <p:nvPr/>
        </p:nvSpPr>
        <p:spPr>
          <a:xfrm>
            <a:off x="179293" y="4634784"/>
            <a:ext cx="1183341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LES PARTENAIRES HISTORIQUES</a:t>
            </a:r>
          </a:p>
        </p:txBody>
      </p:sp>
    </p:spTree>
    <p:extLst>
      <p:ext uri="{BB962C8B-B14F-4D97-AF65-F5344CB8AC3E}">
        <p14:creationId xmlns:p14="http://schemas.microsoft.com/office/powerpoint/2010/main" val="163510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8B29780-10F7-46A9-90E3-2EADBE95193D}"/>
              </a:ext>
            </a:extLst>
          </p:cNvPr>
          <p:cNvSpPr txBox="1"/>
          <p:nvPr/>
        </p:nvSpPr>
        <p:spPr>
          <a:xfrm>
            <a:off x="2929218" y="416859"/>
            <a:ext cx="6333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ASSOCIATION SPORTIVE</a:t>
            </a:r>
          </a:p>
          <a:p>
            <a:pPr algn="ctr"/>
            <a:r>
              <a:rPr lang="fr-FR" sz="2400" dirty="0"/>
              <a:t>LYCEE POLYVALENT R. FRISON-ROCHE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A1774B-9DBD-9BCD-7E30-E3A4E9ED8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9" y="445897"/>
            <a:ext cx="2783541" cy="160391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4373116-6498-554C-CF31-3C1F0D016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2" y="39403"/>
            <a:ext cx="3219316" cy="241690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0D797B4-FF87-24A2-8CD0-BBE28B41C356}"/>
              </a:ext>
            </a:extLst>
          </p:cNvPr>
          <p:cNvSpPr txBox="1"/>
          <p:nvPr/>
        </p:nvSpPr>
        <p:spPr>
          <a:xfrm>
            <a:off x="623047" y="3237175"/>
            <a:ext cx="1094590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/>
              <a:t>L’adhésion à l’AS est obligatoire pour les élèves inscrits en </a:t>
            </a:r>
            <a:r>
              <a:rPr lang="fr-FR" sz="2400" b="1" u="sng" dirty="0" err="1"/>
              <a:t>Biqualification</a:t>
            </a:r>
            <a:r>
              <a:rPr lang="fr-FR" sz="2400" dirty="0"/>
              <a:t>.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Un site internet est en construction (avec inscription et paiement en ligne).</a:t>
            </a:r>
          </a:p>
          <a:p>
            <a:pPr algn="ctr"/>
            <a:endParaRPr lang="fr-FR" sz="1200" dirty="0"/>
          </a:p>
          <a:p>
            <a:pPr algn="ctr"/>
            <a:r>
              <a:rPr lang="fr-FR" sz="2400" dirty="0"/>
              <a:t>Les modalités d’inscription seront disponibles d’ici une dizaine de jours sur le site : </a:t>
            </a:r>
          </a:p>
          <a:p>
            <a:pPr algn="ctr"/>
            <a:endParaRPr lang="fr-FR" sz="1200" dirty="0"/>
          </a:p>
          <a:p>
            <a:pPr algn="ctr"/>
            <a:r>
              <a:rPr lang="fr-FR" sz="3600" dirty="0">
                <a:hlinkClick r:id="rId4"/>
              </a:rPr>
              <a:t>www.aslyceechamonix.com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15016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4A788D3-8A12-BB21-EBB6-D7CD5E65C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2" t="12334" r="18493" b="10151"/>
          <a:stretch/>
        </p:blipFill>
        <p:spPr>
          <a:xfrm>
            <a:off x="1168679" y="0"/>
            <a:ext cx="9736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/>
          <a:srcRect l="16271" t="14795" r="21557" b="4269"/>
          <a:stretch/>
        </p:blipFill>
        <p:spPr>
          <a:xfrm>
            <a:off x="1258553" y="1"/>
            <a:ext cx="9365332" cy="685800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046798" y="1479257"/>
            <a:ext cx="516467" cy="364067"/>
          </a:xfrm>
          <a:prstGeom prst="ellipse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052471" y="4827826"/>
            <a:ext cx="516467" cy="364067"/>
          </a:xfrm>
          <a:prstGeom prst="ellipse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553778" y="4964515"/>
            <a:ext cx="516467" cy="364067"/>
          </a:xfrm>
          <a:prstGeom prst="ellipse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8364183" y="4710291"/>
            <a:ext cx="516467" cy="364067"/>
          </a:xfrm>
          <a:prstGeom prst="ellipse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748107" y="1479258"/>
            <a:ext cx="298691" cy="364067"/>
          </a:xfrm>
          <a:prstGeom prst="ellipse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748491" y="4827825"/>
            <a:ext cx="298691" cy="364067"/>
          </a:xfrm>
          <a:prstGeom prst="ellipse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738026" y="5006890"/>
            <a:ext cx="298691" cy="364067"/>
          </a:xfrm>
          <a:prstGeom prst="ellipse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8053460" y="4734354"/>
            <a:ext cx="298691" cy="364067"/>
          </a:xfrm>
          <a:prstGeom prst="ellipse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002634" y="2910385"/>
            <a:ext cx="298691" cy="364067"/>
          </a:xfrm>
          <a:prstGeom prst="ellipse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748106" y="6138988"/>
            <a:ext cx="298691" cy="364067"/>
          </a:xfrm>
          <a:prstGeom prst="ellipse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7046797" y="6138987"/>
            <a:ext cx="516467" cy="364067"/>
          </a:xfrm>
          <a:prstGeom prst="ellipse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14188" y="541421"/>
            <a:ext cx="132347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 b="1"/>
            </a:lvl1pPr>
          </a:lstStyle>
          <a:p>
            <a:r>
              <a:rPr lang="fr-FR" dirty="0"/>
              <a:t>2MCV1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14187" y="941531"/>
            <a:ext cx="1323474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2A</a:t>
            </a:r>
          </a:p>
        </p:txBody>
      </p:sp>
    </p:spTree>
    <p:extLst>
      <p:ext uri="{BB962C8B-B14F-4D97-AF65-F5344CB8AC3E}">
        <p14:creationId xmlns:p14="http://schemas.microsoft.com/office/powerpoint/2010/main" val="385412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/>
          <a:srcRect l="16271" t="14795" r="21557" b="4269"/>
          <a:stretch/>
        </p:blipFill>
        <p:spPr>
          <a:xfrm>
            <a:off x="1258553" y="1"/>
            <a:ext cx="9365332" cy="685800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038904" y="1479560"/>
            <a:ext cx="1098580" cy="316873"/>
          </a:xfrm>
          <a:prstGeom prst="ellipse">
            <a:avLst/>
          </a:prstGeom>
          <a:solidFill>
            <a:schemeClr val="accent4">
              <a:lumMod val="40000"/>
              <a:lumOff val="60000"/>
              <a:alpha val="4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319336" y="2907310"/>
            <a:ext cx="300789" cy="316873"/>
          </a:xfrm>
          <a:prstGeom prst="ellipse">
            <a:avLst/>
          </a:prstGeom>
          <a:solidFill>
            <a:schemeClr val="accent4">
              <a:lumMod val="40000"/>
              <a:lumOff val="60000"/>
              <a:alpha val="4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970419" y="4772346"/>
            <a:ext cx="300789" cy="316873"/>
          </a:xfrm>
          <a:prstGeom prst="ellipse">
            <a:avLst/>
          </a:prstGeom>
          <a:solidFill>
            <a:schemeClr val="accent4">
              <a:lumMod val="40000"/>
              <a:lumOff val="60000"/>
              <a:alpha val="4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946355" y="6055574"/>
            <a:ext cx="300789" cy="316873"/>
          </a:xfrm>
          <a:prstGeom prst="ellipse">
            <a:avLst/>
          </a:prstGeom>
          <a:solidFill>
            <a:schemeClr val="accent4">
              <a:lumMod val="40000"/>
              <a:lumOff val="60000"/>
              <a:alpha val="4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410199" y="4772346"/>
            <a:ext cx="966538" cy="316873"/>
          </a:xfrm>
          <a:prstGeom prst="ellipse">
            <a:avLst/>
          </a:prstGeom>
          <a:solidFill>
            <a:schemeClr val="accent4">
              <a:lumMod val="40000"/>
              <a:lumOff val="60000"/>
              <a:alpha val="4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9208166" y="4990942"/>
            <a:ext cx="1066801" cy="316873"/>
          </a:xfrm>
          <a:prstGeom prst="ellipse">
            <a:avLst/>
          </a:prstGeom>
          <a:solidFill>
            <a:schemeClr val="accent4">
              <a:lumMod val="40000"/>
              <a:lumOff val="60000"/>
              <a:alpha val="4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656219" y="4748147"/>
            <a:ext cx="577515" cy="316873"/>
          </a:xfrm>
          <a:prstGeom prst="ellipse">
            <a:avLst/>
          </a:prstGeom>
          <a:solidFill>
            <a:schemeClr val="accent4">
              <a:lumMod val="40000"/>
              <a:lumOff val="60000"/>
              <a:alpha val="4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656216" y="6067605"/>
            <a:ext cx="577515" cy="316873"/>
          </a:xfrm>
          <a:prstGeom prst="ellipse">
            <a:avLst/>
          </a:prstGeom>
          <a:solidFill>
            <a:schemeClr val="accent4">
              <a:lumMod val="40000"/>
              <a:lumOff val="60000"/>
              <a:alpha val="4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214188" y="541421"/>
            <a:ext cx="1323473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 b="1"/>
            </a:lvl1pPr>
          </a:lstStyle>
          <a:p>
            <a:r>
              <a:rPr lang="fr-FR" dirty="0"/>
              <a:t>2MCV2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14187" y="941531"/>
            <a:ext cx="132347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1A</a:t>
            </a:r>
          </a:p>
        </p:txBody>
      </p:sp>
    </p:spTree>
    <p:extLst>
      <p:ext uri="{BB962C8B-B14F-4D97-AF65-F5344CB8AC3E}">
        <p14:creationId xmlns:p14="http://schemas.microsoft.com/office/powerpoint/2010/main" val="116051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/>
          <a:srcRect l="16271" t="14795" r="21557" b="4269"/>
          <a:stretch/>
        </p:blipFill>
        <p:spPr>
          <a:xfrm>
            <a:off x="1258553" y="1"/>
            <a:ext cx="9365332" cy="685800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970419" y="1746288"/>
            <a:ext cx="1263312" cy="316873"/>
          </a:xfrm>
          <a:prstGeom prst="ellipse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602075" y="2907309"/>
            <a:ext cx="300789" cy="316873"/>
          </a:xfrm>
          <a:prstGeom prst="ellipse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239121" y="4794108"/>
            <a:ext cx="300789" cy="316873"/>
          </a:xfrm>
          <a:prstGeom prst="ellipse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237121" y="6079396"/>
            <a:ext cx="300789" cy="316873"/>
          </a:xfrm>
          <a:prstGeom prst="ellipse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7892709" y="5012840"/>
            <a:ext cx="1090861" cy="316873"/>
          </a:xfrm>
          <a:prstGeom prst="ellipse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9246263" y="4758014"/>
            <a:ext cx="1066801" cy="316873"/>
          </a:xfrm>
          <a:prstGeom prst="ellipse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425612" y="4990941"/>
            <a:ext cx="338893" cy="316873"/>
          </a:xfrm>
          <a:prstGeom prst="ellipse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387516" y="6324320"/>
            <a:ext cx="376989" cy="232889"/>
          </a:xfrm>
          <a:prstGeom prst="ellipse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14188" y="541421"/>
            <a:ext cx="132347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 b="1"/>
            </a:lvl1pPr>
          </a:lstStyle>
          <a:p>
            <a:r>
              <a:rPr lang="fr-FR" dirty="0"/>
              <a:t>MCV3-4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4187" y="941531"/>
            <a:ext cx="132347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3083507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7A8E6C-15B1-41A3-F465-71D9B01F7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1" t="47450" r="27569" b="21358"/>
          <a:stretch/>
        </p:blipFill>
        <p:spPr>
          <a:xfrm>
            <a:off x="619049" y="1952268"/>
            <a:ext cx="10953901" cy="2953463"/>
          </a:xfrm>
          <a:prstGeom prst="rect">
            <a:avLst/>
          </a:prstGeom>
          <a:ln w="38100">
            <a:solidFill>
              <a:srgbClr val="FF99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204FBFE-0E0F-0D12-BDC2-C2663A2AEF1E}"/>
              </a:ext>
            </a:extLst>
          </p:cNvPr>
          <p:cNvSpPr txBox="1"/>
          <p:nvPr/>
        </p:nvSpPr>
        <p:spPr>
          <a:xfrm>
            <a:off x="2559423" y="523220"/>
            <a:ext cx="707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LES EFFECTIFS 2023-2024</a:t>
            </a:r>
          </a:p>
        </p:txBody>
      </p:sp>
    </p:spTree>
    <p:extLst>
      <p:ext uri="{BB962C8B-B14F-4D97-AF65-F5344CB8AC3E}">
        <p14:creationId xmlns:p14="http://schemas.microsoft.com/office/powerpoint/2010/main" val="21477946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1739</Words>
  <Application>Microsoft Office PowerPoint</Application>
  <PresentationFormat>Grand écran</PresentationFormat>
  <Paragraphs>225</Paragraphs>
  <Slides>24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Thème Office</vt:lpstr>
      <vt:lpstr>1_Thème Office</vt:lpstr>
      <vt:lpstr>Acrobat Document</vt:lpstr>
      <vt:lpstr> La biqualification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secret1</dc:creator>
  <cp:lastModifiedBy>biqualifmontagne@gmail.com</cp:lastModifiedBy>
  <cp:revision>25</cp:revision>
  <dcterms:created xsi:type="dcterms:W3CDTF">2020-09-01T11:01:26Z</dcterms:created>
  <dcterms:modified xsi:type="dcterms:W3CDTF">2023-09-06T10:44:11Z</dcterms:modified>
</cp:coreProperties>
</file>