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309" r:id="rId3"/>
    <p:sldId id="256" r:id="rId4"/>
    <p:sldId id="277" r:id="rId5"/>
    <p:sldId id="300" r:id="rId6"/>
    <p:sldId id="302" r:id="rId7"/>
    <p:sldId id="265" r:id="rId8"/>
    <p:sldId id="312" r:id="rId9"/>
    <p:sldId id="257" r:id="rId10"/>
    <p:sldId id="296" r:id="rId11"/>
    <p:sldId id="294" r:id="rId12"/>
    <p:sldId id="301" r:id="rId13"/>
    <p:sldId id="295" r:id="rId14"/>
    <p:sldId id="305" r:id="rId15"/>
    <p:sldId id="275" r:id="rId16"/>
    <p:sldId id="311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4821"/>
    <a:srgbClr val="00964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21" d="100"/>
          <a:sy n="121" d="100"/>
        </p:scale>
        <p:origin x="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07D5-9598-4FCB-9135-2A7E98F19F7C}" type="datetimeFigureOut">
              <a:rPr lang="fr-FR" smtClean="0"/>
              <a:t>10/12/2022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8F79-1118-4AD6-ACA2-8137F1DB8A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8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F79-1118-4AD6-ACA2-8137F1DB8A0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71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FE21-F7FF-4386-83B0-12FEA6DFE054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FB23-CA67-4049-AB1E-48E92FA5E45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86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20ED-B6A5-4241-8457-50555079F7E9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3CA1-1481-4574-B037-86C54571A2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82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1B4B-516C-434F-9D6A-0DBD5BC89449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4345-D50A-4586-8AD5-30B98B0E0A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834E-27D0-45BD-AD19-7E32E249EDC4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B72F-9DAB-4B91-9E3E-DB29248D6E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80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8CA-5C8D-4BD4-BA79-26260AB6252E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3A36-E81F-4104-B3BE-02A24C3D0D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4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CB71-4B65-4FED-8981-F30E57EAB1AB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E198-C314-4B2B-9145-A514A78FC8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5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CD75-6FDC-476A-84C1-B35994ED89A3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EDFD-708D-4DA7-BC22-B7795FE48A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1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0516-BBA0-4ACC-895B-897DAB61F2D7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51E7-4C32-4B71-BBCA-2F35A18687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41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00-CC37-4213-82EE-497C197D369F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258-AB15-4A49-8EE0-8C83830B5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1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4911-8382-4F19-B06A-E2746152C937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1AE-4D13-497B-873B-AE3E4B24B7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6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35B7-27C5-47BD-8B12-25F9F0C0F41D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F3EA-8D85-418D-83FF-D079C4EF95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6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2D"/>
            </a:gs>
            <a:gs pos="100000">
              <a:srgbClr val="0048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CE203-0A3E-4233-A7A7-B295B0079525}" type="datetimeFigureOut">
              <a:rPr lang="fr-FR"/>
              <a:pPr>
                <a:defRPr/>
              </a:pPr>
              <a:t>10/12/2022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364EF-BE43-4756-9F41-39CCDD16D60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qualifdecham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E3D5B29-DC6D-4475-B856-D3EDB80A06BB}"/>
              </a:ext>
            </a:extLst>
          </p:cNvPr>
          <p:cNvSpPr txBox="1"/>
          <p:nvPr/>
        </p:nvSpPr>
        <p:spPr>
          <a:xfrm>
            <a:off x="1413656" y="2551837"/>
            <a:ext cx="631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SOIREE D’INFORMATION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TEST D’ENTREE 2023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20 janvier 2023-19h30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E2DE2C-3174-489B-89A7-A499DC6A6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51" y="260648"/>
            <a:ext cx="2507729" cy="17731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07AD0-17D5-4CA7-A4D1-CB2768E75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8" y="260648"/>
            <a:ext cx="3918245" cy="19563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7C2FE1-6ECD-4D3A-9B1C-B3226980E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2"/>
          <a:stretch/>
        </p:blipFill>
        <p:spPr>
          <a:xfrm>
            <a:off x="4664304" y="4941168"/>
            <a:ext cx="4130603" cy="14131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59E15C8-03C4-44C5-8832-2E6943CB5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" y="4255938"/>
            <a:ext cx="4175730" cy="23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84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Formation Générale Commune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2453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400" u="sng" dirty="0"/>
              <a:t>FGC = ancien « tronc commun »</a:t>
            </a:r>
          </a:p>
          <a:p>
            <a:pPr algn="ctr">
              <a:buFont typeface="Arial" charset="0"/>
              <a:buNone/>
            </a:pPr>
            <a:r>
              <a:rPr lang="fr-FR" sz="1800" dirty="0"/>
              <a:t>Cours théorique annualisés et répartis sur une année scolaire en classe de 1</a:t>
            </a:r>
            <a:r>
              <a:rPr lang="fr-FR" sz="1800" baseline="30000" dirty="0"/>
              <a:t>ère</a:t>
            </a:r>
            <a:r>
              <a:rPr lang="fr-FR" sz="1800" dirty="0"/>
              <a:t> </a:t>
            </a:r>
          </a:p>
          <a:p>
            <a:pPr algn="ctr">
              <a:buFont typeface="Arial" charset="0"/>
              <a:buNone/>
            </a:pPr>
            <a:endParaRPr lang="fr-FR" sz="1200" u="sng" dirty="0"/>
          </a:p>
          <a:p>
            <a:pPr algn="ctr">
              <a:buFont typeface="Arial" charset="0"/>
              <a:buNone/>
            </a:pPr>
            <a:r>
              <a:rPr lang="fr-FR" sz="2400" u="sng" dirty="0"/>
              <a:t>5 unités de formation:</a:t>
            </a:r>
          </a:p>
          <a:p>
            <a:pPr marL="174625" indent="-174625" algn="just">
              <a:buFont typeface="Arial" charset="0"/>
              <a:buNone/>
            </a:pPr>
            <a:r>
              <a:rPr lang="fr-FR" sz="2000" dirty="0"/>
              <a:t>			- </a:t>
            </a:r>
            <a:r>
              <a:rPr lang="fr-FR" sz="1800" dirty="0"/>
              <a:t>ACCUEIL DES DIFFERENTS PUBLICS</a:t>
            </a:r>
          </a:p>
          <a:p>
            <a:pPr marL="174625" indent="-174625" algn="just">
              <a:buFont typeface="Arial" charset="0"/>
              <a:buNone/>
            </a:pPr>
            <a:r>
              <a:rPr lang="fr-FR" sz="1800" dirty="0"/>
              <a:t>			- ENVIRONNEMENT TOURISTIQUE</a:t>
            </a:r>
          </a:p>
          <a:p>
            <a:pPr marL="174625" indent="-174625" algn="just">
              <a:buNone/>
            </a:pPr>
            <a:r>
              <a:rPr lang="fr-FR" sz="1800" dirty="0"/>
              <a:t>			- MILIEU NATUREL</a:t>
            </a:r>
          </a:p>
          <a:p>
            <a:pPr marL="174625" indent="-174625" algn="just">
              <a:buNone/>
            </a:pPr>
            <a:r>
              <a:rPr lang="fr-FR" sz="1800" dirty="0"/>
              <a:t>			</a:t>
            </a:r>
            <a:r>
              <a:rPr lang="fr-FR" sz="1400" dirty="0"/>
              <a:t> - </a:t>
            </a:r>
            <a:r>
              <a:rPr lang="fr-FR" sz="1800" dirty="0"/>
              <a:t>PHYSIOLOGIE</a:t>
            </a:r>
          </a:p>
          <a:p>
            <a:pPr marL="174625" indent="-174625" algn="just">
              <a:buNone/>
            </a:pPr>
            <a:r>
              <a:rPr lang="fr-FR" sz="1800" dirty="0"/>
              <a:t>			- REGLEMENTATION</a:t>
            </a:r>
            <a:endParaRPr lang="fr-FR" sz="1400" dirty="0"/>
          </a:p>
          <a:p>
            <a:pPr algn="ctr">
              <a:buFontTx/>
              <a:buChar char="-"/>
            </a:pPr>
            <a:endParaRPr lang="fr-FR" sz="2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FFFF00"/>
                </a:solidFill>
              </a:rPr>
              <a:t>L’élève peut se présenter à l’examen FGC  </a:t>
            </a:r>
            <a:r>
              <a:rPr lang="fr-FR" sz="2000" b="1" u="sng" dirty="0">
                <a:solidFill>
                  <a:srgbClr val="FFFF00"/>
                </a:solidFill>
              </a:rPr>
              <a:t>s’il a obtenu un test technique</a:t>
            </a:r>
          </a:p>
          <a:p>
            <a:pPr marL="0" indent="0" algn="ctr">
              <a:buNone/>
            </a:pPr>
            <a:r>
              <a:rPr lang="fr-FR" sz="2000" b="1" u="sng" dirty="0"/>
              <a:t>ATTENTION</a:t>
            </a:r>
            <a:r>
              <a:rPr lang="fr-FR" sz="2000" b="1" dirty="0"/>
              <a:t> : </a:t>
            </a:r>
            <a:r>
              <a:rPr lang="fr-FR" sz="2000" dirty="0"/>
              <a:t>pour les élèves qui ont un an d’avance, il est possible de se présenter au test technique uniquement en Terminale…</a:t>
            </a:r>
          </a:p>
        </p:txBody>
      </p:sp>
    </p:spTree>
    <p:extLst>
      <p:ext uri="{BB962C8B-B14F-4D97-AF65-F5344CB8AC3E}">
        <p14:creationId xmlns:p14="http://schemas.microsoft.com/office/powerpoint/2010/main" val="11375418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options sportives possibles</a:t>
            </a:r>
          </a:p>
        </p:txBody>
      </p:sp>
      <p:sp>
        <p:nvSpPr>
          <p:cNvPr id="5123" name="Espace réservé du contenu 2"/>
          <p:cNvSpPr txBox="1">
            <a:spLocks/>
          </p:cNvSpPr>
          <p:nvPr/>
        </p:nvSpPr>
        <p:spPr bwMode="auto">
          <a:xfrm>
            <a:off x="2524002" y="4221088"/>
            <a:ext cx="4175695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r-FR" dirty="0">
              <a:latin typeface="Calibri" pitchFamily="34" charset="0"/>
            </a:endParaRPr>
          </a:p>
          <a:p>
            <a:pPr algn="ctr" eaLnBrk="1" hangingPunct="1"/>
            <a:r>
              <a:rPr lang="fr-FR" sz="2400" dirty="0">
                <a:latin typeface="Calibri" pitchFamily="34" charset="0"/>
              </a:rPr>
              <a:t>OPTION </a:t>
            </a:r>
            <a:r>
              <a:rPr lang="fr-FR" sz="2400" u="sng" dirty="0">
                <a:latin typeface="Calibri" pitchFamily="34" charset="0"/>
              </a:rPr>
              <a:t>SKI DE FOND</a:t>
            </a:r>
          </a:p>
          <a:p>
            <a:pPr algn="ctr" eaLnBrk="1" hangingPunct="1"/>
            <a:endParaRPr lang="fr-FR" sz="2400" u="sng" dirty="0">
              <a:latin typeface="Calibri" pitchFamily="34" charset="0"/>
            </a:endParaRPr>
          </a:p>
          <a:p>
            <a:pPr algn="ctr" eaLnBrk="1" hangingPunct="1"/>
            <a:r>
              <a:rPr lang="fr-FR" sz="1600" dirty="0">
                <a:latin typeface="Calibri" pitchFamily="34" charset="0"/>
              </a:rPr>
              <a:t>Métier : Moniteur de ski de fond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732814" y="2053257"/>
            <a:ext cx="3970612" cy="21602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r-FR" sz="800" dirty="0">
              <a:latin typeface="Calibri" pitchFamily="34" charset="0"/>
            </a:endParaRPr>
          </a:p>
          <a:p>
            <a:pPr algn="ctr" eaLnBrk="1" hangingPunct="1"/>
            <a:endParaRPr lang="fr-FR" sz="1600" dirty="0">
              <a:latin typeface="Calibri" pitchFamily="34" charset="0"/>
            </a:endParaRPr>
          </a:p>
          <a:p>
            <a:pPr algn="ctr" eaLnBrk="1" hangingPunct="1"/>
            <a:r>
              <a:rPr lang="fr-FR" sz="2400" dirty="0">
                <a:latin typeface="Calibri" pitchFamily="34" charset="0"/>
              </a:rPr>
              <a:t>OPTION </a:t>
            </a:r>
            <a:r>
              <a:rPr lang="fr-FR" sz="2400" u="sng" dirty="0">
                <a:latin typeface="Calibri" pitchFamily="34" charset="0"/>
              </a:rPr>
              <a:t>SKI ALPIN</a:t>
            </a:r>
          </a:p>
          <a:p>
            <a:pPr algn="ctr" eaLnBrk="1" hangingPunct="1"/>
            <a:endParaRPr lang="fr-FR" sz="2400" u="sng" dirty="0">
              <a:latin typeface="Calibri" pitchFamily="34" charset="0"/>
            </a:endParaRP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eaLnBrk="1" hangingPunct="1"/>
            <a:r>
              <a:rPr lang="fr-FR" sz="1600" dirty="0">
                <a:latin typeface="Calibri" pitchFamily="34" charset="0"/>
              </a:rPr>
              <a:t>Métier : Moniteur de ski alpin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2053257"/>
            <a:ext cx="4432337" cy="21602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r-FR" sz="800" dirty="0">
              <a:latin typeface="Calibri" pitchFamily="34" charset="0"/>
            </a:endParaRPr>
          </a:p>
          <a:p>
            <a:pPr algn="ctr" eaLnBrk="1" hangingPunct="1"/>
            <a:endParaRPr lang="fr-FR" sz="1600" dirty="0">
              <a:latin typeface="Calibri" pitchFamily="34" charset="0"/>
            </a:endParaRPr>
          </a:p>
          <a:p>
            <a:pPr algn="ctr" eaLnBrk="1" hangingPunct="1"/>
            <a:r>
              <a:rPr lang="fr-FR" sz="2400" dirty="0">
                <a:latin typeface="Calibri" pitchFamily="34" charset="0"/>
              </a:rPr>
              <a:t>OPTION </a:t>
            </a:r>
            <a:r>
              <a:rPr lang="fr-FR" sz="2400" u="sng" dirty="0">
                <a:latin typeface="Calibri" pitchFamily="34" charset="0"/>
              </a:rPr>
              <a:t>MONTAGNE</a:t>
            </a: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defTabSz="1076325" eaLnBrk="1" hangingPunct="1"/>
            <a:r>
              <a:rPr lang="fr-FR" sz="1600" dirty="0">
                <a:latin typeface="Calibri" pitchFamily="34" charset="0"/>
              </a:rPr>
              <a:t>Métiers : Accompagnateur en Moyenne Montagne, Guide de Haute-Montagne, </a:t>
            </a:r>
          </a:p>
          <a:p>
            <a:pPr algn="ctr" defTabSz="1076325" eaLnBrk="1" hangingPunct="1"/>
            <a:r>
              <a:rPr lang="fr-FR" sz="1600" dirty="0">
                <a:latin typeface="Calibri" pitchFamily="34" charset="0"/>
              </a:rPr>
              <a:t>Moniteur d’Escalade</a:t>
            </a:r>
          </a:p>
          <a:p>
            <a:pPr algn="ctr" eaLnBrk="1" hangingPunct="1"/>
            <a:endParaRPr lang="fr-FR" sz="1400" u="sng" dirty="0">
              <a:latin typeface="Calibri" pitchFamily="34" charset="0"/>
            </a:endParaRPr>
          </a:p>
          <a:p>
            <a:pPr algn="ctr" eaLnBrk="1" hangingPunct="1"/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503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MONTAGNE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  <a:solidFill>
            <a:schemeClr val="accent6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None/>
            </a:pPr>
            <a:r>
              <a:rPr lang="fr-FR" sz="2000" u="sng" dirty="0"/>
              <a:t>FORMATION POLYVALENTE EN LIEN AVEC LE  </a:t>
            </a:r>
            <a:r>
              <a:rPr lang="fr-FR" sz="2000" b="1" u="sng" dirty="0">
                <a:solidFill>
                  <a:schemeClr val="bg1"/>
                </a:solidFill>
              </a:rPr>
              <a:t>D.E. Alpinisme</a:t>
            </a:r>
          </a:p>
          <a:p>
            <a:pPr algn="ctr">
              <a:buFont typeface="Arial" charset="0"/>
              <a:buNone/>
            </a:pPr>
            <a:endParaRPr lang="fr-FR" sz="900" u="sng" dirty="0"/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Développer les connaissances et les gestes fondamentaux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pour une pratique personnelle sécuritaire des activités de montagne,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pour se présenter à l’Accompagnateur en Montagne,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au DE escalade, au Guide de haute montagne un jour.</a:t>
            </a:r>
          </a:p>
          <a:p>
            <a:pPr algn="ctr">
              <a:buNone/>
            </a:pPr>
            <a:endParaRPr lang="fr-FR" sz="8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1800" b="1" dirty="0">
                <a:solidFill>
                  <a:srgbClr val="0000FF"/>
                </a:solidFill>
              </a:rPr>
              <a:t>Examen probatoire AMM 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u="sng" dirty="0">
                <a:solidFill>
                  <a:schemeClr val="bg1"/>
                </a:solidFill>
              </a:rPr>
              <a:t>l’année de ses 18 ans)</a:t>
            </a:r>
          </a:p>
          <a:p>
            <a:pPr algn="ctr">
              <a:buNone/>
            </a:pPr>
            <a:r>
              <a:rPr lang="fr-FR" sz="1600" b="1" dirty="0">
                <a:solidFill>
                  <a:schemeClr val="bg1"/>
                </a:solidFill>
              </a:rPr>
              <a:t>liste de 40 randonnées  comme préalable à l’inscription au probatoire</a:t>
            </a:r>
          </a:p>
          <a:p>
            <a:pPr algn="ctr">
              <a:buFont typeface="Arial" charset="0"/>
              <a:buNone/>
            </a:pPr>
            <a:r>
              <a:rPr lang="fr-FR" sz="1600" b="1" u="sng" dirty="0">
                <a:solidFill>
                  <a:schemeClr val="bg1"/>
                </a:solidFill>
              </a:rPr>
              <a:t>(dont 9 randonnées 1000m et +, 1 raid de 4 jours, 10 </a:t>
            </a:r>
            <a:r>
              <a:rPr lang="fr-FR" sz="1600" b="1" u="sng" dirty="0" err="1">
                <a:solidFill>
                  <a:schemeClr val="bg1"/>
                </a:solidFill>
              </a:rPr>
              <a:t>randos</a:t>
            </a:r>
            <a:r>
              <a:rPr lang="fr-FR" sz="1600" b="1" u="sng" dirty="0">
                <a:solidFill>
                  <a:schemeClr val="bg1"/>
                </a:solidFill>
              </a:rPr>
              <a:t> en moyenne montagne enneigée….)</a:t>
            </a:r>
          </a:p>
          <a:p>
            <a:pPr algn="ctr">
              <a:buNone/>
            </a:pPr>
            <a:endParaRPr lang="fr-FR" sz="1800" dirty="0"/>
          </a:p>
          <a:p>
            <a:pPr algn="ctr">
              <a:buNone/>
            </a:pPr>
            <a:r>
              <a:rPr lang="fr-FR" sz="1800" dirty="0"/>
              <a:t>ESCALADE Falaises et Grandes Voies</a:t>
            </a:r>
          </a:p>
          <a:p>
            <a:pPr algn="ctr">
              <a:buNone/>
            </a:pPr>
            <a:r>
              <a:rPr lang="fr-FR" sz="1800" dirty="0"/>
              <a:t>SKI HORS-PISTE – SKI de RANDONNEE</a:t>
            </a:r>
          </a:p>
          <a:p>
            <a:pPr algn="ctr">
              <a:buNone/>
            </a:pPr>
            <a:r>
              <a:rPr lang="fr-FR" sz="1600" dirty="0">
                <a:solidFill>
                  <a:schemeClr val="bg1"/>
                </a:solidFill>
              </a:rPr>
              <a:t>Formation à la sécurité montagne – conduite de groupe – orientation – secourisme</a:t>
            </a:r>
          </a:p>
          <a:p>
            <a:pPr algn="ctr">
              <a:buNone/>
            </a:pPr>
            <a:r>
              <a:rPr lang="fr-FR" sz="1600" dirty="0">
                <a:solidFill>
                  <a:schemeClr val="bg1"/>
                </a:solidFill>
              </a:rPr>
              <a:t>découverte milieu montagnard – météo &amp; climat – géologie – histoire – faune/flore etc….. 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929093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SKI ALPIN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accent5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Font typeface="Arial" charset="0"/>
              <a:buNone/>
            </a:pPr>
            <a:r>
              <a:rPr lang="fr-FR" sz="2000" u="sng" dirty="0"/>
              <a:t>FORMATION POLYVALENTE EN LIEN AVEC LE   </a:t>
            </a:r>
            <a:r>
              <a:rPr lang="fr-FR" sz="2000" b="1" u="sng" dirty="0">
                <a:solidFill>
                  <a:schemeClr val="bg1"/>
                </a:solidFill>
              </a:rPr>
              <a:t>D.E. SKI ALPIN</a:t>
            </a:r>
          </a:p>
          <a:p>
            <a:pPr algn="ctr">
              <a:buNone/>
            </a:pPr>
            <a:endParaRPr lang="fr-FR" sz="900" u="sng" dirty="0"/>
          </a:p>
          <a:p>
            <a:pPr algn="ctr">
              <a:buNone/>
            </a:pPr>
            <a:r>
              <a:rPr lang="fr-FR" sz="1800" dirty="0"/>
              <a:t>Formation « 3PS » – SLALOM - SNOWBOARD</a:t>
            </a:r>
          </a:p>
          <a:p>
            <a:pPr algn="ctr">
              <a:buNone/>
            </a:pPr>
            <a:r>
              <a:rPr lang="fr-FR" sz="1800" dirty="0"/>
              <a:t>TECHNIQUE ET PEDAGOGIE EN SKI LIBRE  (Perfectionnement personnel)</a:t>
            </a:r>
          </a:p>
          <a:p>
            <a:pPr algn="ctr">
              <a:buNone/>
            </a:pPr>
            <a:r>
              <a:rPr lang="fr-FR" sz="1800" dirty="0"/>
              <a:t>FORMATION SECURITE MONTAGNE</a:t>
            </a:r>
          </a:p>
          <a:p>
            <a:pPr algn="ctr">
              <a:buFont typeface="Arial" charset="0"/>
              <a:buNone/>
            </a:pPr>
            <a:endParaRPr lang="fr-FR" sz="900" u="sng" dirty="0"/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Epreuve du Test Technique  en slalom spécial</a:t>
            </a:r>
            <a:r>
              <a:rPr lang="fr-FR" sz="1800" b="1" dirty="0">
                <a:solidFill>
                  <a:srgbClr val="FFFF00"/>
                </a:solidFill>
              </a:rPr>
              <a:t> 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u="sng" dirty="0">
                <a:solidFill>
                  <a:schemeClr val="bg1"/>
                </a:solidFill>
              </a:rPr>
              <a:t>l’année de ses 17 ans)</a:t>
            </a:r>
          </a:p>
          <a:p>
            <a:pPr algn="ctr">
              <a:buFont typeface="Arial" charset="0"/>
              <a:buNone/>
            </a:pPr>
            <a:endParaRPr lang="fr-FR" sz="1100" dirty="0"/>
          </a:p>
          <a:p>
            <a:pPr algn="ctr">
              <a:buNone/>
            </a:pPr>
            <a:r>
              <a:rPr lang="fr-FR" sz="1200" dirty="0"/>
              <a:t> </a:t>
            </a:r>
            <a:r>
              <a:rPr lang="fr-FR" sz="1800" dirty="0"/>
              <a:t>Formation « 3PS » – GEANT - ENSEIGNEMENT </a:t>
            </a:r>
          </a:p>
          <a:p>
            <a:pPr algn="ctr">
              <a:buNone/>
            </a:pPr>
            <a:r>
              <a:rPr lang="fr-FR" sz="1800" dirty="0"/>
              <a:t>TECHNIQUE EN SKI LIBRE  (Démonstration VM et GE) - SNOWBOARD</a:t>
            </a:r>
          </a:p>
          <a:p>
            <a:pPr marL="0" indent="0" algn="ctr">
              <a:buNone/>
            </a:pPr>
            <a:endParaRPr lang="fr-FR" sz="1100" u="sng" dirty="0"/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Cycle Préparatoire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u="sng" dirty="0">
                <a:solidFill>
                  <a:schemeClr val="bg1"/>
                </a:solidFill>
              </a:rPr>
              <a:t>avoir 18 ans révolus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Epreuve de l’</a:t>
            </a:r>
            <a:r>
              <a:rPr lang="fr-FR" sz="1800" b="1" dirty="0" err="1">
                <a:solidFill>
                  <a:schemeClr val="bg1"/>
                </a:solidFill>
              </a:rPr>
              <a:t>Eurotest</a:t>
            </a:r>
            <a:r>
              <a:rPr lang="fr-FR" sz="1800" b="1" dirty="0">
                <a:solidFill>
                  <a:schemeClr val="bg1"/>
                </a:solidFill>
              </a:rPr>
              <a:t> en géant</a:t>
            </a:r>
            <a:endParaRPr lang="fr-FR" sz="1200" dirty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1</a:t>
            </a:r>
            <a:r>
              <a:rPr lang="fr-FR" sz="1800" b="1" baseline="30000" dirty="0">
                <a:solidFill>
                  <a:schemeClr val="bg1"/>
                </a:solidFill>
              </a:rPr>
              <a:t>er</a:t>
            </a:r>
            <a:r>
              <a:rPr lang="fr-FR" sz="1800" b="1" dirty="0">
                <a:solidFill>
                  <a:schemeClr val="bg1"/>
                </a:solidFill>
              </a:rPr>
              <a:t> et 2</a:t>
            </a:r>
            <a:r>
              <a:rPr lang="fr-FR" sz="1800" b="1" baseline="30000" dirty="0">
                <a:solidFill>
                  <a:schemeClr val="bg1"/>
                </a:solidFill>
              </a:rPr>
              <a:t>e</a:t>
            </a:r>
            <a:r>
              <a:rPr lang="fr-FR" sz="1800" b="1" dirty="0">
                <a:solidFill>
                  <a:schemeClr val="bg1"/>
                </a:solidFill>
              </a:rPr>
              <a:t> cycle à l’ENSA</a:t>
            </a:r>
            <a:endParaRPr lang="fr-FR" sz="20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fr-FR" sz="1400" dirty="0"/>
          </a:p>
          <a:p>
            <a:pPr algn="ctr">
              <a:buFont typeface="Arial" charset="0"/>
              <a:buNone/>
            </a:pPr>
            <a:r>
              <a:rPr lang="fr-FR" sz="1800" dirty="0"/>
              <a:t>En fonction de l’avancement dans le DE de ski alpin, la formation s’individualise et s’adapte à chaque élève.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993448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SKI DE FOND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  <a:solidFill>
            <a:schemeClr val="accent2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Font typeface="Arial" charset="0"/>
              <a:buNone/>
            </a:pPr>
            <a:r>
              <a:rPr lang="fr-FR" sz="2000" u="sng" dirty="0"/>
              <a:t>FORMATION POLYVALENTE EN LIEN AVEC LE   </a:t>
            </a:r>
            <a:r>
              <a:rPr lang="fr-FR" sz="2000" b="1" u="sng" dirty="0">
                <a:solidFill>
                  <a:schemeClr val="bg1"/>
                </a:solidFill>
              </a:rPr>
              <a:t>D.E. SKI DE FOND</a:t>
            </a:r>
          </a:p>
          <a:p>
            <a:pPr algn="ctr">
              <a:buNone/>
            </a:pPr>
            <a:endParaRPr lang="fr-FR" sz="900" u="sng" dirty="0"/>
          </a:p>
          <a:p>
            <a:pPr algn="ctr">
              <a:buNone/>
            </a:pPr>
            <a:r>
              <a:rPr lang="fr-FR" sz="1800" dirty="0"/>
              <a:t>Formation « 3PS » - DECOUVERTE MILIEU MONTAGNARD</a:t>
            </a:r>
          </a:p>
          <a:p>
            <a:pPr algn="ctr">
              <a:buNone/>
            </a:pPr>
            <a:r>
              <a:rPr lang="fr-FR" sz="1800" dirty="0"/>
              <a:t>TECHNIQUE en SKATE et en CLASSIQUE  (Perfectionnement personnel)</a:t>
            </a:r>
          </a:p>
          <a:p>
            <a:pPr algn="ctr">
              <a:buNone/>
            </a:pPr>
            <a:r>
              <a:rPr lang="fr-FR" sz="1800" dirty="0"/>
              <a:t>FORMATION SECURITE MONTAGNE</a:t>
            </a:r>
          </a:p>
          <a:p>
            <a:pPr algn="ctr">
              <a:buFont typeface="Arial" charset="0"/>
              <a:buNone/>
            </a:pPr>
            <a:endParaRPr lang="fr-FR" sz="900" u="sng" dirty="0"/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Epreuve du Test Technique:  chrono Skate + démonstration Classique 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u="sng" dirty="0">
                <a:solidFill>
                  <a:schemeClr val="bg1"/>
                </a:solidFill>
              </a:rPr>
              <a:t>l’année de ses 17 ans)</a:t>
            </a:r>
          </a:p>
          <a:p>
            <a:pPr algn="ctr">
              <a:buFont typeface="Arial" charset="0"/>
              <a:buNone/>
            </a:pPr>
            <a:endParaRPr lang="fr-FR" sz="1100" dirty="0"/>
          </a:p>
          <a:p>
            <a:pPr algn="ctr">
              <a:buNone/>
            </a:pPr>
            <a:r>
              <a:rPr lang="fr-FR" sz="1200" dirty="0"/>
              <a:t> </a:t>
            </a:r>
            <a:r>
              <a:rPr lang="fr-FR" sz="1800" dirty="0"/>
              <a:t>Formation « 3PS » – COURSE en MONTAGNE</a:t>
            </a:r>
          </a:p>
          <a:p>
            <a:pPr algn="ctr">
              <a:buNone/>
            </a:pPr>
            <a:r>
              <a:rPr lang="fr-FR" sz="1800" dirty="0"/>
              <a:t>Travail de démonstration CLASSIQUE et SKATING – PEDAGOGIE - ENSEIGNEMENT </a:t>
            </a:r>
          </a:p>
          <a:p>
            <a:pPr marL="0" indent="0" algn="ctr">
              <a:buNone/>
            </a:pPr>
            <a:endParaRPr lang="fr-FR" sz="1100" u="sng" dirty="0"/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Cycle Préparatoire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u="sng" dirty="0">
                <a:solidFill>
                  <a:schemeClr val="bg1"/>
                </a:solidFill>
              </a:rPr>
              <a:t>avoir 18 ans révolus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chemeClr val="bg1"/>
                </a:solidFill>
              </a:rPr>
              <a:t>Epreuve de CAPACITE TECHNIQUE : chrono Classique + démonstration Skate</a:t>
            </a:r>
            <a:endParaRPr lang="fr-FR" sz="2000" dirty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fr-FR" sz="1400" dirty="0"/>
          </a:p>
          <a:p>
            <a:pPr algn="ctr">
              <a:buFont typeface="Arial" charset="0"/>
              <a:buNone/>
            </a:pPr>
            <a:r>
              <a:rPr lang="fr-FR" sz="2000" dirty="0"/>
              <a:t>En fonction de l’avancement dans le DE de ski de Fond, la formation s’individualise et s’adapte à chaque élève.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232007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323528" y="428625"/>
            <a:ext cx="8496944" cy="6096719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Retrouvez toutes les informations sur le site de la Biqualification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 organisation test d’entrée,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 procédure d’inscription, …</a:t>
            </a:r>
          </a:p>
          <a:p>
            <a:pPr marL="0" indent="0" algn="ctr">
              <a:buFont typeface="Arial" charset="0"/>
              <a:buNone/>
            </a:pPr>
            <a:r>
              <a:rPr lang="fr-FR" sz="44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www.biqualifdecham.com</a:t>
            </a:r>
            <a:endParaRPr lang="fr-FR" sz="4400" dirty="0">
              <a:solidFill>
                <a:srgbClr val="FFFF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fr-FR" sz="2400" dirty="0"/>
              <a:t>Rubrique « Test entrée 2023 »</a:t>
            </a:r>
          </a:p>
          <a:p>
            <a:pPr marL="0" indent="0" algn="ctr">
              <a:buFont typeface="Arial" charset="0"/>
              <a:buNone/>
            </a:pPr>
            <a:endParaRPr lang="fr-FR" sz="2000" dirty="0"/>
          </a:p>
          <a:p>
            <a:pPr marL="0" indent="0" algn="ctr">
              <a:buFont typeface="Arial" charset="0"/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800" dirty="0">
                <a:solidFill>
                  <a:schemeClr val="tx1">
                    <a:lumMod val="95000"/>
                  </a:schemeClr>
                </a:solidFill>
              </a:rPr>
              <a:t>Contact :  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biqualifdecham@gmail.com</a:t>
            </a:r>
          </a:p>
          <a:p>
            <a:pPr marL="0" indent="0" algn="ctr">
              <a:buNone/>
            </a:pPr>
            <a:endParaRPr lang="fr-FR" sz="2800" dirty="0">
              <a:solidFill>
                <a:srgbClr val="FFFF00"/>
              </a:solidFill>
            </a:endParaRPr>
          </a:p>
          <a:p>
            <a:pPr marL="0" indent="0">
              <a:buFont typeface="Arial" charset="0"/>
              <a:buNone/>
            </a:pPr>
            <a:endParaRPr lang="fr-FR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344816" cy="1224136"/>
          </a:xfrm>
        </p:spPr>
        <p:txBody>
          <a:bodyPr/>
          <a:lstStyle/>
          <a:p>
            <a:pPr eaLnBrk="1" hangingPunct="1"/>
            <a:r>
              <a:rPr lang="fr-FR" dirty="0"/>
              <a:t>Merci pour votre attention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15616"/>
              </p:ext>
            </p:extLst>
          </p:nvPr>
        </p:nvGraphicFramePr>
        <p:xfrm>
          <a:off x="2196515" y="1522329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515" y="1522329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57192"/>
            <a:ext cx="2557284" cy="1433509"/>
          </a:xfrm>
          <a:prstGeom prst="rect">
            <a:avLst/>
          </a:prstGeom>
        </p:spPr>
      </p:pic>
      <p:pic>
        <p:nvPicPr>
          <p:cNvPr id="5" name="Image 4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9240"/>
            <a:ext cx="3421380" cy="7620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05029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899592" y="299887"/>
            <a:ext cx="7344816" cy="3384376"/>
          </a:xfrm>
        </p:spPr>
        <p:txBody>
          <a:bodyPr/>
          <a:lstStyle/>
          <a:p>
            <a:pPr eaLnBrk="1" hangingPunct="1"/>
            <a:r>
              <a:rPr lang="fr-FR" sz="32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Coordonnateurs  </a:t>
            </a:r>
            <a:r>
              <a:rPr lang="fr-FR" sz="3200" b="1" u="sng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Biqualification</a:t>
            </a:r>
            <a:br>
              <a:rPr lang="fr-FR" sz="32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r-FR" sz="3600" dirty="0"/>
              <a:t>Guillaume  Pellet-Bourgeois : </a:t>
            </a:r>
            <a:r>
              <a:rPr lang="fr-FR" sz="2800" dirty="0"/>
              <a:t>ski alpin</a:t>
            </a:r>
            <a:br>
              <a:rPr lang="fr-FR" sz="2800" dirty="0"/>
            </a:br>
            <a:br>
              <a:rPr lang="fr-FR" sz="3600" dirty="0"/>
            </a:br>
            <a:r>
              <a:rPr lang="fr-FR" sz="3600" dirty="0"/>
              <a:t>Denis  Poussin : </a:t>
            </a:r>
            <a:r>
              <a:rPr lang="fr-FR" sz="2800" dirty="0"/>
              <a:t>fond / montagne</a:t>
            </a: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5936"/>
              </p:ext>
            </p:extLst>
          </p:nvPr>
        </p:nvGraphicFramePr>
        <p:xfrm>
          <a:off x="2771800" y="4015594"/>
          <a:ext cx="3600399" cy="254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015594"/>
                        <a:ext cx="3600399" cy="2544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9223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344816" cy="1706017"/>
          </a:xfrm>
        </p:spPr>
        <p:txBody>
          <a:bodyPr/>
          <a:lstStyle/>
          <a:p>
            <a:pPr eaLnBrk="1" hangingPunct="1"/>
            <a:r>
              <a:rPr lang="fr-FR" dirty="0"/>
              <a:t>Organisation de la Scolarité</a:t>
            </a:r>
            <a:br>
              <a:rPr lang="fr-FR" dirty="0"/>
            </a:br>
            <a:r>
              <a:rPr lang="fr-FR" dirty="0"/>
              <a:t>en biqualification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37223"/>
              </p:ext>
            </p:extLst>
          </p:nvPr>
        </p:nvGraphicFramePr>
        <p:xfrm>
          <a:off x="1979712" y="2420888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choix d’orientation scolaire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9099" y="2492896"/>
            <a:ext cx="7983341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4400" b="1" dirty="0"/>
              <a:t>LYCEE GENERAL</a:t>
            </a:r>
          </a:p>
          <a:p>
            <a:pPr algn="ctr">
              <a:spcBef>
                <a:spcPct val="20000"/>
              </a:spcBef>
            </a:pPr>
            <a:r>
              <a:rPr lang="fr-FR" sz="4400" b="1" dirty="0"/>
              <a:t>ou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fr-FR" sz="4400" b="1" dirty="0"/>
              <a:t>LYCEE PROFESSIONNEL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choix d’orientation scolaire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41088" y="2733363"/>
            <a:ext cx="3970784" cy="3849999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6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Spécialités scolaires en 1</a:t>
            </a:r>
            <a:r>
              <a:rPr lang="fr-FR" sz="64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ère</a:t>
            </a:r>
            <a:endParaRPr lang="fr-FR" sz="6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400" b="1" dirty="0">
                <a:solidFill>
                  <a:schemeClr val="bg1"/>
                </a:solidFill>
                <a:latin typeface="Calibri" pitchFamily="34" charset="0"/>
              </a:rPr>
              <a:t>·    </a:t>
            </a: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Histoire-géographie, géopolitique et sciences politiques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Langues, littératures et cultures étrangères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Mathématiques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Physique-chimie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Sciences de la vie et de la Terre</a:t>
            </a:r>
          </a:p>
          <a:p>
            <a:pPr marL="0" indent="0" algn="ctr">
              <a:buNone/>
            </a:pPr>
            <a:endParaRPr lang="fr-FR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Littérature, Histoire et Politique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chemeClr val="bg1"/>
                </a:solidFill>
                <a:latin typeface="Calibri" pitchFamily="34" charset="0"/>
              </a:rPr>
              <a:t>·    Sciences économiques et sociales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5FBCBFC-A567-464B-82A2-E08E4D0D5635}"/>
              </a:ext>
            </a:extLst>
          </p:cNvPr>
          <p:cNvSpPr txBox="1">
            <a:spLocks/>
          </p:cNvSpPr>
          <p:nvPr/>
        </p:nvSpPr>
        <p:spPr bwMode="auto">
          <a:xfrm>
            <a:off x="4566828" y="2720367"/>
            <a:ext cx="4392488" cy="38499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6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Options en Terminale</a:t>
            </a:r>
          </a:p>
          <a:p>
            <a:pPr marL="0" indent="0">
              <a:buFont typeface="Arial" charset="0"/>
              <a:buNone/>
            </a:pPr>
            <a:endParaRPr lang="fr-FR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6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·    Arts Plastiques</a:t>
            </a:r>
          </a:p>
          <a:p>
            <a:pPr marL="0" indent="0" algn="ctr">
              <a:buFont typeface="Arial" charset="0"/>
              <a:buNone/>
            </a:pPr>
            <a:endParaRPr lang="fr-FR" sz="37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6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·    Droits Grands enjeux monde contemporain</a:t>
            </a:r>
          </a:p>
          <a:p>
            <a:pPr marL="0" indent="0" algn="ctr">
              <a:buFont typeface="Arial" charset="0"/>
              <a:buNone/>
            </a:pPr>
            <a:endParaRPr lang="fr-FR" sz="37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6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·    Langue Culture Antiquité latin</a:t>
            </a:r>
          </a:p>
          <a:p>
            <a:pPr marL="0" indent="0" algn="ctr">
              <a:buFont typeface="Arial" charset="0"/>
              <a:buNone/>
            </a:pPr>
            <a:endParaRPr lang="fr-FR" sz="37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6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·    Mathématiques Complémentaires</a:t>
            </a:r>
          </a:p>
          <a:p>
            <a:pPr marL="0" indent="0" algn="ctr">
              <a:buFont typeface="Arial" charset="0"/>
              <a:buNone/>
            </a:pPr>
            <a:endParaRPr lang="fr-FR" sz="37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6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·    Mathématiques Expertes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D3CDB3-B447-430F-A180-5314BFD4F05B}"/>
              </a:ext>
            </a:extLst>
          </p:cNvPr>
          <p:cNvSpPr txBox="1"/>
          <p:nvPr/>
        </p:nvSpPr>
        <p:spPr>
          <a:xfrm>
            <a:off x="457200" y="1410442"/>
            <a:ext cx="821925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LYCEE GENERAL -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ans de scolarité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Effectif maximum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 36 élèves en 2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nde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137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470025"/>
          </a:xfrm>
        </p:spPr>
        <p:txBody>
          <a:bodyPr/>
          <a:lstStyle/>
          <a:p>
            <a:pPr eaLnBrk="1" hangingPunct="1"/>
            <a:r>
              <a:rPr lang="fr-FR" dirty="0"/>
              <a:t>Organisation de la Pratique</a:t>
            </a:r>
            <a:br>
              <a:rPr lang="fr-FR" dirty="0"/>
            </a:br>
            <a:r>
              <a:rPr lang="fr-FR" dirty="0"/>
              <a:t>Sportive de biqualification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90157"/>
              </p:ext>
            </p:extLst>
          </p:nvPr>
        </p:nvGraphicFramePr>
        <p:xfrm>
          <a:off x="1979712" y="2420888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5546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annualisée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FR" dirty="0"/>
              <a:t>3 types d’emploi du temps sur l’année</a:t>
            </a:r>
          </a:p>
          <a:p>
            <a:pPr marL="0" indent="0" eaLnBrk="1" hangingPunct="1">
              <a:buNone/>
            </a:pPr>
            <a:endParaRPr lang="fr-FR" sz="1100" b="1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000" b="1" u="sng" dirty="0">
                <a:solidFill>
                  <a:srgbClr val="FFFF00"/>
                </a:solidFill>
              </a:rPr>
              <a:t>19 semaines Blanche </a:t>
            </a:r>
            <a:r>
              <a:rPr lang="fr-FR" sz="2000" b="1" dirty="0">
                <a:solidFill>
                  <a:srgbClr val="FFFF00"/>
                </a:solidFill>
              </a:rPr>
              <a:t>: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000" dirty="0"/>
              <a:t>pas d’activités </a:t>
            </a:r>
            <a:r>
              <a:rPr lang="fr-FR" sz="2000" dirty="0" err="1"/>
              <a:t>biqualif</a:t>
            </a:r>
            <a:endParaRPr lang="fr-FR" sz="20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900" dirty="0"/>
          </a:p>
          <a:p>
            <a:pPr marL="0" indent="0" algn="ctr" eaLnBrk="1" hangingPunct="1">
              <a:buNone/>
            </a:pPr>
            <a:r>
              <a:rPr lang="fr-FR" sz="2000" b="1" u="sng" dirty="0">
                <a:solidFill>
                  <a:srgbClr val="FFFF00"/>
                </a:solidFill>
              </a:rPr>
              <a:t>8 semaines Verte </a:t>
            </a:r>
            <a:r>
              <a:rPr lang="fr-FR" sz="2000" b="1" dirty="0">
                <a:solidFill>
                  <a:srgbClr val="FFFF00"/>
                </a:solidFill>
              </a:rPr>
              <a:t>: </a:t>
            </a:r>
          </a:p>
          <a:p>
            <a:pPr marL="0" indent="0" algn="ctr" eaLnBrk="1" hangingPunct="1">
              <a:buNone/>
            </a:pPr>
            <a:r>
              <a:rPr lang="fr-FR" sz="2000" dirty="0"/>
              <a:t>1 journée d’activités </a:t>
            </a:r>
            <a:r>
              <a:rPr lang="fr-FR" sz="1600" dirty="0"/>
              <a:t>par semaine</a:t>
            </a:r>
          </a:p>
          <a:p>
            <a:pPr marL="0" indent="0" algn="ctr" eaLnBrk="1" hangingPunct="1">
              <a:buNone/>
            </a:pPr>
            <a:endParaRPr lang="fr-FR" sz="800" dirty="0"/>
          </a:p>
          <a:p>
            <a:pPr marL="0" indent="0" algn="ctr" eaLnBrk="1" hangingPunct="1">
              <a:buNone/>
            </a:pPr>
            <a:r>
              <a:rPr lang="fr-FR" sz="2000" b="1" u="sng" dirty="0">
                <a:solidFill>
                  <a:srgbClr val="FFFF00"/>
                </a:solidFill>
              </a:rPr>
              <a:t>6 semaines Rouge </a:t>
            </a:r>
            <a:r>
              <a:rPr lang="fr-FR" sz="2000" b="1" dirty="0">
                <a:solidFill>
                  <a:srgbClr val="FFFF00"/>
                </a:solidFill>
              </a:rPr>
              <a:t>: </a:t>
            </a:r>
          </a:p>
          <a:p>
            <a:pPr marL="0" indent="0" algn="ctr" eaLnBrk="1" hangingPunct="1">
              <a:buNone/>
            </a:pPr>
            <a:r>
              <a:rPr lang="fr-FR" sz="2000" dirty="0"/>
              <a:t>2 demi-journées + 1 journée d’activités </a:t>
            </a:r>
            <a:r>
              <a:rPr lang="fr-FR" sz="1600" dirty="0"/>
              <a:t>par semaine </a:t>
            </a:r>
            <a:endParaRPr lang="fr-FR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u="sng" dirty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u="sng" dirty="0">
                <a:solidFill>
                  <a:srgbClr val="FFFF00"/>
                </a:solidFill>
              </a:rPr>
              <a:t>PAS DE COURS A RATTRAPER</a:t>
            </a:r>
            <a:endParaRPr lang="fr-FR" sz="1050" b="1" dirty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050" dirty="0"/>
          </a:p>
          <a:p>
            <a:pPr marL="0" indent="0">
              <a:buNone/>
              <a:defRPr/>
            </a:pPr>
            <a:endParaRPr lang="fr-FR" sz="1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année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511256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05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>
                <a:solidFill>
                  <a:srgbClr val="FFFF00"/>
                </a:solidFill>
              </a:rPr>
              <a:t>Automne: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/>
              <a:t>5 semaines en septembre/octobre (1 semaine rouge + 4 semaines vertes)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2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8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>
                <a:solidFill>
                  <a:srgbClr val="FFFF00"/>
                </a:solidFill>
              </a:rPr>
              <a:t>Hiver: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/>
              <a:t>9 semaines en janvier/février/mars (5 semaines rouge + 4 semaines vertes)</a:t>
            </a:r>
          </a:p>
          <a:p>
            <a:pPr marL="0" indent="0" algn="ctr">
              <a:buNone/>
              <a:defRPr/>
            </a:pPr>
            <a:endParaRPr lang="fr-FR" sz="1100" dirty="0"/>
          </a:p>
          <a:p>
            <a:pPr marL="0" indent="0" algn="ctr">
              <a:buNone/>
              <a:defRPr/>
            </a:pPr>
            <a:endParaRPr lang="fr-FR" sz="600" dirty="0"/>
          </a:p>
          <a:p>
            <a:pPr marL="0" indent="0" algn="ctr" defTabSz="901700">
              <a:buNone/>
              <a:defRPr/>
            </a:pPr>
            <a:r>
              <a:rPr lang="fr-FR" b="1" u="sng" dirty="0">
                <a:solidFill>
                  <a:srgbClr val="FFFF00"/>
                </a:solidFill>
              </a:rPr>
              <a:t>Printemps:</a:t>
            </a:r>
            <a:r>
              <a:rPr lang="fr-FR" sz="2400" u="sng" dirty="0">
                <a:solidFill>
                  <a:srgbClr val="FFFF00"/>
                </a:solidFill>
              </a:rPr>
              <a:t> </a:t>
            </a:r>
          </a:p>
          <a:p>
            <a:pPr marL="0" indent="0" algn="ctr" defTabSz="901700">
              <a:buNone/>
              <a:defRPr/>
            </a:pPr>
            <a:r>
              <a:rPr lang="fr-FR" sz="2400" u="sng" dirty="0">
                <a:solidFill>
                  <a:srgbClr val="FFFF00"/>
                </a:solidFill>
              </a:rPr>
              <a:t>uniquement pour les élèves en 1</a:t>
            </a:r>
            <a:r>
              <a:rPr lang="fr-FR" sz="2400" u="sng" baseline="30000" dirty="0">
                <a:solidFill>
                  <a:srgbClr val="FFFF00"/>
                </a:solidFill>
              </a:rPr>
              <a:t>ère</a:t>
            </a:r>
            <a:r>
              <a:rPr lang="fr-FR" sz="2400" u="sng" dirty="0">
                <a:solidFill>
                  <a:srgbClr val="FFFF00"/>
                </a:solidFill>
              </a:rPr>
              <a:t> année</a:t>
            </a:r>
          </a:p>
          <a:p>
            <a:pPr marL="0" indent="0" algn="ctr" defTabSz="901700">
              <a:buNone/>
              <a:defRPr/>
            </a:pPr>
            <a:r>
              <a:rPr lang="fr-FR" sz="2000" dirty="0"/>
              <a:t>1 semaine stage école de neige et glace, escalade</a:t>
            </a:r>
          </a:p>
          <a:p>
            <a:pPr marL="0" indent="0">
              <a:buNone/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371640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chiffres….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F7ED359-18A4-400A-8237-4B53E650DFAA}"/>
              </a:ext>
            </a:extLst>
          </p:cNvPr>
          <p:cNvSpPr txBox="1">
            <a:spLocks/>
          </p:cNvSpPr>
          <p:nvPr/>
        </p:nvSpPr>
        <p:spPr bwMode="auto">
          <a:xfrm>
            <a:off x="390364" y="2132856"/>
            <a:ext cx="8363272" cy="49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fr-FR" sz="2800" u="sng" dirty="0"/>
              <a:t>Durant les 3 années en lycée général</a:t>
            </a:r>
            <a:r>
              <a:rPr lang="fr-FR" sz="2800" dirty="0"/>
              <a:t>:</a:t>
            </a:r>
          </a:p>
          <a:p>
            <a:pPr marL="0" indent="0" algn="ctr" eaLnBrk="1" hangingPunct="1">
              <a:buFont typeface="Arial" charset="0"/>
              <a:buNone/>
            </a:pPr>
            <a:endParaRPr lang="fr-FR" sz="24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FR" sz="2400" b="1" dirty="0">
                <a:solidFill>
                  <a:srgbClr val="FFFF00"/>
                </a:solidFill>
              </a:rPr>
              <a:t>15 journées </a:t>
            </a:r>
            <a:r>
              <a:rPr lang="fr-FR" sz="2400" dirty="0"/>
              <a:t>en automne </a:t>
            </a:r>
            <a:r>
              <a:rPr lang="fr-FR" sz="2000" dirty="0"/>
              <a:t>(préparation physique ou Escalade)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2400" b="1" dirty="0">
                <a:solidFill>
                  <a:srgbClr val="FFFF00"/>
                </a:solidFill>
              </a:rPr>
              <a:t>40 journées </a:t>
            </a:r>
            <a:r>
              <a:rPr lang="fr-FR" sz="2400" dirty="0"/>
              <a:t>techniques « hiver » </a:t>
            </a:r>
            <a:r>
              <a:rPr lang="fr-FR" sz="2000" dirty="0"/>
              <a:t>Ski Alpin ou Ski Nordique ou Montagne</a:t>
            </a:r>
            <a:endParaRPr lang="fr-FR" sz="2400" b="1" dirty="0">
              <a:solidFill>
                <a:srgbClr val="FFFF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fr-FR" sz="1200" dirty="0"/>
          </a:p>
          <a:p>
            <a:pPr marL="0" indent="0" algn="ctr" eaLnBrk="1" hangingPunct="1">
              <a:buFont typeface="Arial" charset="0"/>
              <a:buNone/>
            </a:pPr>
            <a:endParaRPr lang="fr-FR" sz="1200" dirty="0"/>
          </a:p>
          <a:p>
            <a:pPr marL="0" indent="0" algn="ctr" eaLnBrk="1" hangingPunct="1">
              <a:buFont typeface="Arial" charset="0"/>
              <a:buNone/>
            </a:pPr>
            <a:endParaRPr lang="fr-FR" sz="1200" dirty="0"/>
          </a:p>
          <a:p>
            <a:pPr marL="0" indent="0" algn="ctr" eaLnBrk="1" hangingPunct="1">
              <a:buFont typeface="Arial" charset="0"/>
              <a:buNone/>
            </a:pPr>
            <a:r>
              <a:rPr lang="fr-FR" sz="2800" dirty="0"/>
              <a:t>La pratique sur le terrain est donc régulière et continue tout au long du cursus.</a:t>
            </a:r>
          </a:p>
          <a:p>
            <a:pPr marL="0" indent="0" algn="ctr" eaLnBrk="1" hangingPunct="1">
              <a:buFont typeface="Arial" charset="0"/>
              <a:buNone/>
            </a:pPr>
            <a:endParaRPr lang="fr-FR" sz="2800" i="1" dirty="0"/>
          </a:p>
          <a:p>
            <a:pPr marL="0" indent="0" algn="ctr" eaLnBrk="1" hangingPunct="1">
              <a:buFont typeface="Arial" charset="0"/>
              <a:buNone/>
            </a:pPr>
            <a:endParaRPr lang="fr-FR" sz="2800" i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37018</TotalTime>
  <Words>825</Words>
  <Application>Microsoft Office PowerPoint</Application>
  <PresentationFormat>Affichage à l'écran (4:3)</PresentationFormat>
  <Paragraphs>177</Paragraphs>
  <Slides>16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Acrobat Document</vt:lpstr>
      <vt:lpstr>Présentation PowerPoint</vt:lpstr>
      <vt:lpstr>Coordonnateurs  Biqualification  Guillaume  Pellet-Bourgeois : ski alpin  Denis  Poussin : fond / montagne</vt:lpstr>
      <vt:lpstr>Organisation de la Scolarité en biqualification </vt:lpstr>
      <vt:lpstr>2 choix d’orientation scolaire</vt:lpstr>
      <vt:lpstr>Votre choix d’orientation scolaire</vt:lpstr>
      <vt:lpstr>Organisation de la Pratique Sportive de biqualification </vt:lpstr>
      <vt:lpstr>Organisation annualisée</vt:lpstr>
      <vt:lpstr>Exemple d’une année</vt:lpstr>
      <vt:lpstr>Quelques chiffres….</vt:lpstr>
      <vt:lpstr>La Formation Générale Commune</vt:lpstr>
      <vt:lpstr>Les options sportives possibles</vt:lpstr>
      <vt:lpstr>OPTION  MONTAGNE</vt:lpstr>
      <vt:lpstr>OPTION  SKI ALPIN</vt:lpstr>
      <vt:lpstr>OPTION  SKI DE FOND</vt:lpstr>
      <vt:lpstr>Présentation PowerPoint</vt:lpstr>
      <vt:lpstr>Merci pour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de la biqualification Année scolaire 2009/2010</dc:title>
  <dc:creator>Pellet-Bourgeois Guillaume</dc:creator>
  <cp:lastModifiedBy>Denis POUSSIN</cp:lastModifiedBy>
  <cp:revision>397</cp:revision>
  <dcterms:created xsi:type="dcterms:W3CDTF">2009-05-28T18:09:18Z</dcterms:created>
  <dcterms:modified xsi:type="dcterms:W3CDTF">2022-12-10T10:56:26Z</dcterms:modified>
</cp:coreProperties>
</file>