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68" r:id="rId3"/>
    <p:sldId id="258" r:id="rId4"/>
    <p:sldId id="257" r:id="rId5"/>
    <p:sldId id="259" r:id="rId6"/>
    <p:sldId id="260" r:id="rId7"/>
    <p:sldId id="261" r:id="rId8"/>
    <p:sldId id="262" r:id="rId9"/>
    <p:sldId id="263" r:id="rId10"/>
    <p:sldId id="266" r:id="rId11"/>
    <p:sldId id="267" r:id="rId12"/>
    <p:sldId id="264" r:id="rId13"/>
    <p:sldId id="265" r:id="rId14"/>
    <p:sldId id="269"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33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80" d="100"/>
          <a:sy n="80" d="100"/>
        </p:scale>
        <p:origin x="168"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3B12A1A3-0C32-4CB8-86F0-80BADDB8D028}" type="datetimeFigureOut">
              <a:rPr lang="fr-FR" smtClean="0"/>
              <a:t>02/03/2018</a:t>
            </a:fld>
            <a:endParaRPr lang="fr-FR"/>
          </a:p>
        </p:txBody>
      </p:sp>
      <p:sp>
        <p:nvSpPr>
          <p:cNvPr id="5" name="Footer Placeholder 4"/>
          <p:cNvSpPr>
            <a:spLocks noGrp="1"/>
          </p:cNvSpPr>
          <p:nvPr>
            <p:ph type="ftr" sz="quarter" idx="11"/>
          </p:nvPr>
        </p:nvSpPr>
        <p:spPr/>
        <p:txBody>
          <a:bodyPr/>
          <a:lstStyle/>
          <a:p>
            <a:endParaRPr lang="fr-F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BE32011-B3E4-43E9-888C-5A3598BB21FB}" type="slidenum">
              <a:rPr lang="fr-FR" smtClean="0"/>
              <a:t>‹N°›</a:t>
            </a:fld>
            <a:endParaRPr lang="fr-FR"/>
          </a:p>
        </p:txBody>
      </p:sp>
    </p:spTree>
    <p:extLst>
      <p:ext uri="{BB962C8B-B14F-4D97-AF65-F5344CB8AC3E}">
        <p14:creationId xmlns:p14="http://schemas.microsoft.com/office/powerpoint/2010/main" val="1882086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B12A1A3-0C32-4CB8-86F0-80BADDB8D028}" type="datetimeFigureOut">
              <a:rPr lang="fr-FR" smtClean="0"/>
              <a:t>02/03/2018</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BE32011-B3E4-43E9-888C-5A3598BB21FB}" type="slidenum">
              <a:rPr lang="fr-FR" smtClean="0"/>
              <a:t>‹N°›</a:t>
            </a:fld>
            <a:endParaRPr lang="fr-FR"/>
          </a:p>
        </p:txBody>
      </p:sp>
    </p:spTree>
    <p:extLst>
      <p:ext uri="{BB962C8B-B14F-4D97-AF65-F5344CB8AC3E}">
        <p14:creationId xmlns:p14="http://schemas.microsoft.com/office/powerpoint/2010/main" val="3738660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B12A1A3-0C32-4CB8-86F0-80BADDB8D028}" type="datetimeFigureOut">
              <a:rPr lang="fr-FR" smtClean="0"/>
              <a:t>02/03/2018</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BE32011-B3E4-43E9-888C-5A3598BB21FB}" type="slidenum">
              <a:rPr lang="fr-FR" smtClean="0"/>
              <a:t>‹N°›</a:t>
            </a:fld>
            <a:endParaRPr lang="fr-F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19748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3B12A1A3-0C32-4CB8-86F0-80BADDB8D028}" type="datetimeFigureOut">
              <a:rPr lang="fr-FR" smtClean="0"/>
              <a:t>02/03/2018</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BE32011-B3E4-43E9-888C-5A3598BB21FB}" type="slidenum">
              <a:rPr lang="fr-FR" smtClean="0"/>
              <a:t>‹N°›</a:t>
            </a:fld>
            <a:endParaRPr lang="fr-FR"/>
          </a:p>
        </p:txBody>
      </p:sp>
    </p:spTree>
    <p:extLst>
      <p:ext uri="{BB962C8B-B14F-4D97-AF65-F5344CB8AC3E}">
        <p14:creationId xmlns:p14="http://schemas.microsoft.com/office/powerpoint/2010/main" val="2938675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3B12A1A3-0C32-4CB8-86F0-80BADDB8D028}" type="datetimeFigureOut">
              <a:rPr lang="fr-FR" smtClean="0"/>
              <a:t>02/03/2018</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BE32011-B3E4-43E9-888C-5A3598BB21FB}" type="slidenum">
              <a:rPr lang="fr-FR" smtClean="0"/>
              <a:t>‹N°›</a:t>
            </a:fld>
            <a:endParaRPr lang="fr-F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85629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3B12A1A3-0C32-4CB8-86F0-80BADDB8D028}" type="datetimeFigureOut">
              <a:rPr lang="fr-FR" smtClean="0"/>
              <a:t>02/03/2018</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BE32011-B3E4-43E9-888C-5A3598BB21FB}" type="slidenum">
              <a:rPr lang="fr-FR" smtClean="0"/>
              <a:t>‹N°›</a:t>
            </a:fld>
            <a:endParaRPr lang="fr-FR"/>
          </a:p>
        </p:txBody>
      </p:sp>
    </p:spTree>
    <p:extLst>
      <p:ext uri="{BB962C8B-B14F-4D97-AF65-F5344CB8AC3E}">
        <p14:creationId xmlns:p14="http://schemas.microsoft.com/office/powerpoint/2010/main" val="1371595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B12A1A3-0C32-4CB8-86F0-80BADDB8D028}" type="datetimeFigureOut">
              <a:rPr lang="fr-FR" smtClean="0"/>
              <a:t>02/03/2018</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BE32011-B3E4-43E9-888C-5A3598BB21FB}" type="slidenum">
              <a:rPr lang="fr-FR" smtClean="0"/>
              <a:t>‹N°›</a:t>
            </a:fld>
            <a:endParaRPr lang="fr-FR"/>
          </a:p>
        </p:txBody>
      </p:sp>
    </p:spTree>
    <p:extLst>
      <p:ext uri="{BB962C8B-B14F-4D97-AF65-F5344CB8AC3E}">
        <p14:creationId xmlns:p14="http://schemas.microsoft.com/office/powerpoint/2010/main" val="3123664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B12A1A3-0C32-4CB8-86F0-80BADDB8D028}" type="datetimeFigureOut">
              <a:rPr lang="fr-FR" smtClean="0"/>
              <a:t>02/03/2018</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BE32011-B3E4-43E9-888C-5A3598BB21FB}" type="slidenum">
              <a:rPr lang="fr-FR" smtClean="0"/>
              <a:t>‹N°›</a:t>
            </a:fld>
            <a:endParaRPr lang="fr-FR"/>
          </a:p>
        </p:txBody>
      </p:sp>
    </p:spTree>
    <p:extLst>
      <p:ext uri="{BB962C8B-B14F-4D97-AF65-F5344CB8AC3E}">
        <p14:creationId xmlns:p14="http://schemas.microsoft.com/office/powerpoint/2010/main" val="2747579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B12A1A3-0C32-4CB8-86F0-80BADDB8D028}" type="datetimeFigureOut">
              <a:rPr lang="fr-FR" smtClean="0"/>
              <a:t>02/03/2018</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BE32011-B3E4-43E9-888C-5A3598BB21FB}" type="slidenum">
              <a:rPr lang="fr-FR" smtClean="0"/>
              <a:t>‹N°›</a:t>
            </a:fld>
            <a:endParaRPr lang="fr-FR"/>
          </a:p>
        </p:txBody>
      </p:sp>
    </p:spTree>
    <p:extLst>
      <p:ext uri="{BB962C8B-B14F-4D97-AF65-F5344CB8AC3E}">
        <p14:creationId xmlns:p14="http://schemas.microsoft.com/office/powerpoint/2010/main" val="275090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B12A1A3-0C32-4CB8-86F0-80BADDB8D028}" type="datetimeFigureOut">
              <a:rPr lang="fr-FR" smtClean="0"/>
              <a:t>02/03/2018</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BE32011-B3E4-43E9-888C-5A3598BB21FB}" type="slidenum">
              <a:rPr lang="fr-FR" smtClean="0"/>
              <a:t>‹N°›</a:t>
            </a:fld>
            <a:endParaRPr lang="fr-FR"/>
          </a:p>
        </p:txBody>
      </p:sp>
    </p:spTree>
    <p:extLst>
      <p:ext uri="{BB962C8B-B14F-4D97-AF65-F5344CB8AC3E}">
        <p14:creationId xmlns:p14="http://schemas.microsoft.com/office/powerpoint/2010/main" val="2147797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3B12A1A3-0C32-4CB8-86F0-80BADDB8D028}" type="datetimeFigureOut">
              <a:rPr lang="fr-FR" smtClean="0"/>
              <a:t>02/03/2018</a:t>
            </a:fld>
            <a:endParaRPr lang="fr-FR"/>
          </a:p>
        </p:txBody>
      </p:sp>
      <p:sp>
        <p:nvSpPr>
          <p:cNvPr id="6" name="Footer Placeholder 5"/>
          <p:cNvSpPr>
            <a:spLocks noGrp="1"/>
          </p:cNvSpPr>
          <p:nvPr>
            <p:ph type="ftr" sz="quarter" idx="11"/>
          </p:nvPr>
        </p:nvSpPr>
        <p:spPr/>
        <p:txBody>
          <a:bodyPr/>
          <a:lstStyle/>
          <a:p>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BE32011-B3E4-43E9-888C-5A3598BB21FB}" type="slidenum">
              <a:rPr lang="fr-FR" smtClean="0"/>
              <a:t>‹N°›</a:t>
            </a:fld>
            <a:endParaRPr lang="fr-FR"/>
          </a:p>
        </p:txBody>
      </p:sp>
    </p:spTree>
    <p:extLst>
      <p:ext uri="{BB962C8B-B14F-4D97-AF65-F5344CB8AC3E}">
        <p14:creationId xmlns:p14="http://schemas.microsoft.com/office/powerpoint/2010/main" val="1286199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3B12A1A3-0C32-4CB8-86F0-80BADDB8D028}" type="datetimeFigureOut">
              <a:rPr lang="fr-FR" smtClean="0"/>
              <a:t>02/03/2018</a:t>
            </a:fld>
            <a:endParaRPr lang="fr-FR"/>
          </a:p>
        </p:txBody>
      </p:sp>
      <p:sp>
        <p:nvSpPr>
          <p:cNvPr id="8" name="Footer Placeholder 7"/>
          <p:cNvSpPr>
            <a:spLocks noGrp="1"/>
          </p:cNvSpPr>
          <p:nvPr>
            <p:ph type="ftr" sz="quarter" idx="11"/>
          </p:nvPr>
        </p:nvSpPr>
        <p:spPr/>
        <p:txBody>
          <a:bodyPr/>
          <a:lstStyle/>
          <a:p>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BE32011-B3E4-43E9-888C-5A3598BB21FB}" type="slidenum">
              <a:rPr lang="fr-FR" smtClean="0"/>
              <a:t>‹N°›</a:t>
            </a:fld>
            <a:endParaRPr lang="fr-FR"/>
          </a:p>
        </p:txBody>
      </p:sp>
    </p:spTree>
    <p:extLst>
      <p:ext uri="{BB962C8B-B14F-4D97-AF65-F5344CB8AC3E}">
        <p14:creationId xmlns:p14="http://schemas.microsoft.com/office/powerpoint/2010/main" val="825528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3B12A1A3-0C32-4CB8-86F0-80BADDB8D028}" type="datetimeFigureOut">
              <a:rPr lang="fr-FR" smtClean="0"/>
              <a:t>02/03/2018</a:t>
            </a:fld>
            <a:endParaRPr lang="fr-FR"/>
          </a:p>
        </p:txBody>
      </p:sp>
      <p:sp>
        <p:nvSpPr>
          <p:cNvPr id="4" name="Footer Placeholder 3"/>
          <p:cNvSpPr>
            <a:spLocks noGrp="1"/>
          </p:cNvSpPr>
          <p:nvPr>
            <p:ph type="ftr" sz="quarter" idx="11"/>
          </p:nvPr>
        </p:nvSpPr>
        <p:spPr/>
        <p:txBody>
          <a:bodyPr/>
          <a:lstStyle/>
          <a:p>
            <a:endParaRPr lang="fr-F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BE32011-B3E4-43E9-888C-5A3598BB21FB}" type="slidenum">
              <a:rPr lang="fr-FR" smtClean="0"/>
              <a:t>‹N°›</a:t>
            </a:fld>
            <a:endParaRPr lang="fr-FR"/>
          </a:p>
        </p:txBody>
      </p:sp>
    </p:spTree>
    <p:extLst>
      <p:ext uri="{BB962C8B-B14F-4D97-AF65-F5344CB8AC3E}">
        <p14:creationId xmlns:p14="http://schemas.microsoft.com/office/powerpoint/2010/main" val="1749692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12A1A3-0C32-4CB8-86F0-80BADDB8D028}" type="datetimeFigureOut">
              <a:rPr lang="fr-FR" smtClean="0"/>
              <a:t>02/03/2018</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BE32011-B3E4-43E9-888C-5A3598BB21FB}" type="slidenum">
              <a:rPr lang="fr-FR" smtClean="0"/>
              <a:t>‹N°›</a:t>
            </a:fld>
            <a:endParaRPr lang="fr-FR"/>
          </a:p>
        </p:txBody>
      </p:sp>
    </p:spTree>
    <p:extLst>
      <p:ext uri="{BB962C8B-B14F-4D97-AF65-F5344CB8AC3E}">
        <p14:creationId xmlns:p14="http://schemas.microsoft.com/office/powerpoint/2010/main" val="3654897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B12A1A3-0C32-4CB8-86F0-80BADDB8D028}" type="datetimeFigureOut">
              <a:rPr lang="fr-FR" smtClean="0"/>
              <a:t>02/03/2018</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BE32011-B3E4-43E9-888C-5A3598BB21FB}" type="slidenum">
              <a:rPr lang="fr-FR" smtClean="0"/>
              <a:t>‹N°›</a:t>
            </a:fld>
            <a:endParaRPr lang="fr-FR"/>
          </a:p>
        </p:txBody>
      </p:sp>
    </p:spTree>
    <p:extLst>
      <p:ext uri="{BB962C8B-B14F-4D97-AF65-F5344CB8AC3E}">
        <p14:creationId xmlns:p14="http://schemas.microsoft.com/office/powerpoint/2010/main" val="525413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B12A1A3-0C32-4CB8-86F0-80BADDB8D028}" type="datetimeFigureOut">
              <a:rPr lang="fr-FR" smtClean="0"/>
              <a:t>02/03/2018</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BE32011-B3E4-43E9-888C-5A3598BB21FB}" type="slidenum">
              <a:rPr lang="fr-FR" smtClean="0"/>
              <a:t>‹N°›</a:t>
            </a:fld>
            <a:endParaRPr lang="fr-FR"/>
          </a:p>
        </p:txBody>
      </p:sp>
    </p:spTree>
    <p:extLst>
      <p:ext uri="{BB962C8B-B14F-4D97-AF65-F5344CB8AC3E}">
        <p14:creationId xmlns:p14="http://schemas.microsoft.com/office/powerpoint/2010/main" val="475103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B12A1A3-0C32-4CB8-86F0-80BADDB8D028}" type="datetimeFigureOut">
              <a:rPr lang="fr-FR" smtClean="0"/>
              <a:t>02/03/2018</a:t>
            </a:fld>
            <a:endParaRPr lang="fr-F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BE32011-B3E4-43E9-888C-5A3598BB21FB}" type="slidenum">
              <a:rPr lang="fr-FR" smtClean="0"/>
              <a:t>‹N°›</a:t>
            </a:fld>
            <a:endParaRPr lang="fr-FR"/>
          </a:p>
        </p:txBody>
      </p:sp>
    </p:spTree>
    <p:extLst>
      <p:ext uri="{BB962C8B-B14F-4D97-AF65-F5344CB8AC3E}">
        <p14:creationId xmlns:p14="http://schemas.microsoft.com/office/powerpoint/2010/main" val="67373923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845633" y="877543"/>
            <a:ext cx="5502202" cy="1380374"/>
          </a:xfrm>
        </p:spPr>
        <p:txBody>
          <a:bodyPr>
            <a:normAutofit/>
          </a:bodyPr>
          <a:lstStyle/>
          <a:p>
            <a:pPr algn="r"/>
            <a:r>
              <a:rPr lang="fr-FR" b="1" dirty="0" smtClean="0">
                <a:solidFill>
                  <a:srgbClr val="C00000"/>
                </a:solidFill>
              </a:rPr>
              <a:t>Mission  TENERE</a:t>
            </a:r>
            <a:br>
              <a:rPr lang="fr-FR" b="1" dirty="0" smtClean="0">
                <a:solidFill>
                  <a:srgbClr val="C00000"/>
                </a:solidFill>
              </a:rPr>
            </a:br>
            <a:r>
              <a:rPr lang="fr-FR" sz="1800" dirty="0" smtClean="0">
                <a:solidFill>
                  <a:srgbClr val="FFC000"/>
                </a:solidFill>
              </a:rPr>
              <a:t>Par Jérôme Hadacek</a:t>
            </a:r>
            <a:endParaRPr lang="fr-FR" sz="1800" dirty="0">
              <a:solidFill>
                <a:srgbClr val="FFC000"/>
              </a:solidFill>
            </a:endParaRPr>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4464" t="10524" r="7609" b="6479"/>
          <a:stretch/>
        </p:blipFill>
        <p:spPr>
          <a:xfrm>
            <a:off x="6388768" y="2472226"/>
            <a:ext cx="5450306" cy="3922294"/>
          </a:xfrm>
          <a:prstGeom prst="ellipse">
            <a:avLst/>
          </a:prstGeom>
          <a:ln>
            <a:noFill/>
          </a:ln>
          <a:effectLst>
            <a:softEdge rad="112500"/>
          </a:effectLst>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192" y="1122363"/>
            <a:ext cx="1294428" cy="1678441"/>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977" y="563755"/>
            <a:ext cx="2216342" cy="2795656"/>
          </a:xfrm>
          <a:prstGeom prst="rect">
            <a:avLst/>
          </a:prstGeom>
          <a:effectLst>
            <a:softEdge rad="31750"/>
          </a:effectLst>
        </p:spPr>
      </p:pic>
      <p:pic>
        <p:nvPicPr>
          <p:cNvPr id="8" name="Image 7"/>
          <p:cNvPicPr>
            <a:picLocks noChangeAspect="1"/>
          </p:cNvPicPr>
          <p:nvPr/>
        </p:nvPicPr>
        <p:blipFill rotWithShape="1">
          <a:blip r:embed="rId5"/>
          <a:srcRect t="32420" b="37629"/>
          <a:stretch/>
        </p:blipFill>
        <p:spPr>
          <a:xfrm>
            <a:off x="3012363" y="525465"/>
            <a:ext cx="2466975" cy="553452"/>
          </a:xfrm>
          <a:prstGeom prst="rect">
            <a:avLst/>
          </a:prstGeom>
        </p:spPr>
      </p:pic>
    </p:spTree>
    <p:extLst>
      <p:ext uri="{BB962C8B-B14F-4D97-AF65-F5344CB8AC3E}">
        <p14:creationId xmlns:p14="http://schemas.microsoft.com/office/powerpoint/2010/main" val="32929680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985342" y="538151"/>
            <a:ext cx="4371211" cy="5834378"/>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2776" y="538151"/>
            <a:ext cx="4368467" cy="5824623"/>
          </a:xfrm>
          <a:prstGeom prst="rect">
            <a:avLst/>
          </a:prstGeom>
        </p:spPr>
      </p:pic>
    </p:spTree>
    <p:extLst>
      <p:ext uri="{BB962C8B-B14F-4D97-AF65-F5344CB8AC3E}">
        <p14:creationId xmlns:p14="http://schemas.microsoft.com/office/powerpoint/2010/main" val="1617925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798" y="661067"/>
            <a:ext cx="4154907" cy="5539876"/>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5811" y="661067"/>
            <a:ext cx="4192003" cy="5589337"/>
          </a:xfrm>
          <a:prstGeom prst="rect">
            <a:avLst/>
          </a:prstGeom>
        </p:spPr>
      </p:pic>
    </p:spTree>
    <p:extLst>
      <p:ext uri="{BB962C8B-B14F-4D97-AF65-F5344CB8AC3E}">
        <p14:creationId xmlns:p14="http://schemas.microsoft.com/office/powerpoint/2010/main" val="1298853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8506" y="767012"/>
            <a:ext cx="7238999" cy="5429250"/>
          </a:xfrm>
          <a:prstGeom prst="rect">
            <a:avLst/>
          </a:prstGeom>
        </p:spPr>
      </p:pic>
    </p:spTree>
    <p:extLst>
      <p:ext uri="{BB962C8B-B14F-4D97-AF65-F5344CB8AC3E}">
        <p14:creationId xmlns:p14="http://schemas.microsoft.com/office/powerpoint/2010/main" val="3299631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4283" y="778255"/>
            <a:ext cx="7111717" cy="5333787"/>
          </a:xfrm>
          <a:prstGeom prst="rect">
            <a:avLst/>
          </a:prstGeom>
        </p:spPr>
      </p:pic>
    </p:spTree>
    <p:extLst>
      <p:ext uri="{BB962C8B-B14F-4D97-AF65-F5344CB8AC3E}">
        <p14:creationId xmlns:p14="http://schemas.microsoft.com/office/powerpoint/2010/main" val="16504313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128210" y="1479884"/>
            <a:ext cx="8121316" cy="1754326"/>
          </a:xfrm>
          <a:prstGeom prst="rect">
            <a:avLst/>
          </a:prstGeom>
          <a:noFill/>
        </p:spPr>
        <p:txBody>
          <a:bodyPr wrap="square" rtlCol="0">
            <a:spAutoFit/>
          </a:bodyPr>
          <a:lstStyle/>
          <a:p>
            <a:pPr algn="just"/>
            <a:r>
              <a:rPr lang="fr-FR" dirty="0" smtClean="0">
                <a:solidFill>
                  <a:srgbClr val="FF9900"/>
                </a:solidFill>
              </a:rPr>
              <a:t>Le diorama présenté dans ce document est l’œuvre de Jérôme Hadacek.</a:t>
            </a:r>
          </a:p>
          <a:p>
            <a:pPr algn="just"/>
            <a:endParaRPr lang="fr-FR" dirty="0" smtClean="0">
              <a:solidFill>
                <a:srgbClr val="FF9900"/>
              </a:solidFill>
            </a:endParaRPr>
          </a:p>
          <a:p>
            <a:pPr algn="just"/>
            <a:r>
              <a:rPr lang="fr-FR" dirty="0" smtClean="0">
                <a:solidFill>
                  <a:srgbClr val="FF9900"/>
                </a:solidFill>
              </a:rPr>
              <a:t>La miniature est un Berliet Gazelle au 1/50 de chez </a:t>
            </a:r>
            <a:r>
              <a:rPr lang="fr-FR" dirty="0" err="1" smtClean="0">
                <a:solidFill>
                  <a:srgbClr val="FF9900"/>
                </a:solidFill>
              </a:rPr>
              <a:t>Minitrucks</a:t>
            </a:r>
            <a:r>
              <a:rPr lang="fr-FR" dirty="0" smtClean="0">
                <a:solidFill>
                  <a:srgbClr val="FF9900"/>
                </a:solidFill>
              </a:rPr>
              <a:t>, largement modifié (portes ouvrantes, intérieur de cabine visible, les joues de capot démontables, moteur détaillé…).</a:t>
            </a:r>
            <a:endParaRPr lang="fr-FR" dirty="0">
              <a:solidFill>
                <a:srgbClr val="FF9900"/>
              </a:solidFill>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7017" y="4260043"/>
            <a:ext cx="3152274" cy="1674551"/>
          </a:xfrm>
          <a:prstGeom prst="rect">
            <a:avLst/>
          </a:prstGeom>
        </p:spPr>
      </p:pic>
      <p:sp>
        <p:nvSpPr>
          <p:cNvPr id="5" name="ZoneTexte 4"/>
          <p:cNvSpPr txBox="1"/>
          <p:nvPr/>
        </p:nvSpPr>
        <p:spPr>
          <a:xfrm>
            <a:off x="8007017" y="5934594"/>
            <a:ext cx="3152274" cy="369332"/>
          </a:xfrm>
          <a:prstGeom prst="rect">
            <a:avLst/>
          </a:prstGeom>
          <a:noFill/>
        </p:spPr>
        <p:txBody>
          <a:bodyPr wrap="square" rtlCol="0">
            <a:spAutoFit/>
          </a:bodyPr>
          <a:lstStyle/>
          <a:p>
            <a:pPr algn="ctr"/>
            <a:r>
              <a:rPr lang="fr-FR" b="1" spc="600" dirty="0" smtClean="0">
                <a:solidFill>
                  <a:srgbClr val="333300"/>
                </a:solidFill>
              </a:rPr>
              <a:t>www.milinfo.org</a:t>
            </a:r>
            <a:endParaRPr lang="fr-FR" b="1" spc="600" dirty="0">
              <a:solidFill>
                <a:srgbClr val="333300"/>
              </a:solidFill>
            </a:endParaRPr>
          </a:p>
        </p:txBody>
      </p:sp>
    </p:spTree>
    <p:extLst>
      <p:ext uri="{BB962C8B-B14F-4D97-AF65-F5344CB8AC3E}">
        <p14:creationId xmlns:p14="http://schemas.microsoft.com/office/powerpoint/2010/main" val="15129827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36293" y="577516"/>
            <a:ext cx="10226844" cy="6063198"/>
          </a:xfrm>
          <a:prstGeom prst="rect">
            <a:avLst/>
          </a:prstGeom>
          <a:noFill/>
        </p:spPr>
        <p:txBody>
          <a:bodyPr wrap="square" rtlCol="0">
            <a:spAutoFit/>
          </a:bodyPr>
          <a:lstStyle/>
          <a:p>
            <a:pPr algn="just">
              <a:tabLst>
                <a:tab pos="10407650" algn="l"/>
                <a:tab pos="10587038" algn="l"/>
              </a:tabLst>
            </a:pPr>
            <a:r>
              <a:rPr lang="fr-FR" b="1" dirty="0" smtClean="0">
                <a:solidFill>
                  <a:srgbClr val="C00000"/>
                </a:solidFill>
              </a:rPr>
              <a:t>Une opération de communication autour d’un camion mythique : </a:t>
            </a:r>
          </a:p>
          <a:p>
            <a:pPr algn="just">
              <a:tabLst>
                <a:tab pos="10407650" algn="l"/>
                <a:tab pos="10587038" algn="l"/>
              </a:tabLst>
            </a:pPr>
            <a:r>
              <a:rPr lang="fr-FR" dirty="0" smtClean="0">
                <a:solidFill>
                  <a:srgbClr val="FF9900"/>
                </a:solidFill>
              </a:rPr>
              <a:t>le GBC Gazelle, 1959-1960</a:t>
            </a:r>
          </a:p>
          <a:p>
            <a:pPr marL="4030663" algn="just">
              <a:tabLst>
                <a:tab pos="10407650" algn="l"/>
                <a:tab pos="10587038" algn="l"/>
              </a:tabLst>
            </a:pPr>
            <a:endParaRPr lang="fr-FR" sz="1600" dirty="0" smtClean="0"/>
          </a:p>
          <a:p>
            <a:pPr marL="4030663" algn="just">
              <a:tabLst>
                <a:tab pos="10407650" algn="l"/>
                <a:tab pos="10587038" algn="l"/>
              </a:tabLst>
            </a:pPr>
            <a:r>
              <a:rPr lang="fr-FR" sz="1400" dirty="0" smtClean="0"/>
              <a:t>La liaison directe Alger Fort-Lamy Alger, réalisée du 17 novembre 1959 au 7 janvier 1960, impliquait la traversée du Ténéré. Elle avait un triple but : scientifique, technique et commercial. La caravane motorisée quitte Ouargla en novembre 1959 ; elle comprend 9 camions Berliet GBC8 à 3 ponts moteurs " la Gazelle ", 7 voitures 4x4 tous terrains, 2 avions, 1 hélicoptère. Une équipe de 60 personnes, dont 12 scientifiques de haut niveau dans les domaines de la préhistoire, de l'ethnologie, la zoologie, va vivre une aventure exaltante. </a:t>
            </a:r>
          </a:p>
          <a:p>
            <a:pPr algn="just"/>
            <a:endParaRPr lang="fr-FR" sz="1400" dirty="0" smtClean="0"/>
          </a:p>
          <a:p>
            <a:pPr algn="just"/>
            <a:r>
              <a:rPr lang="fr-FR" sz="1400" dirty="0" smtClean="0"/>
              <a:t>Les matériels prouvent leur fiabilité à toute épreuve. Les scientifiques ramènent une moisson fabuleuse : entre autres, 5 tonnes de </a:t>
            </a:r>
            <a:r>
              <a:rPr lang="fr-FR" sz="1400" dirty="0" err="1" smtClean="0"/>
              <a:t>pebble-tools</a:t>
            </a:r>
            <a:r>
              <a:rPr lang="fr-FR" sz="1400" dirty="0" smtClean="0"/>
              <a:t>, poteries, meules à broyer, qui témoignent d'une occupation quasi-permanente du Ténéré "terra </a:t>
            </a:r>
            <a:r>
              <a:rPr lang="fr-FR" sz="1400" dirty="0" err="1" smtClean="0"/>
              <a:t>incognita</a:t>
            </a:r>
            <a:r>
              <a:rPr lang="fr-FR" sz="1400" dirty="0" smtClean="0"/>
              <a:t>" depuis près de 600 000 ans. Ces précieuses collections, d'abord déposées au Centre d'Etudes Sahariennes à l'abbaye de Sénanque (Vaucluse), puis en 1988 à l‘Université de Limoges, sont depuis 1992, en dépôt à l'Université P. Mendés France à Grenoble où elles servent de base à des programmes de recherche et de valorisation. 40 ans ont passé… ce partenariat entre l'industrie et l'Université reste précurseur !</a:t>
            </a:r>
          </a:p>
          <a:p>
            <a:pPr algn="just"/>
            <a:endParaRPr lang="fr-FR" sz="1400" dirty="0" smtClean="0"/>
          </a:p>
          <a:p>
            <a:pPr algn="just"/>
            <a:r>
              <a:rPr lang="fr-FR" sz="1400" dirty="0" smtClean="0"/>
              <a:t>Le camion GBC8 6x6 "Gazelle", véritable cheville ouvrière de ce raid, fut conçu en 1956 pour répondre aux exigences de la recherche pétrolière en zone désertique. Ce véhicule a un poids total en charge de 13500kg et est doté d'un moteur de 7,9 litres de cylindrée de 125ch. Son agilité sur le sable, sa sobriété, sa rapidité lui valent le nom de "Gazelle". Entre 1958 et 1977, plus de 32000 Gazelles, en versions civiles ou militaires, sortiront des usines Berliet, à Vénissieux et à Bourg-en-Bresse. Elles seront utilisées dans de nombreux pays. Leur nom demeure associé aux expéditions sahariennes de Berliet (</a:t>
            </a:r>
            <a:r>
              <a:rPr lang="fr-FR" sz="1400" dirty="0" err="1" smtClean="0"/>
              <a:t>Nov</a:t>
            </a:r>
            <a:r>
              <a:rPr lang="fr-FR" sz="1400" dirty="0" smtClean="0"/>
              <a:t> 1959-Jan 1960).                                                   </a:t>
            </a:r>
            <a:r>
              <a:rPr lang="fr-FR" sz="1400" i="1" dirty="0" smtClean="0"/>
              <a:t>Source : memoires-industrielles.fr</a:t>
            </a:r>
            <a:endParaRPr lang="fr-FR" sz="1400" i="1" dirty="0"/>
          </a:p>
        </p:txBody>
      </p:sp>
      <p:pic>
        <p:nvPicPr>
          <p:cNvPr id="3" name="Image 2"/>
          <p:cNvPicPr>
            <a:picLocks noChangeAspect="1"/>
          </p:cNvPicPr>
          <p:nvPr/>
        </p:nvPicPr>
        <p:blipFill rotWithShape="1">
          <a:blip r:embed="rId2"/>
          <a:srcRect l="1498" t="26238" r="995" b="4233"/>
          <a:stretch/>
        </p:blipFill>
        <p:spPr>
          <a:xfrm>
            <a:off x="1636293" y="1467854"/>
            <a:ext cx="3775302" cy="1629375"/>
          </a:xfrm>
          <a:prstGeom prst="rect">
            <a:avLst/>
          </a:prstGeom>
          <a:effectLst>
            <a:softEdge rad="31750"/>
          </a:effectLst>
        </p:spPr>
      </p:pic>
    </p:spTree>
    <p:extLst>
      <p:ext uri="{BB962C8B-B14F-4D97-AF65-F5344CB8AC3E}">
        <p14:creationId xmlns:p14="http://schemas.microsoft.com/office/powerpoint/2010/main" val="21963049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5115" y="896709"/>
            <a:ext cx="7620000" cy="5086350"/>
          </a:xfrm>
          <a:prstGeom prst="rect">
            <a:avLst/>
          </a:prstGeom>
        </p:spPr>
      </p:pic>
    </p:spTree>
    <p:extLst>
      <p:ext uri="{BB962C8B-B14F-4D97-AF65-F5344CB8AC3E}">
        <p14:creationId xmlns:p14="http://schemas.microsoft.com/office/powerpoint/2010/main" val="8204396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2190" y="860544"/>
            <a:ext cx="8058558" cy="5380463"/>
          </a:xfrm>
          <a:prstGeom prst="rect">
            <a:avLst/>
          </a:prstGeom>
        </p:spPr>
      </p:pic>
    </p:spTree>
    <p:extLst>
      <p:ext uri="{BB962C8B-B14F-4D97-AF65-F5344CB8AC3E}">
        <p14:creationId xmlns:p14="http://schemas.microsoft.com/office/powerpoint/2010/main" val="3626061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0537" y="782054"/>
            <a:ext cx="7483641" cy="5612730"/>
          </a:xfrm>
          <a:prstGeom prst="rect">
            <a:avLst/>
          </a:prstGeom>
        </p:spPr>
      </p:pic>
    </p:spTree>
    <p:extLst>
      <p:ext uri="{BB962C8B-B14F-4D97-AF65-F5344CB8AC3E}">
        <p14:creationId xmlns:p14="http://schemas.microsoft.com/office/powerpoint/2010/main" val="2213828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6213" y="649705"/>
            <a:ext cx="7607966" cy="5705975"/>
          </a:xfrm>
          <a:prstGeom prst="rect">
            <a:avLst/>
          </a:prstGeom>
        </p:spPr>
      </p:pic>
    </p:spTree>
    <p:extLst>
      <p:ext uri="{BB962C8B-B14F-4D97-AF65-F5344CB8AC3E}">
        <p14:creationId xmlns:p14="http://schemas.microsoft.com/office/powerpoint/2010/main" val="30519710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8347" y="733927"/>
            <a:ext cx="7459579" cy="5594685"/>
          </a:xfrm>
          <a:prstGeom prst="rect">
            <a:avLst/>
          </a:prstGeom>
        </p:spPr>
      </p:pic>
    </p:spTree>
    <p:extLst>
      <p:ext uri="{BB962C8B-B14F-4D97-AF65-F5344CB8AC3E}">
        <p14:creationId xmlns:p14="http://schemas.microsoft.com/office/powerpoint/2010/main" val="2286891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8187" y="764004"/>
            <a:ext cx="7355305" cy="5516479"/>
          </a:xfrm>
          <a:prstGeom prst="rect">
            <a:avLst/>
          </a:prstGeom>
        </p:spPr>
      </p:pic>
    </p:spTree>
    <p:extLst>
      <p:ext uri="{BB962C8B-B14F-4D97-AF65-F5344CB8AC3E}">
        <p14:creationId xmlns:p14="http://schemas.microsoft.com/office/powerpoint/2010/main" val="1950083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2095" y="782052"/>
            <a:ext cx="7218949" cy="5414212"/>
          </a:xfrm>
          <a:prstGeom prst="rect">
            <a:avLst/>
          </a:prstGeom>
        </p:spPr>
      </p:pic>
    </p:spTree>
    <p:extLst>
      <p:ext uri="{BB962C8B-B14F-4D97-AF65-F5344CB8AC3E}">
        <p14:creationId xmlns:p14="http://schemas.microsoft.com/office/powerpoint/2010/main" val="3078057439"/>
      </p:ext>
    </p:extLst>
  </p:cSld>
  <p:clrMapOvr>
    <a:masterClrMapping/>
  </p:clrMapOvr>
  <p:timing>
    <p:tnLst>
      <p:par>
        <p:cTn id="1" dur="indefinite" restart="never" nodeType="tmRoot"/>
      </p:par>
    </p:tnLst>
  </p:timing>
</p:sld>
</file>

<file path=ppt/theme/theme1.xml><?xml version="1.0" encoding="utf-8"?>
<a:theme xmlns:a="http://schemas.openxmlformats.org/drawingml/2006/main" name="Brin">
  <a:themeElements>
    <a:clrScheme name="Brin">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43</TotalTime>
  <Words>401</Words>
  <Application>Microsoft Office PowerPoint</Application>
  <PresentationFormat>Grand écran</PresentationFormat>
  <Paragraphs>13</Paragraphs>
  <Slides>14</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14</vt:i4>
      </vt:variant>
    </vt:vector>
  </HeadingPairs>
  <TitlesOfParts>
    <vt:vector size="18" baseType="lpstr">
      <vt:lpstr>Arial</vt:lpstr>
      <vt:lpstr>Century Gothic</vt:lpstr>
      <vt:lpstr>Wingdings 3</vt:lpstr>
      <vt:lpstr>Brin</vt:lpstr>
      <vt:lpstr>Mission  TENERE Par Jérôme Hadacek</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Région Nord-Pas de Calais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  TENERE Par Jérôme Hadacek</dc:title>
  <dc:creator>DDN-SI</dc:creator>
  <cp:lastModifiedBy>DDN-SI</cp:lastModifiedBy>
  <cp:revision>6</cp:revision>
  <dcterms:created xsi:type="dcterms:W3CDTF">2018-03-02T13:51:42Z</dcterms:created>
  <dcterms:modified xsi:type="dcterms:W3CDTF">2018-03-02T14:35:04Z</dcterms:modified>
</cp:coreProperties>
</file>