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</p:sldMasterIdLst>
  <p:sldIdLst>
    <p:sldId id="274" r:id="rId3"/>
    <p:sldId id="275" r:id="rId4"/>
    <p:sldId id="272" r:id="rId5"/>
    <p:sldId id="276" r:id="rId6"/>
    <p:sldId id="277" r:id="rId7"/>
    <p:sldId id="278" r:id="rId8"/>
    <p:sldId id="279" r:id="rId9"/>
    <p:sldId id="28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0" autoAdjust="0"/>
    <p:restoredTop sz="86000" autoAdjust="0"/>
  </p:normalViewPr>
  <p:slideViewPr>
    <p:cSldViewPr snapToGrid="0">
      <p:cViewPr>
        <p:scale>
          <a:sx n="84" d="100"/>
          <a:sy n="84" d="100"/>
        </p:scale>
        <p:origin x="-300" y="-1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2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5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8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01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3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9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12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18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25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4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833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63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16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9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4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35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6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5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5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7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58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14/02/2018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037A5-4CE5-487D-A212-B31EB7F52BF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88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02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1143000" y="430089"/>
            <a:ext cx="9906000" cy="1296144"/>
          </a:xfrm>
          <a:prstGeom prst="rect">
            <a:avLst/>
          </a:prstGeom>
          <a:solidFill>
            <a:srgbClr val="21029A"/>
          </a:solidFill>
        </p:spPr>
        <p:txBody>
          <a:bodyPr vert="horz" lIns="87269" tIns="43634" rIns="87269" bIns="4363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6200" dirty="0">
                <a:solidFill>
                  <a:prstClr val="white"/>
                </a:solidFill>
                <a:latin typeface="Freestyle Script" panose="030804020302050B0404" pitchFamily="66" charset="0"/>
                <a:cs typeface="Helvetica" panose="020B0604020202020204" pitchFamily="34" charset="0"/>
              </a:rPr>
              <a:t>F.F.P.J.P.</a:t>
            </a:r>
            <a:endParaRPr lang="fr-FR" sz="8400" dirty="0">
              <a:solidFill>
                <a:prstClr val="white"/>
              </a:solidFill>
              <a:latin typeface="Freestyle Script" panose="030804020302050B0404" pitchFamily="66" charset="0"/>
              <a:cs typeface="Helvetica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945" y="1724624"/>
            <a:ext cx="2632109" cy="2636912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876300" y="4892858"/>
            <a:ext cx="9906000" cy="6036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87269" tIns="43634" rIns="87269" bIns="4363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Projet 2024 / Déclinaison territoriale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7A2BB71-D873-4AB1-AB7F-5285E2EEF589}"/>
              </a:ext>
            </a:extLst>
          </p:cNvPr>
          <p:cNvSpPr/>
          <p:nvPr/>
        </p:nvSpPr>
        <p:spPr>
          <a:xfrm>
            <a:off x="3028950" y="6027801"/>
            <a:ext cx="5600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Colloque FFPJP 2019</a:t>
            </a:r>
            <a:endParaRPr lang="fr-FR" sz="2000" dirty="0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64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5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2124155-78C9-4A8A-9B64-E46FD9150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478" y="2594921"/>
            <a:ext cx="7727486" cy="26574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lvl="1" indent="0" algn="ctr">
              <a:lnSpc>
                <a:spcPct val="90000"/>
              </a:lnSpc>
              <a:buNone/>
            </a:pPr>
            <a:r>
              <a:rPr lang="fr-FR" b="1" dirty="0"/>
              <a:t>Le Projet Fédéral de la FFPJP est susceptible d’être modifié en fonction des nouveaux domaines relatifs à la nouvelle Gouvernance du Sport qui pourraient être ajoutés par notre Ministère des Sports.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835289" y="1605602"/>
            <a:ext cx="6960870" cy="5347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Evolution du Projet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3" y="1361677"/>
            <a:ext cx="1085660" cy="99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295" y="345883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447791" y="1325164"/>
            <a:ext cx="790229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prstClr val="white"/>
                </a:solidFill>
              </a:rPr>
              <a:t>Modélisation d’une déclinaison d’un projet fédéral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864" y="1174593"/>
            <a:ext cx="1085660" cy="99723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41340" y="2235923"/>
            <a:ext cx="8257127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Convention Pluriannuelle d’Objectifs FFPJP  – MJSCS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116843" y="3833647"/>
            <a:ext cx="6307281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Projet Associatif Territorial (convention ETR)</a:t>
            </a:r>
          </a:p>
          <a:p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Comités Régionaux, comités départementaux, clubs/ Ecoles de Pétanque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4932084" y="2877536"/>
            <a:ext cx="14694" cy="861701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097883" y="3063951"/>
            <a:ext cx="420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Diagnostic </a:t>
            </a:r>
            <a:r>
              <a:rPr lang="fr-FR" sz="1600" b="1" dirty="0">
                <a:solidFill>
                  <a:srgbClr val="FF0000"/>
                </a:solidFill>
              </a:rPr>
              <a:t>(Réalités/Vérités territoriales)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99243" y="3004301"/>
            <a:ext cx="39751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Axes de travail et indicateurs nationaux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Homogénéité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384796" y="5459450"/>
            <a:ext cx="371994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ACTIONS TERRITORIALES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712325" y="4720549"/>
            <a:ext cx="3491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Procédures / Outils / Moyens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747512" y="4755326"/>
            <a:ext cx="3640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Planification / Programmation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5387950" y="4689020"/>
            <a:ext cx="2330" cy="6054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 flipV="1">
            <a:off x="2116843" y="5663085"/>
            <a:ext cx="1057626" cy="20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53473" y="5432252"/>
            <a:ext cx="199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Evaluation</a:t>
            </a:r>
          </a:p>
        </p:txBody>
      </p:sp>
      <p:cxnSp>
        <p:nvCxnSpPr>
          <p:cNvPr id="30" name="Connecteur droit avec flèche 29"/>
          <p:cNvCxnSpPr/>
          <p:nvPr/>
        </p:nvCxnSpPr>
        <p:spPr>
          <a:xfrm flipH="1" flipV="1">
            <a:off x="621776" y="3000013"/>
            <a:ext cx="300464" cy="229449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613063" y="6161985"/>
            <a:ext cx="913361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Comment faire ? Formaliser par une convention d’objectifs territoriale fédérale</a:t>
            </a:r>
          </a:p>
        </p:txBody>
      </p:sp>
    </p:spTree>
    <p:extLst>
      <p:ext uri="{BB962C8B-B14F-4D97-AF65-F5344CB8AC3E}">
        <p14:creationId xmlns:p14="http://schemas.microsoft.com/office/powerpoint/2010/main" val="30000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5" grpId="0"/>
      <p:bldP spid="16" grpId="0"/>
      <p:bldP spid="20" grpId="0" animBg="1"/>
      <p:bldP spid="21" grpId="0"/>
      <p:bldP spid="23" grpId="0"/>
      <p:bldP spid="28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987" y="430873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835289" y="1605602"/>
            <a:ext cx="69608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>
                <a:solidFill>
                  <a:schemeClr val="bg1"/>
                </a:solidFill>
              </a:rPr>
              <a:t>La convention d’objectifs fédérale territoriale</a:t>
            </a:r>
            <a:endParaRPr lang="fr-FR" sz="2800" b="1" dirty="0">
              <a:solidFill>
                <a:prstClr val="white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3" y="1361677"/>
            <a:ext cx="1085660" cy="997236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186234" y="2161370"/>
            <a:ext cx="3681153" cy="5295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rgbClr val="FF0000"/>
                </a:solidFill>
              </a:rPr>
              <a:t>POURQUOI UNE CONVENTION?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42263" y="2590870"/>
            <a:ext cx="86348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Décliner la politique fédérale du national vers le local (Directives Techniques Nationales).</a:t>
            </a:r>
          </a:p>
          <a:p>
            <a:pPr algn="just"/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Pour associer un territoire (Comités Régionaux, comités départementaux, club) à la politique nationale fédérale.</a:t>
            </a:r>
          </a:p>
          <a:p>
            <a:pPr marL="342900" indent="-342900" algn="just">
              <a:buFontTx/>
              <a:buChar char="-"/>
            </a:pP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D’établir, selon les possibilités de chacun et en cohérence avec la politique nationale fédérale, les modalités d’aides matérielles, humaines ou financières d’un projet territorial, et/ou de déterminer une forme d’accompagnement de ce projet. </a:t>
            </a:r>
          </a:p>
          <a:p>
            <a:pPr marL="342900" indent="-342900" algn="just">
              <a:buFontTx/>
              <a:buChar char="-"/>
            </a:pP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Pour répondre à la volonté d’élus locaux de mettre en place un projet de professionnalisation (ATD) dont le but est de dynamiser leur territoire.</a:t>
            </a:r>
          </a:p>
          <a:p>
            <a:pPr marL="342900" indent="-342900" algn="just">
              <a:buFontTx/>
              <a:buChar char="-"/>
            </a:pP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16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987" y="430873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835289" y="1605602"/>
            <a:ext cx="69608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>
                <a:solidFill>
                  <a:schemeClr val="bg1"/>
                </a:solidFill>
              </a:rPr>
              <a:t>La convention d’objectifs fédérale territoriale</a:t>
            </a:r>
            <a:endParaRPr lang="fr-FR" sz="2800" b="1" dirty="0">
              <a:solidFill>
                <a:prstClr val="white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3" y="1361677"/>
            <a:ext cx="1085660" cy="99723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531849" y="3164681"/>
            <a:ext cx="83835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prstClr val="black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Etablir un constat à partir de la réalité territoriale locale (points positifs et négatifs)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Analyser les raisons,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Elaborer une stratégie, avec les acteurs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Définir les objectifs,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Signer une convention de partenariat FFPJP/Territoire,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Accompagner le projet,</a:t>
            </a:r>
          </a:p>
          <a:p>
            <a:pPr marL="285750" indent="-285750" algn="just">
              <a:buFontTx/>
              <a:buChar char="-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Evaluations intermédiaires		réadapter , et finale.</a:t>
            </a:r>
          </a:p>
          <a:p>
            <a:pPr marL="285750" indent="-285750">
              <a:buFontTx/>
              <a:buChar char="-"/>
            </a:pP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4307295" y="6248310"/>
            <a:ext cx="751778" cy="70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1"/>
          <p:cNvSpPr txBox="1">
            <a:spLocks/>
          </p:cNvSpPr>
          <p:nvPr/>
        </p:nvSpPr>
        <p:spPr>
          <a:xfrm>
            <a:off x="136557" y="2318081"/>
            <a:ext cx="9325096" cy="9618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>
                <a:solidFill>
                  <a:srgbClr val="FF0000"/>
                </a:solidFill>
              </a:rPr>
              <a:t>LA PROCEDURE </a:t>
            </a:r>
            <a:br>
              <a:rPr lang="fr-FR" sz="2800" b="1">
                <a:solidFill>
                  <a:srgbClr val="FF0000"/>
                </a:solidFill>
              </a:rPr>
            </a:br>
            <a:r>
              <a:rPr lang="fr-FR" sz="2800" b="1">
                <a:solidFill>
                  <a:srgbClr val="FF0000"/>
                </a:solidFill>
              </a:rPr>
              <a:t>(Co-construire FFPJP/Territoire en lien avec l’ETR)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0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987" y="430873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835289" y="1605602"/>
            <a:ext cx="69608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>
                <a:solidFill>
                  <a:schemeClr val="bg1"/>
                </a:solidFill>
              </a:rPr>
              <a:t>La convention d’objectifs fédérale territoriale</a:t>
            </a:r>
            <a:endParaRPr lang="fr-FR" sz="2800" b="1" dirty="0">
              <a:solidFill>
                <a:prstClr val="white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3" y="1361677"/>
            <a:ext cx="1085660" cy="99723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398751" y="2601161"/>
            <a:ext cx="83835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Elle lie la FFPJP au(x) responsable(s) élu(s) du territoire.</a:t>
            </a:r>
          </a:p>
          <a:p>
            <a:pPr marL="342900" indent="-342900" algn="just">
              <a:buFontTx/>
              <a:buChar char="-"/>
            </a:pPr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Elle est le fruit de la concertation entre les élus locaux et le référent de la  FFPJP qui définissent les problématiques et envisagent les différents axes stratégiques pour y remédier.</a:t>
            </a:r>
          </a:p>
          <a:p>
            <a:pPr algn="just"/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 Elle intervient après avoir rencontré les candidats potentiels à l’emploi (CV + entretien de motivation).</a:t>
            </a:r>
          </a:p>
          <a:p>
            <a:pPr algn="just"/>
            <a:endParaRPr lang="fr-F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Elle se construit en parallèle des démarches d’aides au financement de l’emploi par le territoire (Conseil régional...)</a:t>
            </a:r>
          </a:p>
        </p:txBody>
      </p:sp>
    </p:spTree>
    <p:extLst>
      <p:ext uri="{BB962C8B-B14F-4D97-AF65-F5344CB8AC3E}">
        <p14:creationId xmlns:p14="http://schemas.microsoft.com/office/powerpoint/2010/main" val="199263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CC07DE0-4504-45CF-A8F4-A1666BEC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987" y="430873"/>
            <a:ext cx="7474172" cy="87738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i="1" dirty="0"/>
              <a:t>ProJet </a:t>
            </a:r>
            <a:r>
              <a:rPr lang="fr-FR" b="1" i="1" dirty="0"/>
              <a:t>fédéral</a:t>
            </a:r>
            <a:r>
              <a:rPr lang="en-US" b="1" i="1" dirty="0"/>
              <a:t> 2024</a:t>
            </a:r>
          </a:p>
        </p:txBody>
      </p:sp>
      <p:sp>
        <p:nvSpPr>
          <p:cNvPr id="40" name="Rectangle 42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D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04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FE64431-D41E-40E2-91FF-E33B9FA18912}"/>
              </a:ext>
            </a:extLst>
          </p:cNvPr>
          <p:cNvSpPr txBox="1"/>
          <p:nvPr/>
        </p:nvSpPr>
        <p:spPr>
          <a:xfrm>
            <a:off x="1835289" y="1605602"/>
            <a:ext cx="69608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>
                <a:solidFill>
                  <a:schemeClr val="bg1"/>
                </a:solidFill>
              </a:rPr>
              <a:t>La convention d’objectifs fédérale territoriale</a:t>
            </a:r>
            <a:endParaRPr lang="fr-FR" sz="2800" b="1" dirty="0">
              <a:solidFill>
                <a:prstClr val="white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1A1B9C1-17E5-459F-AB72-8CB903041C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46" t="-31708" r="-32445" b="-22711"/>
          <a:stretch/>
        </p:blipFill>
        <p:spPr>
          <a:xfrm>
            <a:off x="8777109" y="1847850"/>
            <a:ext cx="2761424" cy="28902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3B40FB3-99FA-4486-99E9-70D5DB5C2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3" y="1361677"/>
            <a:ext cx="1085660" cy="99723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60460" y="2656256"/>
            <a:ext cx="83835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Une première partie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générale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, commune à tous les territoires: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missions générales (politique nationale fédérale) et leurs objectifs,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différentes formes d’aides fédérales possibles.</a:t>
            </a:r>
          </a:p>
          <a:p>
            <a:pPr lvl="1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Une deuxième partie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spécifique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liée au territoire: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informations sur la professionnalisation et son élu référent,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La définition du territoire d’intervention,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problématiques liées au territoire, 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objectifs pour répondre aux problématiques,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stratégies privilégiées (descriptif des actions),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moyens mis à disposition par les différents partenaires,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critères d’évaluation.</a:t>
            </a:r>
          </a:p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L’accord de partenariat:</a:t>
            </a:r>
          </a:p>
          <a:p>
            <a:pPr marL="800100" lvl="1" indent="-342900">
              <a:buFontTx/>
              <a:buChar char="-"/>
            </a:pPr>
            <a:r>
              <a:rPr lang="fr-FR" dirty="0">
                <a:solidFill>
                  <a:srgbClr val="5B9BD5">
                    <a:lumMod val="75000"/>
                  </a:srgbClr>
                </a:solidFill>
              </a:rPr>
              <a:t>Les conditions du partenariat.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033803" y="2185429"/>
            <a:ext cx="7156566" cy="5720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>
                <a:solidFill>
                  <a:srgbClr val="FF0000"/>
                </a:solidFill>
              </a:rPr>
              <a:t>LE CONTENU DE LA CONVENTION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4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02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 txBox="1">
            <a:spLocks/>
          </p:cNvSpPr>
          <p:nvPr/>
        </p:nvSpPr>
        <p:spPr>
          <a:xfrm>
            <a:off x="1143000" y="430089"/>
            <a:ext cx="9906000" cy="1296144"/>
          </a:xfrm>
          <a:prstGeom prst="rect">
            <a:avLst/>
          </a:prstGeom>
          <a:solidFill>
            <a:srgbClr val="21029A"/>
          </a:solidFill>
        </p:spPr>
        <p:txBody>
          <a:bodyPr vert="horz" lIns="87269" tIns="43634" rIns="87269" bIns="4363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6200" dirty="0">
                <a:solidFill>
                  <a:prstClr val="white"/>
                </a:solidFill>
                <a:latin typeface="Freestyle Script" panose="030804020302050B0404" pitchFamily="66" charset="0"/>
                <a:cs typeface="Helvetica" panose="020B0604020202020204" pitchFamily="34" charset="0"/>
              </a:rPr>
              <a:t>F.F.P.J.P.</a:t>
            </a:r>
            <a:endParaRPr lang="fr-FR" sz="8400" dirty="0">
              <a:solidFill>
                <a:prstClr val="white"/>
              </a:solidFill>
              <a:latin typeface="Freestyle Script" panose="030804020302050B0404" pitchFamily="66" charset="0"/>
              <a:cs typeface="Helvetica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945" y="1724624"/>
            <a:ext cx="2632109" cy="2636912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876300" y="4892858"/>
            <a:ext cx="9906000" cy="6036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87269" tIns="43634" rIns="87269" bIns="4363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Merci de votre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7A2BB71-D873-4AB1-AB7F-5285E2EEF589}"/>
              </a:ext>
            </a:extLst>
          </p:cNvPr>
          <p:cNvSpPr/>
          <p:nvPr/>
        </p:nvSpPr>
        <p:spPr>
          <a:xfrm>
            <a:off x="3028950" y="6027801"/>
            <a:ext cx="5600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Colloque FFPJP 2019</a:t>
            </a:r>
            <a:endParaRPr lang="fr-FR" sz="2000" dirty="0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1995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487</Words>
  <Application>Microsoft Office PowerPoint</Application>
  <PresentationFormat>Personnalisé</PresentationFormat>
  <Paragraphs>70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1_Thème Office</vt:lpstr>
      <vt:lpstr>2_Thème Office</vt:lpstr>
      <vt:lpstr>Présentation PowerPoint</vt:lpstr>
      <vt:lpstr>ProJet fédéral 2024</vt:lpstr>
      <vt:lpstr>ProJet fédéral 2024</vt:lpstr>
      <vt:lpstr>ProJet fédéral 2024</vt:lpstr>
      <vt:lpstr>ProJet fédéral 2024</vt:lpstr>
      <vt:lpstr>ProJet fédéral 2024</vt:lpstr>
      <vt:lpstr>ProJet fédéral 2024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J</dc:creator>
  <cp:lastModifiedBy>Patricia</cp:lastModifiedBy>
  <cp:revision>170</cp:revision>
  <dcterms:created xsi:type="dcterms:W3CDTF">2016-05-25T15:29:41Z</dcterms:created>
  <dcterms:modified xsi:type="dcterms:W3CDTF">2019-02-18T15:14:44Z</dcterms:modified>
</cp:coreProperties>
</file>