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75" r:id="rId6"/>
    <p:sldId id="260" r:id="rId7"/>
    <p:sldId id="261" r:id="rId8"/>
    <p:sldId id="262" r:id="rId9"/>
    <p:sldId id="263" r:id="rId10"/>
    <p:sldId id="276" r:id="rId11"/>
    <p:sldId id="294" r:id="rId12"/>
    <p:sldId id="295" r:id="rId13"/>
    <p:sldId id="296" r:id="rId14"/>
    <p:sldId id="264" r:id="rId15"/>
    <p:sldId id="265" r:id="rId16"/>
    <p:sldId id="277" r:id="rId17"/>
    <p:sldId id="266" r:id="rId18"/>
    <p:sldId id="267" r:id="rId19"/>
    <p:sldId id="268" r:id="rId20"/>
    <p:sldId id="278" r:id="rId21"/>
    <p:sldId id="270" r:id="rId22"/>
    <p:sldId id="283" r:id="rId23"/>
    <p:sldId id="271" r:id="rId24"/>
    <p:sldId id="297" r:id="rId25"/>
    <p:sldId id="279" r:id="rId26"/>
    <p:sldId id="272" r:id="rId27"/>
    <p:sldId id="273" r:id="rId28"/>
    <p:sldId id="300" r:id="rId29"/>
    <p:sldId id="292" r:id="rId30"/>
    <p:sldId id="293" r:id="rId31"/>
    <p:sldId id="280" r:id="rId32"/>
    <p:sldId id="281" r:id="rId33"/>
    <p:sldId id="298" r:id="rId34"/>
    <p:sldId id="299" r:id="rId35"/>
    <p:sldId id="274" r:id="rId36"/>
    <p:sldId id="284" r:id="rId37"/>
    <p:sldId id="285" r:id="rId38"/>
    <p:sldId id="301" r:id="rId39"/>
    <p:sldId id="286" r:id="rId40"/>
    <p:sldId id="287" r:id="rId41"/>
    <p:sldId id="288" r:id="rId42"/>
    <p:sldId id="289" r:id="rId43"/>
    <p:sldId id="290" r:id="rId44"/>
    <p:sldId id="302" r:id="rId45"/>
    <p:sldId id="291" r:id="rId46"/>
    <p:sldId id="303" r:id="rId47"/>
    <p:sldId id="304" r:id="rId48"/>
    <p:sldId id="305"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7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34412-60B1-4EEB-B8A6-1B982EE4D79B}" type="datetimeFigureOut">
              <a:rPr lang="fr-FR" smtClean="0"/>
              <a:pPr/>
              <a:t>30/09/2015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6A7479-B687-4D59-90D8-0A5BA438016F}" type="slidenum">
              <a:rPr lang="fr-FR" smtClean="0"/>
              <a:pPr/>
              <a:t>‹N°›</a:t>
            </a:fld>
            <a:endParaRPr lang="fr-FR"/>
          </a:p>
        </p:txBody>
      </p:sp>
    </p:spTree>
    <p:extLst>
      <p:ext uri="{BB962C8B-B14F-4D97-AF65-F5344CB8AC3E}">
        <p14:creationId xmlns:p14="http://schemas.microsoft.com/office/powerpoint/2010/main" val="170446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46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6A7479-B687-4D59-90D8-0A5BA438016F}"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6FD3400-2E5E-41E9-A624-FD9FA105AA7F}" type="datetimeFigureOut">
              <a:rPr lang="fr-FR" smtClean="0"/>
              <a:pPr/>
              <a:t>30/09/2015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42581F-69F8-44FD-BF00-3938F25352A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FD3400-2E5E-41E9-A624-FD9FA105AA7F}" type="datetimeFigureOut">
              <a:rPr lang="fr-FR" smtClean="0"/>
              <a:pPr/>
              <a:t>30/09/2015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42581F-69F8-44FD-BF00-3938F25352A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FD3400-2E5E-41E9-A624-FD9FA105AA7F}" type="datetimeFigureOut">
              <a:rPr lang="fr-FR" smtClean="0"/>
              <a:pPr/>
              <a:t>30/09/2015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42581F-69F8-44FD-BF00-3938F25352A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FD3400-2E5E-41E9-A624-FD9FA105AA7F}" type="datetimeFigureOut">
              <a:rPr lang="fr-FR" smtClean="0"/>
              <a:pPr/>
              <a:t>30/09/2015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42581F-69F8-44FD-BF00-3938F25352A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6FD3400-2E5E-41E9-A624-FD9FA105AA7F}" type="datetimeFigureOut">
              <a:rPr lang="fr-FR" smtClean="0"/>
              <a:pPr/>
              <a:t>30/09/2015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42581F-69F8-44FD-BF00-3938F25352A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6FD3400-2E5E-41E9-A624-FD9FA105AA7F}" type="datetimeFigureOut">
              <a:rPr lang="fr-FR" smtClean="0"/>
              <a:pPr/>
              <a:t>30/09/2015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42581F-69F8-44FD-BF00-3938F25352A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6FD3400-2E5E-41E9-A624-FD9FA105AA7F}" type="datetimeFigureOut">
              <a:rPr lang="fr-FR" smtClean="0"/>
              <a:pPr/>
              <a:t>30/09/2015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342581F-69F8-44FD-BF00-3938F25352A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6FD3400-2E5E-41E9-A624-FD9FA105AA7F}" type="datetimeFigureOut">
              <a:rPr lang="fr-FR" smtClean="0"/>
              <a:pPr/>
              <a:t>30/09/2015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342581F-69F8-44FD-BF00-3938F25352A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6FD3400-2E5E-41E9-A624-FD9FA105AA7F}" type="datetimeFigureOut">
              <a:rPr lang="fr-FR" smtClean="0"/>
              <a:pPr/>
              <a:t>30/09/2015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342581F-69F8-44FD-BF00-3938F25352A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6FD3400-2E5E-41E9-A624-FD9FA105AA7F}" type="datetimeFigureOut">
              <a:rPr lang="fr-FR" smtClean="0"/>
              <a:pPr/>
              <a:t>30/09/2015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42581F-69F8-44FD-BF00-3938F25352A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6FD3400-2E5E-41E9-A624-FD9FA105AA7F}" type="datetimeFigureOut">
              <a:rPr lang="fr-FR" smtClean="0"/>
              <a:pPr/>
              <a:t>30/09/2015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42581F-69F8-44FD-BF00-3938F25352A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D3400-2E5E-41E9-A624-FD9FA105AA7F}" type="datetimeFigureOut">
              <a:rPr lang="fr-FR" smtClean="0"/>
              <a:pPr/>
              <a:t>30/09/2015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2581F-69F8-44FD-BF00-3938F25352A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fr/imgres?imgurl=http://www.ouest-france.fr/sites/default/files/styles/image-640/public/2014/10/16/pour-bien-commencer-ce-jeudi-16-octobre_0.jpg?itok=c3P_Sej-&amp;imgrefurl=http://www.ouest-france.fr/ephemeride-pour-bien-commencer-ce-jeudi-16-octobre-2906374&amp;h=360&amp;w=640&amp;tbnid=Xcrr3jRZcCPzbM:&amp;docid=106PPu_O1RFjrM&amp;hl=fr&amp;ei=tlrkVfDCNoK1UbeagaAF&amp;tbm=isch&amp;iact=rc&amp;uact=3&amp;dur=1128&amp;page=4&amp;start=122&amp;ndsp=46&amp;ved=0CJoBEK0DMDI4ZGoVChMI8PXEybrTxwIVgloUCh03TQB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fr/imgres?imgurl=http://www.jeanmarcmorandini.com/sites/jeanmarcmorandini.com/files/styles/liste-centrale-grande/public/benoit-xvi.jpg&amp;imgrefurl=http://www.jeanmarcmorandini.com/actualite-benoit-xvi.html&amp;h=288&amp;w=628&amp;tbnid=DCWsKO-DBpBIHM:&amp;docid=irOZfLbM6JpMmM&amp;hl=fr&amp;ei=LV_kVcKcHMP_Uv6cqPgK&amp;tbm=isch&amp;iact=rc&amp;uact=3&amp;dur=1277&amp;page=4&amp;start=106&amp;ndsp=36&amp;ved=0CE8QrQMwGThkahUKEwiC563qvtPHAhXDvxQKHX4OCq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papa.cancaonova.com/wp-content/uploads/2013/07/materiadocumento.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DEMAF  03-10-2015</a:t>
            </a:r>
            <a:endParaRPr lang="fr-FR" dirty="0"/>
          </a:p>
        </p:txBody>
      </p:sp>
      <p:sp>
        <p:nvSpPr>
          <p:cNvPr id="3" name="Sous-titre 2"/>
          <p:cNvSpPr>
            <a:spLocks noGrp="1"/>
          </p:cNvSpPr>
          <p:nvPr>
            <p:ph type="subTitle" idx="1"/>
          </p:nvPr>
        </p:nvSpPr>
        <p:spPr>
          <a:solidFill>
            <a:srgbClr val="FFFF00"/>
          </a:solidFill>
        </p:spPr>
        <p:txBody>
          <a:bodyPr/>
          <a:lstStyle/>
          <a:p>
            <a:r>
              <a:rPr lang="fr-FR" dirty="0" smtClean="0"/>
              <a:t>De Vatican II à « La joie de l’Evangile »</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Concile Vatican II</a:t>
            </a:r>
            <a:r>
              <a:rPr lang="fr-FR" b="1" i="1" dirty="0" smtClean="0"/>
              <a:t> </a:t>
            </a:r>
            <a:r>
              <a:rPr lang="fr-FR" b="1" i="1" dirty="0" err="1" smtClean="0"/>
              <a:t>Gaudium</a:t>
            </a:r>
            <a:r>
              <a:rPr lang="fr-FR" b="1" i="1" dirty="0" smtClean="0"/>
              <a:t> et </a:t>
            </a:r>
            <a:r>
              <a:rPr lang="fr-FR" b="1" i="1" dirty="0" err="1" smtClean="0"/>
              <a:t>Spes</a:t>
            </a:r>
            <a:r>
              <a:rPr lang="fr-FR" b="1" dirty="0" smtClean="0"/>
              <a:t> </a:t>
            </a:r>
            <a:endParaRPr lang="fr-FR" dirty="0"/>
          </a:p>
        </p:txBody>
      </p:sp>
      <p:pic>
        <p:nvPicPr>
          <p:cNvPr id="6" name="Picture 2" descr="D:\vatican II\sans-titre.png"/>
          <p:cNvPicPr>
            <a:picLocks noGrp="1" noChangeAspect="1" noChangeArrowheads="1"/>
          </p:cNvPicPr>
          <p:nvPr>
            <p:ph idx="1"/>
          </p:nvPr>
        </p:nvPicPr>
        <p:blipFill>
          <a:blip r:embed="rId3"/>
          <a:srcRect/>
          <a:stretch>
            <a:fillRect/>
          </a:stretch>
        </p:blipFill>
        <p:spPr bwMode="auto">
          <a:xfrm>
            <a:off x="1428728" y="2481626"/>
            <a:ext cx="7356504" cy="323338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Dignité humaine?</a:t>
            </a:r>
          </a:p>
        </p:txBody>
      </p:sp>
      <p:sp>
        <p:nvSpPr>
          <p:cNvPr id="3" name="Espace réservé du contenu 2"/>
          <p:cNvSpPr>
            <a:spLocks noGrp="1"/>
          </p:cNvSpPr>
          <p:nvPr>
            <p:ph idx="1"/>
          </p:nvPr>
        </p:nvSpPr>
        <p:spPr>
          <a:ln w="28575">
            <a:solidFill>
              <a:srgbClr val="FF0000"/>
            </a:solidFill>
            <a:prstDash val="solid"/>
          </a:ln>
        </p:spPr>
        <p:txBody>
          <a:bodyPr/>
          <a:lstStyle/>
          <a:p>
            <a:r>
              <a:rPr lang="fr-FR" b="1" dirty="0" smtClean="0"/>
              <a:t>Fondée sur l’incarnation</a:t>
            </a:r>
            <a:r>
              <a:rPr lang="fr-FR" dirty="0" smtClean="0"/>
              <a:t>.</a:t>
            </a:r>
          </a:p>
          <a:p>
            <a:r>
              <a:rPr lang="fr-FR" b="1" dirty="0" smtClean="0"/>
              <a:t>Concrétisée en </a:t>
            </a:r>
            <a:r>
              <a:rPr lang="fr-FR" dirty="0" smtClean="0"/>
              <a:t>: </a:t>
            </a:r>
          </a:p>
          <a:p>
            <a:pPr>
              <a:buFontTx/>
              <a:buChar char="-"/>
            </a:pPr>
            <a:r>
              <a:rPr lang="fr-FR" dirty="0" smtClean="0"/>
              <a:t>Liberté</a:t>
            </a:r>
          </a:p>
          <a:p>
            <a:pPr>
              <a:buFontTx/>
              <a:buChar char="-"/>
            </a:pPr>
            <a:r>
              <a:rPr lang="fr-FR" dirty="0" smtClean="0"/>
              <a:t>Conscience morale</a:t>
            </a:r>
          </a:p>
          <a:p>
            <a:pPr>
              <a:buFontTx/>
              <a:buChar char="-"/>
            </a:pPr>
            <a:r>
              <a:rPr lang="fr-FR" dirty="0" smtClean="0"/>
              <a:t>Sagesse.</a:t>
            </a: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rgbClr val="FF0000"/>
            </a:solidFill>
          </a:ln>
        </p:spPr>
        <p:txBody>
          <a:bodyPr/>
          <a:lstStyle/>
          <a:p>
            <a:r>
              <a:rPr lang="fr-FR" dirty="0" smtClean="0"/>
              <a:t>Conséquences</a:t>
            </a:r>
            <a:endParaRPr lang="fr-FR" dirty="0"/>
          </a:p>
        </p:txBody>
      </p:sp>
      <p:sp>
        <p:nvSpPr>
          <p:cNvPr id="3" name="Espace réservé du contenu 2"/>
          <p:cNvSpPr>
            <a:spLocks noGrp="1"/>
          </p:cNvSpPr>
          <p:nvPr>
            <p:ph idx="1"/>
          </p:nvPr>
        </p:nvSpPr>
        <p:spPr/>
        <p:txBody>
          <a:bodyPr/>
          <a:lstStyle/>
          <a:p>
            <a:r>
              <a:rPr lang="fr-FR" dirty="0" smtClean="0"/>
              <a:t>Vocation humaine communautaire.</a:t>
            </a:r>
          </a:p>
          <a:p>
            <a:r>
              <a:rPr lang="fr-FR" dirty="0" smtClean="0"/>
              <a:t>Interdépendance entre les hommes.</a:t>
            </a:r>
          </a:p>
          <a:p>
            <a:r>
              <a:rPr lang="fr-FR" dirty="0" smtClean="0"/>
              <a:t>Charité.</a:t>
            </a:r>
          </a:p>
          <a:p>
            <a:r>
              <a:rPr lang="fr-FR" dirty="0" smtClean="0"/>
              <a:t>Promouvoir le bien commun.</a:t>
            </a:r>
          </a:p>
          <a:p>
            <a:r>
              <a:rPr lang="fr-FR" dirty="0" smtClean="0"/>
              <a:t>Respect.</a:t>
            </a:r>
          </a:p>
          <a:p>
            <a:r>
              <a:rPr lang="fr-FR" dirty="0" smtClean="0"/>
              <a:t>Egalité.</a:t>
            </a:r>
          </a:p>
          <a:p>
            <a:r>
              <a:rPr lang="fr-FR" dirty="0" smtClean="0"/>
              <a:t>Justice</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Responsabilité et participation à la vie sociale.</a:t>
            </a:r>
          </a:p>
          <a:p>
            <a:pPr>
              <a:buNone/>
            </a:pPr>
            <a:endParaRPr lang="fr-FR" dirty="0" smtClean="0"/>
          </a:p>
          <a:p>
            <a:r>
              <a:rPr lang="fr-FR" dirty="0" smtClean="0"/>
              <a:t>Ce qui demande d’être attirés par des valeurs.</a:t>
            </a:r>
          </a:p>
          <a:p>
            <a:pPr>
              <a:buNone/>
            </a:pPr>
            <a:r>
              <a:rPr lang="fr-FR" dirty="0" smtClean="0"/>
              <a:t>                                                          (</a:t>
            </a:r>
            <a:r>
              <a:rPr lang="fr-FR" i="1" dirty="0" smtClean="0"/>
              <a:t>G.S</a:t>
            </a:r>
            <a:r>
              <a:rPr lang="fr-FR" dirty="0" smtClean="0"/>
              <a:t>. 31)</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endParaRPr lang="fr-FR" dirty="0"/>
          </a:p>
        </p:txBody>
      </p:sp>
      <p:sp>
        <p:nvSpPr>
          <p:cNvPr id="3" name="Espace réservé du contenu 2"/>
          <p:cNvSpPr>
            <a:spLocks noGrp="1"/>
          </p:cNvSpPr>
          <p:nvPr>
            <p:ph idx="1"/>
          </p:nvPr>
        </p:nvSpPr>
        <p:spPr/>
        <p:txBody>
          <a:bodyPr>
            <a:normAutofit fontScale="92500"/>
          </a:bodyPr>
          <a:lstStyle/>
          <a:p>
            <a:pPr lvl="0"/>
            <a:r>
              <a:rPr lang="fr-FR" i="1" dirty="0" smtClean="0"/>
              <a:t>26,3 Aussi </a:t>
            </a:r>
            <a:r>
              <a:rPr lang="fr-FR" i="1" dirty="0"/>
              <a:t>l’ordre social et son progrès doivent-ils toujours tourner au bien des personnes, puisque l</a:t>
            </a:r>
            <a:r>
              <a:rPr lang="fr-FR" i="1" dirty="0">
                <a:solidFill>
                  <a:srgbClr val="FF0000"/>
                </a:solidFill>
              </a:rPr>
              <a:t>’ordre des choses doit être subordonné à l’ordre des personnes </a:t>
            </a:r>
            <a:r>
              <a:rPr lang="fr-FR" i="1" dirty="0" smtClean="0"/>
              <a:t>et non l’inverse.  </a:t>
            </a:r>
          </a:p>
          <a:p>
            <a:r>
              <a:rPr lang="fr-FR" i="1" dirty="0"/>
              <a:t>36.3. Mais si, par « autonomie du temporel», on veut dire que les choses créées ne dépendent pas de Dieu et que l’homme peut en disposer sans référence au Créateur, la fausseté de tels propos ne peut échapper à quiconque reconnaît Dieu.</a:t>
            </a:r>
            <a:endParaRPr lang="fr-FR" dirty="0"/>
          </a:p>
          <a:p>
            <a:pPr lvl="0"/>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i="1" dirty="0"/>
              <a:t>GS 45  1. Qu’elle aide le monde ou qu’elle reçoive de lui, l’Église tend vers un but unique : </a:t>
            </a:r>
            <a:r>
              <a:rPr lang="fr-FR" i="1" dirty="0">
                <a:solidFill>
                  <a:srgbClr val="FF0000"/>
                </a:solidFill>
              </a:rPr>
              <a:t>que vienne le règne de Dieu </a:t>
            </a:r>
            <a:r>
              <a:rPr lang="fr-FR" i="1" dirty="0"/>
              <a:t>et que s’établisse le salut du genre humain. </a:t>
            </a:r>
            <a:endParaRPr lang="fr-FR" i="1" dirty="0" smtClean="0"/>
          </a:p>
          <a:p>
            <a:r>
              <a:rPr lang="fr-FR" i="1" dirty="0" smtClean="0"/>
              <a:t>… l’Eglise est le « sacrement universel du salut » manifestant et actualisant tout à la fois le mystère de l’amour de Dieu pour l’homme.</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Paul VI</a:t>
            </a:r>
            <a:endParaRPr lang="fr-FR" dirty="0"/>
          </a:p>
        </p:txBody>
      </p:sp>
      <p:pic>
        <p:nvPicPr>
          <p:cNvPr id="4" name="Picture 2" descr="D:\vatican II\images29YRHCDE.jpg"/>
          <p:cNvPicPr>
            <a:picLocks noGrp="1"/>
          </p:cNvPicPr>
          <p:nvPr>
            <p:ph idx="1"/>
          </p:nvPr>
        </p:nvPicPr>
        <p:blipFill>
          <a:blip r:embed="rId3"/>
          <a:srcRect/>
          <a:stretch>
            <a:fillRect/>
          </a:stretch>
        </p:blipFill>
        <p:spPr bwMode="auto">
          <a:xfrm>
            <a:off x="1571604" y="2357430"/>
            <a:ext cx="5143536" cy="335758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143932" cy="1131910"/>
          </a:xfrm>
          <a:solidFill>
            <a:srgbClr val="00B0F0"/>
          </a:solidFill>
        </p:spPr>
        <p:txBody>
          <a:bodyPr>
            <a:normAutofit fontScale="90000"/>
          </a:bodyPr>
          <a:lstStyle/>
          <a:p>
            <a:pPr lvl="0"/>
            <a:r>
              <a:rPr lang="fr-FR" sz="4000" b="1" i="1" dirty="0" err="1" smtClean="0"/>
              <a:t>Evangelii</a:t>
            </a:r>
            <a:r>
              <a:rPr lang="fr-FR" sz="4000" b="1" i="1" dirty="0" smtClean="0"/>
              <a:t> </a:t>
            </a:r>
            <a:r>
              <a:rPr lang="fr-FR" sz="4000" b="1" i="1" dirty="0" err="1"/>
              <a:t>Nuntiandi</a:t>
            </a:r>
            <a:r>
              <a:rPr lang="fr-FR" sz="4000" b="1" dirty="0"/>
              <a:t> :  </a:t>
            </a:r>
            <a:r>
              <a:rPr lang="fr-FR" sz="4000" b="1" dirty="0" smtClean="0"/>
              <a:t>1975</a:t>
            </a:r>
            <a:r>
              <a:rPr lang="fr-FR" dirty="0"/>
              <a:t/>
            </a:r>
            <a:br>
              <a:rPr lang="fr-FR" dirty="0"/>
            </a:br>
            <a:endParaRPr lang="fr-FR" dirty="0"/>
          </a:p>
        </p:txBody>
      </p:sp>
      <p:sp>
        <p:nvSpPr>
          <p:cNvPr id="3" name="Espace réservé du contenu 2"/>
          <p:cNvSpPr>
            <a:spLocks noGrp="1"/>
          </p:cNvSpPr>
          <p:nvPr>
            <p:ph idx="1"/>
          </p:nvPr>
        </p:nvSpPr>
        <p:spPr/>
        <p:txBody>
          <a:bodyPr/>
          <a:lstStyle/>
          <a:p>
            <a:r>
              <a:rPr lang="fr-FR" i="1" dirty="0" smtClean="0"/>
              <a:t>8…Seul </a:t>
            </a:r>
            <a:r>
              <a:rPr lang="fr-FR" i="1" dirty="0"/>
              <a:t>le Règne est donc absolu et il relativise tout ce qui n’est pas lui. </a:t>
            </a:r>
            <a:endParaRPr lang="fr-FR" i="1" dirty="0" smtClean="0"/>
          </a:p>
          <a:p>
            <a:r>
              <a:rPr lang="fr-FR" i="1" dirty="0" smtClean="0"/>
              <a:t> «Le </a:t>
            </a:r>
            <a:r>
              <a:rPr lang="fr-FR" i="1" dirty="0"/>
              <a:t>témoignage de la </a:t>
            </a:r>
            <a:r>
              <a:rPr lang="fr-FR" i="1" dirty="0">
                <a:solidFill>
                  <a:srgbClr val="FF0000"/>
                </a:solidFill>
              </a:rPr>
              <a:t>charité </a:t>
            </a:r>
            <a:r>
              <a:rPr lang="fr-FR" i="1" dirty="0"/>
              <a:t>du Christ à </a:t>
            </a:r>
            <a:r>
              <a:rPr lang="fr-FR" i="1" dirty="0" smtClean="0"/>
              <a:t>travers des </a:t>
            </a:r>
            <a:r>
              <a:rPr lang="fr-FR" i="1" dirty="0"/>
              <a:t>œuvres de justice, de paix et de développement </a:t>
            </a:r>
            <a:endParaRPr lang="fr-FR" i="1" dirty="0" smtClean="0"/>
          </a:p>
          <a:p>
            <a:pPr>
              <a:buNone/>
            </a:pPr>
            <a:r>
              <a:rPr lang="fr-FR" i="1" dirty="0" smtClean="0">
                <a:solidFill>
                  <a:srgbClr val="FF0000"/>
                </a:solidFill>
              </a:rPr>
              <a:t>                      fait </a:t>
            </a:r>
            <a:r>
              <a:rPr lang="fr-FR" i="1" dirty="0">
                <a:solidFill>
                  <a:srgbClr val="FF0000"/>
                </a:solidFill>
              </a:rPr>
              <a:t>partie </a:t>
            </a:r>
            <a:r>
              <a:rPr lang="fr-FR" i="1" dirty="0" smtClean="0">
                <a:solidFill>
                  <a:srgbClr val="FF0000"/>
                </a:solidFill>
              </a:rPr>
              <a:t>de l’évangélisation.»</a:t>
            </a:r>
          </a:p>
          <a:p>
            <a:pPr>
              <a:buNone/>
            </a:pPr>
            <a:r>
              <a:rPr lang="fr-FR" i="1" dirty="0" smtClean="0">
                <a:solidFill>
                  <a:srgbClr val="FF0000"/>
                </a:solidFill>
              </a:rPr>
              <a:t>                                                     </a:t>
            </a:r>
            <a:r>
              <a:rPr lang="fr-FR" sz="2400" dirty="0" smtClean="0"/>
              <a:t>(Benoît XVI </a:t>
            </a:r>
            <a:r>
              <a:rPr lang="fr-FR" sz="2400" i="1" dirty="0" smtClean="0"/>
              <a:t>C.V</a:t>
            </a:r>
            <a:r>
              <a:rPr lang="fr-FR" sz="2400" dirty="0" smtClean="0"/>
              <a:t>. 15) </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i="1" dirty="0" smtClean="0"/>
              <a:t>19…</a:t>
            </a:r>
            <a:r>
              <a:rPr lang="fr-FR" i="1" dirty="0" smtClean="0">
                <a:solidFill>
                  <a:srgbClr val="FF0000"/>
                </a:solidFill>
              </a:rPr>
              <a:t>bouleverser </a:t>
            </a:r>
            <a:r>
              <a:rPr lang="fr-FR" i="1" dirty="0"/>
              <a:t>par la force de l’Evangile les critères de jugement, les valeurs déterminantes, les points d’intérêt, les lignes de pensée, les sources inspiratrices et les modèles de vie de l’humanité, qui sont en contraste avec la Parole de Dieu et le dessein du salut.</a:t>
            </a:r>
            <a:endParaRPr lang="fr-FR" dirty="0"/>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Règne…</a:t>
            </a:r>
            <a:endParaRPr lang="fr-FR" dirty="0"/>
          </a:p>
        </p:txBody>
      </p:sp>
      <p:sp>
        <p:nvSpPr>
          <p:cNvPr id="3" name="Espace réservé du contenu 2"/>
          <p:cNvSpPr>
            <a:spLocks noGrp="1"/>
          </p:cNvSpPr>
          <p:nvPr>
            <p:ph idx="1"/>
          </p:nvPr>
        </p:nvSpPr>
        <p:spPr>
          <a:noFill/>
        </p:spPr>
        <p:txBody>
          <a:bodyPr/>
          <a:lstStyle/>
          <a:p>
            <a:r>
              <a:rPr lang="fr-FR" i="1" dirty="0" smtClean="0"/>
              <a:t>23…Règne</a:t>
            </a:r>
            <a:r>
              <a:rPr lang="fr-FR" i="1" dirty="0"/>
              <a:t>, c’est-à-dire au “ monde nouveau ”, au </a:t>
            </a:r>
            <a:r>
              <a:rPr lang="fr-FR" i="1" dirty="0">
                <a:solidFill>
                  <a:srgbClr val="FF0000"/>
                </a:solidFill>
              </a:rPr>
              <a:t>nouvel </a:t>
            </a:r>
            <a:r>
              <a:rPr lang="fr-FR" i="1" dirty="0"/>
              <a:t>état de chose, à la </a:t>
            </a:r>
            <a:r>
              <a:rPr lang="fr-FR" i="1" dirty="0">
                <a:solidFill>
                  <a:srgbClr val="FF0000"/>
                </a:solidFill>
              </a:rPr>
              <a:t>nouvelle</a:t>
            </a:r>
            <a:r>
              <a:rPr lang="fr-FR" i="1" dirty="0"/>
              <a:t> manière d’être, de vivre, de vivre ensemble, que </a:t>
            </a:r>
            <a:r>
              <a:rPr lang="fr-FR" i="1" dirty="0" smtClean="0"/>
              <a:t>l’Evangile </a:t>
            </a:r>
            <a:r>
              <a:rPr lang="fr-FR" i="1" dirty="0"/>
              <a:t>inaugure. </a:t>
            </a:r>
            <a:endParaRPr lang="fr-FR" i="1" dirty="0" smtClean="0"/>
          </a:p>
          <a:p>
            <a:r>
              <a:rPr lang="fr-FR" i="1" dirty="0" smtClean="0"/>
              <a:t>34…sa (l’Eglise) contribution </a:t>
            </a:r>
            <a:r>
              <a:rPr lang="fr-FR" i="1" dirty="0"/>
              <a:t>à la libération est incomplète si elle néglige d’annoncer le salut en Jésus-Christ.</a:t>
            </a:r>
            <a:endParaRPr lang="fr-FR"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Introduction</a:t>
            </a:r>
          </a:p>
          <a:p>
            <a:r>
              <a:rPr lang="fr-FR" dirty="0" smtClean="0"/>
              <a:t>Jean XXIII avec </a:t>
            </a:r>
            <a:r>
              <a:rPr lang="fr-FR" i="1" dirty="0" err="1"/>
              <a:t>P</a:t>
            </a:r>
            <a:r>
              <a:rPr lang="fr-FR" i="1" dirty="0" err="1" smtClean="0"/>
              <a:t>acem</a:t>
            </a:r>
            <a:r>
              <a:rPr lang="fr-FR" i="1" dirty="0" smtClean="0"/>
              <a:t> in Terris</a:t>
            </a:r>
          </a:p>
          <a:p>
            <a:r>
              <a:rPr lang="fr-FR" dirty="0" smtClean="0"/>
              <a:t>Le Concile Vatican II avec </a:t>
            </a:r>
            <a:r>
              <a:rPr lang="fr-FR" i="1" dirty="0" err="1" smtClean="0"/>
              <a:t>Gaudium</a:t>
            </a:r>
            <a:r>
              <a:rPr lang="fr-FR" i="1" dirty="0" smtClean="0"/>
              <a:t> et </a:t>
            </a:r>
            <a:r>
              <a:rPr lang="fr-FR" i="1" dirty="0" err="1" smtClean="0"/>
              <a:t>Spes</a:t>
            </a:r>
            <a:r>
              <a:rPr lang="fr-FR" i="1" dirty="0" smtClean="0"/>
              <a:t>.</a:t>
            </a:r>
          </a:p>
          <a:p>
            <a:r>
              <a:rPr lang="fr-FR" dirty="0" smtClean="0"/>
              <a:t>Paul VI avec </a:t>
            </a:r>
            <a:r>
              <a:rPr lang="fr-FR" i="1" dirty="0" err="1" smtClean="0"/>
              <a:t>Evangelii</a:t>
            </a:r>
            <a:r>
              <a:rPr lang="fr-FR" i="1" dirty="0" smtClean="0"/>
              <a:t> </a:t>
            </a:r>
            <a:r>
              <a:rPr lang="fr-FR" i="1" dirty="0" err="1" smtClean="0"/>
              <a:t>Nuntiandi</a:t>
            </a:r>
            <a:r>
              <a:rPr lang="fr-FR" dirty="0" smtClean="0"/>
              <a:t>.</a:t>
            </a:r>
          </a:p>
          <a:p>
            <a:r>
              <a:rPr lang="fr-FR" dirty="0" smtClean="0"/>
              <a:t>Jean-Paul II avec </a:t>
            </a:r>
            <a:r>
              <a:rPr lang="fr-FR" i="1" dirty="0" err="1" smtClean="0"/>
              <a:t>Sollicitudo</a:t>
            </a:r>
            <a:r>
              <a:rPr lang="fr-FR" i="1" dirty="0" smtClean="0"/>
              <a:t> </a:t>
            </a:r>
            <a:r>
              <a:rPr lang="fr-FR" i="1" dirty="0" err="1" smtClean="0"/>
              <a:t>Rei</a:t>
            </a:r>
            <a:r>
              <a:rPr lang="fr-FR" i="1" dirty="0" smtClean="0"/>
              <a:t> </a:t>
            </a:r>
            <a:r>
              <a:rPr lang="fr-FR" i="1" dirty="0" err="1" smtClean="0"/>
              <a:t>Socialis</a:t>
            </a:r>
            <a:r>
              <a:rPr lang="fr-FR" i="1" dirty="0" smtClean="0"/>
              <a:t> </a:t>
            </a:r>
            <a:r>
              <a:rPr lang="fr-FR" dirty="0" smtClean="0"/>
              <a:t>.</a:t>
            </a:r>
          </a:p>
          <a:p>
            <a:r>
              <a:rPr lang="fr-FR" dirty="0" smtClean="0"/>
              <a:t>Benoît XVI avec </a:t>
            </a:r>
            <a:r>
              <a:rPr lang="fr-FR" i="1" dirty="0" err="1" smtClean="0"/>
              <a:t>Caritatis</a:t>
            </a:r>
            <a:r>
              <a:rPr lang="fr-FR" i="1" dirty="0" smtClean="0"/>
              <a:t> in </a:t>
            </a:r>
            <a:r>
              <a:rPr lang="fr-FR" i="1" dirty="0" err="1" smtClean="0"/>
              <a:t>Veritate</a:t>
            </a:r>
            <a:r>
              <a:rPr lang="fr-FR" i="1" dirty="0" smtClean="0"/>
              <a:t>.</a:t>
            </a:r>
          </a:p>
          <a:p>
            <a:r>
              <a:rPr lang="fr-FR" dirty="0" smtClean="0"/>
              <a:t>François avec </a:t>
            </a:r>
            <a:r>
              <a:rPr lang="fr-FR" i="1" dirty="0" err="1" smtClean="0"/>
              <a:t>Evangelii</a:t>
            </a:r>
            <a:r>
              <a:rPr lang="fr-FR" i="1" dirty="0" smtClean="0"/>
              <a:t> </a:t>
            </a:r>
            <a:r>
              <a:rPr lang="fr-FR" i="1" dirty="0" err="1" smtClean="0"/>
              <a:t>Gaudium</a:t>
            </a:r>
            <a:r>
              <a:rPr lang="fr-FR" dirty="0" smtClean="0"/>
              <a:t>.</a:t>
            </a:r>
          </a:p>
          <a:p>
            <a:pPr>
              <a:buNone/>
            </a:pPr>
            <a:r>
              <a:rPr lang="fr-FR" dirty="0" smtClean="0"/>
              <a:t>Conclusion</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Jean-Paul II</a:t>
            </a:r>
            <a:endParaRPr lang="fr-FR" dirty="0"/>
          </a:p>
        </p:txBody>
      </p:sp>
      <p:pic>
        <p:nvPicPr>
          <p:cNvPr id="4" name="Espace réservé du contenu 3" descr="Résultat de recherche d'images pour &quot;jean paul ii 1978&quot;">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85852" y="2428868"/>
            <a:ext cx="4714898" cy="3071834"/>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normAutofit/>
          </a:bodyPr>
          <a:lstStyle/>
          <a:p>
            <a:r>
              <a:rPr lang="fr-FR" b="1" dirty="0"/>
              <a:t>Jean-Paul II  </a:t>
            </a:r>
            <a:endParaRPr lang="fr-FR" sz="4000" dirty="0"/>
          </a:p>
        </p:txBody>
      </p:sp>
      <p:sp>
        <p:nvSpPr>
          <p:cNvPr id="3" name="Espace réservé du contenu 2"/>
          <p:cNvSpPr>
            <a:spLocks noGrp="1"/>
          </p:cNvSpPr>
          <p:nvPr>
            <p:ph idx="1"/>
          </p:nvPr>
        </p:nvSpPr>
        <p:spPr/>
        <p:txBody>
          <a:bodyPr/>
          <a:lstStyle/>
          <a:p>
            <a:r>
              <a:rPr lang="fr-FR" dirty="0" smtClean="0"/>
              <a:t>« N’ayez pas peur! »</a:t>
            </a:r>
          </a:p>
          <a:p>
            <a:r>
              <a:rPr lang="fr-FR" dirty="0" smtClean="0"/>
              <a:t>   Civilisation de l’amour. (voir Paul VI)</a:t>
            </a:r>
          </a:p>
          <a:p>
            <a:r>
              <a:rPr lang="fr-FR" dirty="0" smtClean="0"/>
              <a:t>« La solidarité est le nouveau nom du  développement.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Dialogue interreligieux</a:t>
            </a:r>
            <a:endParaRPr lang="fr-FR" dirty="0"/>
          </a:p>
        </p:txBody>
      </p:sp>
      <p:pic>
        <p:nvPicPr>
          <p:cNvPr id="4" name="Picture 2" descr="D:\vatican II\vatican-ii-collage1.jpg"/>
          <p:cNvPicPr>
            <a:picLocks noGrp="1"/>
          </p:cNvPicPr>
          <p:nvPr>
            <p:ph idx="1"/>
          </p:nvPr>
        </p:nvPicPr>
        <p:blipFill>
          <a:blip r:embed="rId3"/>
          <a:srcRect/>
          <a:stretch>
            <a:fillRect/>
          </a:stretch>
        </p:blipFill>
        <p:spPr bwMode="auto">
          <a:xfrm>
            <a:off x="1071539" y="2214554"/>
            <a:ext cx="7143800" cy="335758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smtClean="0"/>
              <a:t>Sollicitudo</a:t>
            </a:r>
            <a:r>
              <a:rPr lang="fr-FR" i="1" dirty="0" smtClean="0"/>
              <a:t> </a:t>
            </a:r>
            <a:r>
              <a:rPr lang="fr-FR" i="1" dirty="0" err="1" smtClean="0"/>
              <a:t>Rei</a:t>
            </a:r>
            <a:r>
              <a:rPr lang="fr-FR" i="1" dirty="0" smtClean="0"/>
              <a:t> </a:t>
            </a:r>
            <a:r>
              <a:rPr lang="fr-FR" i="1" dirty="0" err="1" smtClean="0"/>
              <a:t>Socialis</a:t>
            </a:r>
            <a:r>
              <a:rPr lang="fr-FR" i="1" dirty="0" smtClean="0"/>
              <a:t>  </a:t>
            </a:r>
            <a:r>
              <a:rPr lang="fr-FR" dirty="0" smtClean="0"/>
              <a:t>1987</a:t>
            </a:r>
            <a:endParaRPr lang="fr-FR" dirty="0"/>
          </a:p>
        </p:txBody>
      </p:sp>
      <p:sp>
        <p:nvSpPr>
          <p:cNvPr id="3" name="Espace réservé du contenu 2"/>
          <p:cNvSpPr>
            <a:spLocks noGrp="1"/>
          </p:cNvSpPr>
          <p:nvPr>
            <p:ph idx="1"/>
          </p:nvPr>
        </p:nvSpPr>
        <p:spPr>
          <a:ln w="28575">
            <a:solidFill>
              <a:srgbClr val="FF0000"/>
            </a:solidFill>
          </a:ln>
        </p:spPr>
        <p:txBody>
          <a:bodyPr>
            <a:normAutofit lnSpcReduction="10000"/>
          </a:bodyPr>
          <a:lstStyle/>
          <a:p>
            <a:pPr>
              <a:buNone/>
            </a:pPr>
            <a:r>
              <a:rPr lang="fr-FR" b="1" dirty="0" smtClean="0"/>
              <a:t>Grands thèmes:</a:t>
            </a:r>
          </a:p>
          <a:p>
            <a:pPr>
              <a:buFontTx/>
              <a:buChar char="-"/>
            </a:pPr>
            <a:r>
              <a:rPr lang="fr-FR" dirty="0" smtClean="0"/>
              <a:t>Développement intégralement humain.(</a:t>
            </a:r>
            <a:r>
              <a:rPr lang="fr-FR" i="1" dirty="0" smtClean="0"/>
              <a:t>C.A</a:t>
            </a:r>
            <a:r>
              <a:rPr lang="fr-FR" dirty="0" smtClean="0"/>
              <a:t>.29)</a:t>
            </a:r>
          </a:p>
          <a:p>
            <a:pPr>
              <a:buFontTx/>
              <a:buChar char="-"/>
            </a:pPr>
            <a:r>
              <a:rPr lang="fr-FR" dirty="0" smtClean="0"/>
              <a:t>Lutte contre la faim</a:t>
            </a:r>
          </a:p>
          <a:p>
            <a:pPr>
              <a:buFontTx/>
              <a:buChar char="-"/>
            </a:pPr>
            <a:r>
              <a:rPr lang="fr-FR" dirty="0" smtClean="0"/>
              <a:t>Justice et charité.</a:t>
            </a:r>
          </a:p>
          <a:p>
            <a:pPr>
              <a:buFontTx/>
              <a:buChar char="-"/>
            </a:pPr>
            <a:r>
              <a:rPr lang="fr-FR" dirty="0" smtClean="0"/>
              <a:t>Paix, condition de développement. (cf. </a:t>
            </a:r>
            <a:r>
              <a:rPr lang="fr-FR" i="1" dirty="0" smtClean="0"/>
              <a:t>P.P</a:t>
            </a:r>
            <a:r>
              <a:rPr lang="fr-FR" dirty="0" smtClean="0"/>
              <a:t>)</a:t>
            </a:r>
          </a:p>
          <a:p>
            <a:pPr>
              <a:buFontTx/>
              <a:buChar char="-"/>
            </a:pPr>
            <a:r>
              <a:rPr lang="fr-FR" dirty="0" smtClean="0"/>
              <a:t>Destination universelle des biens.</a:t>
            </a:r>
          </a:p>
          <a:p>
            <a:pPr>
              <a:buFontTx/>
              <a:buChar char="-"/>
            </a:pPr>
            <a:r>
              <a:rPr lang="fr-FR" dirty="0" smtClean="0"/>
              <a:t>Subsidiarité.</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i="1" dirty="0" smtClean="0"/>
              <a:t>   48…Même dans l'imperfection et le provisoire, </a:t>
            </a:r>
            <a:r>
              <a:rPr lang="fr-FR" i="1" dirty="0" smtClean="0">
                <a:solidFill>
                  <a:srgbClr val="FF0000"/>
                </a:solidFill>
              </a:rPr>
              <a:t>rien ne sera perdu ni ne sera vain </a:t>
            </a:r>
            <a:r>
              <a:rPr lang="fr-FR" i="1" dirty="0" smtClean="0"/>
              <a:t>de ce que l'on peut et que l'on doit accomplir par l'effort solidaire de tous et par la grâce divine à un certain moment de l'histoire pour rendre «plus humaine» la vie des hommes.</a:t>
            </a:r>
            <a:endParaRPr lang="fr-FR" dirty="0" smtClean="0"/>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Benoît XVI</a:t>
            </a:r>
            <a:endParaRPr lang="fr-FR" dirty="0"/>
          </a:p>
        </p:txBody>
      </p:sp>
      <p:pic>
        <p:nvPicPr>
          <p:cNvPr id="4" name="Espace réservé du contenu 3" descr="Résultat de recherche d'images pour &quot;benoit xvi et françois&quot;">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14414" y="2071678"/>
            <a:ext cx="6000792" cy="3357586"/>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normAutofit fontScale="90000"/>
          </a:bodyPr>
          <a:lstStyle/>
          <a:p>
            <a:r>
              <a:rPr lang="fr-FR" b="1" dirty="0"/>
              <a:t>Benoît XVI </a:t>
            </a:r>
            <a:r>
              <a:rPr lang="fr-FR" b="1" dirty="0" smtClean="0"/>
              <a:t> </a:t>
            </a:r>
            <a:r>
              <a:rPr lang="fr-FR" sz="4000" b="1" dirty="0"/>
              <a:t>avec </a:t>
            </a:r>
            <a:r>
              <a:rPr lang="fr-FR" sz="4000" b="1" i="1" dirty="0" err="1"/>
              <a:t>Caritatis</a:t>
            </a:r>
            <a:r>
              <a:rPr lang="fr-FR" sz="4000" b="1" i="1" dirty="0"/>
              <a:t> in </a:t>
            </a:r>
            <a:r>
              <a:rPr lang="fr-FR" sz="4000" b="1" i="1" dirty="0" err="1" smtClean="0"/>
              <a:t>Veritate</a:t>
            </a:r>
            <a:r>
              <a:rPr lang="fr-FR" sz="4000" b="1" dirty="0"/>
              <a:t>  </a:t>
            </a:r>
            <a:r>
              <a:rPr lang="fr-FR" sz="4000" b="1" dirty="0" smtClean="0"/>
              <a:t> (2009)</a:t>
            </a:r>
            <a:endParaRPr lang="fr-FR" sz="4000" dirty="0"/>
          </a:p>
        </p:txBody>
      </p:sp>
      <p:sp>
        <p:nvSpPr>
          <p:cNvPr id="3" name="Espace réservé du contenu 2"/>
          <p:cNvSpPr>
            <a:spLocks noGrp="1"/>
          </p:cNvSpPr>
          <p:nvPr>
            <p:ph idx="1"/>
          </p:nvPr>
        </p:nvSpPr>
        <p:spPr/>
        <p:txBody>
          <a:bodyPr>
            <a:normAutofit/>
          </a:bodyPr>
          <a:lstStyle/>
          <a:p>
            <a:r>
              <a:rPr lang="fr-FR" dirty="0" smtClean="0"/>
              <a:t>37…la </a:t>
            </a:r>
            <a:r>
              <a:rPr lang="fr-FR" dirty="0"/>
              <a:t>logique du don </a:t>
            </a:r>
            <a:r>
              <a:rPr lang="fr-FR" dirty="0">
                <a:solidFill>
                  <a:srgbClr val="FF0000"/>
                </a:solidFill>
              </a:rPr>
              <a:t>sans contrepartie</a:t>
            </a:r>
            <a:r>
              <a:rPr lang="fr-FR" dirty="0" smtClean="0">
                <a:solidFill>
                  <a:srgbClr val="FF0000"/>
                </a:solidFill>
              </a:rPr>
              <a:t>.</a:t>
            </a:r>
          </a:p>
          <a:p>
            <a:pPr>
              <a:buNone/>
            </a:pPr>
            <a:r>
              <a:rPr lang="fr-FR" dirty="0" smtClean="0"/>
              <a:t>             </a:t>
            </a:r>
            <a:r>
              <a:rPr lang="fr-FR" sz="2400" dirty="0" smtClean="0"/>
              <a:t>(voir </a:t>
            </a:r>
            <a:r>
              <a:rPr lang="fr-FR" sz="2400" i="1" dirty="0" err="1" smtClean="0"/>
              <a:t>Populorum</a:t>
            </a:r>
            <a:r>
              <a:rPr lang="fr-FR" sz="2400" i="1" dirty="0" smtClean="0"/>
              <a:t> </a:t>
            </a:r>
            <a:r>
              <a:rPr lang="fr-FR" sz="2400" i="1" dirty="0" err="1" smtClean="0"/>
              <a:t>Progressio</a:t>
            </a:r>
            <a:r>
              <a:rPr lang="fr-FR" sz="2400" dirty="0" smtClean="0"/>
              <a:t>)</a:t>
            </a:r>
            <a:endParaRPr lang="fr-FR" dirty="0"/>
          </a:p>
          <a:p>
            <a:pPr lvl="0"/>
            <a:r>
              <a:rPr lang="fr-FR" dirty="0" smtClean="0"/>
              <a:t> </a:t>
            </a:r>
            <a:r>
              <a:rPr lang="fr-FR" dirty="0"/>
              <a:t>43 </a:t>
            </a:r>
            <a:r>
              <a:rPr lang="fr-FR" dirty="0" smtClean="0"/>
              <a:t>:les </a:t>
            </a:r>
            <a:r>
              <a:rPr lang="fr-FR" u="sng" dirty="0"/>
              <a:t>devoirs</a:t>
            </a:r>
            <a:r>
              <a:rPr lang="fr-FR" dirty="0"/>
              <a:t> réciproques mobilisent plus que la seule revendication des </a:t>
            </a:r>
            <a:r>
              <a:rPr lang="fr-FR" u="sng" dirty="0"/>
              <a:t>droits</a:t>
            </a:r>
            <a:r>
              <a:rPr lang="fr-FR" u="sng" dirty="0" smtClean="0"/>
              <a:t>.</a:t>
            </a:r>
          </a:p>
          <a:p>
            <a:pPr lvl="0"/>
            <a:endParaRPr lang="fr-FR" dirty="0"/>
          </a:p>
          <a:p>
            <a:pPr lvl="0"/>
            <a:r>
              <a:rPr lang="fr-FR" dirty="0" smtClean="0"/>
              <a:t>67</a:t>
            </a:r>
            <a:r>
              <a:rPr lang="fr-FR" dirty="0"/>
              <a:t> : l’instauration d’une autorité politique mondiale toujours en vue du bien </a:t>
            </a:r>
            <a:r>
              <a:rPr lang="fr-FR" dirty="0" smtClean="0"/>
              <a:t>commun.</a:t>
            </a:r>
          </a:p>
          <a:p>
            <a:pPr lvl="0">
              <a:buNone/>
            </a:pPr>
            <a:r>
              <a:rPr lang="fr-FR" dirty="0" smtClean="0"/>
              <a:t>           </a:t>
            </a:r>
            <a:r>
              <a:rPr lang="fr-FR" sz="2400" dirty="0" smtClean="0"/>
              <a:t>( voir Jean XXIII)</a:t>
            </a:r>
            <a:r>
              <a:rPr lang="fr-FR" dirty="0" smtClean="0"/>
              <a:t> </a:t>
            </a:r>
            <a:endParaRPr lang="fr-FR"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76. « … la croissance doit être comprise dans le développement et pas seulement la croissance matérielle parce que la personne humaine est unité d’âme et de corps. »</a:t>
            </a:r>
          </a:p>
          <a:p>
            <a:pPr>
              <a:buNone/>
            </a:pPr>
            <a:r>
              <a:rPr lang="fr-FR" dirty="0" smtClean="0"/>
              <a:t>                                                              (</a:t>
            </a:r>
            <a:r>
              <a:rPr lang="fr-FR" i="1" dirty="0" smtClean="0"/>
              <a:t>G.S</a:t>
            </a:r>
            <a:r>
              <a:rPr lang="fr-FR" dirty="0" smtClean="0"/>
              <a:t> 14)</a:t>
            </a:r>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57150">
            <a:solidFill>
              <a:srgbClr val="FFFF00"/>
            </a:solidFill>
          </a:ln>
        </p:spPr>
        <p:txBody>
          <a:bodyPr/>
          <a:lstStyle/>
          <a:p>
            <a:r>
              <a:rPr lang="fr-FR" dirty="0" smtClean="0"/>
              <a:t>Entre Benoît XVI et François</a:t>
            </a:r>
            <a:endParaRPr lang="fr-FR" dirty="0"/>
          </a:p>
        </p:txBody>
      </p:sp>
      <p:sp>
        <p:nvSpPr>
          <p:cNvPr id="3" name="Espace réservé du contenu 2"/>
          <p:cNvSpPr>
            <a:spLocks noGrp="1"/>
          </p:cNvSpPr>
          <p:nvPr>
            <p:ph idx="1"/>
          </p:nvPr>
        </p:nvSpPr>
        <p:spPr/>
        <p:txBody>
          <a:bodyPr/>
          <a:lstStyle/>
          <a:p>
            <a:pPr>
              <a:buNone/>
            </a:pPr>
            <a:r>
              <a:rPr lang="fr-FR" dirty="0" smtClean="0"/>
              <a:t>   Un évènement: la V° Conférence générale de l’Episcopat latino-américain  et des Caraïbes.</a:t>
            </a:r>
          </a:p>
          <a:p>
            <a:endParaRPr lang="fr-FR" dirty="0" smtClean="0"/>
          </a:p>
          <a:p>
            <a:pPr>
              <a:buNone/>
            </a:pPr>
            <a:r>
              <a:rPr lang="fr-FR" dirty="0" smtClean="0"/>
              <a:t>          à </a:t>
            </a:r>
            <a:r>
              <a:rPr lang="fr-FR" dirty="0" err="1" smtClean="0"/>
              <a:t>Aparecida</a:t>
            </a:r>
            <a:r>
              <a:rPr lang="fr-FR" dirty="0" smtClean="0"/>
              <a:t> (Brésil) 13 mai 2007</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Aparecida</a:t>
            </a:r>
            <a:r>
              <a:rPr lang="fr-FR" dirty="0"/>
              <a:t> :</a:t>
            </a:r>
            <a:r>
              <a:rPr lang="fr-FR" dirty="0" smtClean="0"/>
              <a:t> </a:t>
            </a:r>
            <a:r>
              <a:rPr lang="fr-FR" dirty="0"/>
              <a:t>CELAM</a:t>
            </a:r>
          </a:p>
        </p:txBody>
      </p:sp>
      <p:sp>
        <p:nvSpPr>
          <p:cNvPr id="3" name="Espace réservé du contenu 2"/>
          <p:cNvSpPr>
            <a:spLocks noGrp="1"/>
          </p:cNvSpPr>
          <p:nvPr>
            <p:ph idx="1"/>
          </p:nvPr>
        </p:nvSpPr>
        <p:spPr/>
        <p:txBody>
          <a:bodyPr/>
          <a:lstStyle/>
          <a:p>
            <a:pPr>
              <a:buNone/>
            </a:pPr>
            <a:r>
              <a:rPr lang="fr-FR" dirty="0" smtClean="0"/>
              <a:t>  EN 2OO7</a:t>
            </a:r>
            <a:endParaRPr lang="fr-FR" dirty="0"/>
          </a:p>
        </p:txBody>
      </p:sp>
      <p:pic>
        <p:nvPicPr>
          <p:cNvPr id="4" name="il_fi" descr="http://www.aica.org/aica/a_images/aparecida2.gif"/>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204864"/>
            <a:ext cx="5976664" cy="3168352"/>
          </a:xfrm>
          <a:prstGeom prst="rect">
            <a:avLst/>
          </a:prstGeom>
          <a:noFill/>
          <a:ln>
            <a:noFill/>
          </a:ln>
        </p:spPr>
      </p:pic>
    </p:spTree>
    <p:extLst>
      <p:ext uri="{BB962C8B-B14F-4D97-AF65-F5344CB8AC3E}">
        <p14:creationId xmlns:p14="http://schemas.microsoft.com/office/powerpoint/2010/main" val="2561268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a:ln>
            <a:solidFill>
              <a:srgbClr val="0070C0"/>
            </a:solidFill>
          </a:ln>
        </p:spPr>
        <p:txBody>
          <a:bodyPr/>
          <a:lstStyle/>
          <a:p>
            <a:pPr>
              <a:buNone/>
            </a:pPr>
            <a:r>
              <a:rPr lang="fr-FR" dirty="0" smtClean="0"/>
              <a:t> - </a:t>
            </a:r>
            <a:r>
              <a:rPr lang="fr-FR" dirty="0" smtClean="0">
                <a:solidFill>
                  <a:srgbClr val="FF0000"/>
                </a:solidFill>
              </a:rPr>
              <a:t>Quelle est la différence chrétienne?</a:t>
            </a:r>
          </a:p>
          <a:p>
            <a:pPr>
              <a:buFontTx/>
              <a:buChar char="-"/>
            </a:pPr>
            <a:r>
              <a:rPr lang="fr-FR" dirty="0" smtClean="0">
                <a:solidFill>
                  <a:srgbClr val="FF0000"/>
                </a:solidFill>
              </a:rPr>
              <a:t>Les grands fondements:</a:t>
            </a:r>
          </a:p>
          <a:p>
            <a:r>
              <a:rPr lang="fr-FR" dirty="0" smtClean="0"/>
              <a:t>Incarnation.</a:t>
            </a:r>
          </a:p>
          <a:p>
            <a:r>
              <a:rPr lang="fr-FR" dirty="0" smtClean="0"/>
              <a:t>Amour.</a:t>
            </a:r>
          </a:p>
          <a:p>
            <a:r>
              <a:rPr lang="fr-FR" dirty="0" smtClean="0"/>
              <a:t>Espérance.</a:t>
            </a:r>
          </a:p>
          <a:p>
            <a:r>
              <a:rPr lang="fr-FR" dirty="0" smtClean="0"/>
              <a:t>Règne de Dieu.</a:t>
            </a: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AutoShape 2" descr="Résultat de recherche d'images pour &quot;Aparecida du CELAM&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http://americamagazine.org/sites/default/files/styles/400px_wide/public/media/2013/articles/images/papa_francisco_en_aparecida3_0.jpg?itok=U1vJkW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4748027" cy="3038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pa Francisco, como Cardeal Bergoglio, durante a V Conferência do CELAM">
            <a:hlinkClick r:id="rId4" tooltip="Papa Francisco, como Cardeal Bergoglio, durante a V Conferência do CELAM"/>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78650" y="-26008013"/>
            <a:ext cx="3524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 name="Espace réservé du contenu 6" descr="Papa Francisco, como Cardeal Bergoglio, durante a V Conferência do CELAM">
            <a:hlinkClick r:id="rId4" tooltip="&quot;Papa Francisco, como Cardeal Bergoglio, durante a V Conferência do CELAM&quo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572000" y="3748270"/>
            <a:ext cx="3672408" cy="2489042"/>
          </a:xfrm>
          <a:prstGeom prst="rect">
            <a:avLst/>
          </a:prstGeom>
          <a:noFill/>
          <a:ln>
            <a:noFill/>
          </a:ln>
        </p:spPr>
      </p:pic>
    </p:spTree>
    <p:extLst>
      <p:ext uri="{BB962C8B-B14F-4D97-AF65-F5344CB8AC3E}">
        <p14:creationId xmlns:p14="http://schemas.microsoft.com/office/powerpoint/2010/main" val="1605653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François</a:t>
            </a:r>
            <a:endParaRPr lang="fr-FR" dirty="0"/>
          </a:p>
        </p:txBody>
      </p:sp>
      <p:pic>
        <p:nvPicPr>
          <p:cNvPr id="4" name="il_fi" descr="http://philosophe-chretien.blogs.la-croix.com/wp-content/uploads/sites/66/2015/01/pape-Francois-pasteur.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958181"/>
            <a:ext cx="7620000" cy="381000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l_fi" descr="http://www.medias-presse.info/wp-content/uploads/2014/04/pape-fran%C3%A7ois-3-mpi.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4837" y="1896269"/>
            <a:ext cx="7934325" cy="3933825"/>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smtClean="0"/>
          </a:p>
          <a:p>
            <a:endParaRPr lang="fr-FR" dirty="0" smtClean="0"/>
          </a:p>
          <a:p>
            <a:pPr>
              <a:buNone/>
            </a:pPr>
            <a:r>
              <a:rPr lang="fr-FR" dirty="0" smtClean="0"/>
              <a:t>    « La réception d’un concile est une étape essentielle pour l’avenir. »</a:t>
            </a:r>
          </a:p>
          <a:p>
            <a:pPr>
              <a:buNone/>
            </a:pPr>
            <a:endParaRPr lang="fr-FR" dirty="0" smtClean="0"/>
          </a:p>
          <a:p>
            <a:pPr>
              <a:buNone/>
            </a:pPr>
            <a:r>
              <a:rPr lang="fr-FR" dirty="0" smtClean="0"/>
              <a:t>                                         Luc Forestier </a:t>
            </a:r>
            <a:r>
              <a:rPr lang="fr-FR" dirty="0" err="1" smtClean="0"/>
              <a:t>o.f</a:t>
            </a:r>
            <a:endParaRPr lang="fr-FR" dirty="0" smtClean="0"/>
          </a:p>
          <a:p>
            <a:pPr>
              <a:buNone/>
            </a:pPr>
            <a:r>
              <a:rPr lang="fr-FR" dirty="0" smtClean="0"/>
              <a:t>                                          </a:t>
            </a:r>
            <a:r>
              <a:rPr lang="fr-FR" sz="2400" dirty="0" smtClean="0"/>
              <a:t>(dans NRT n° 137, </a:t>
            </a:r>
            <a:r>
              <a:rPr lang="fr-FR" sz="2400" dirty="0" err="1" smtClean="0"/>
              <a:t>oct</a:t>
            </a:r>
            <a:r>
              <a:rPr lang="fr-FR" sz="2400" dirty="0" smtClean="0"/>
              <a:t>-</a:t>
            </a:r>
            <a:r>
              <a:rPr lang="fr-FR" sz="2400" dirty="0" err="1" smtClean="0"/>
              <a:t>dec</a:t>
            </a:r>
            <a:r>
              <a:rPr lang="fr-FR" sz="2400" dirty="0" smtClean="0"/>
              <a:t>. 2015)</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François cite Benoît XVI </a:t>
            </a:r>
            <a:r>
              <a:rPr lang="fr-FR" sz="3600" dirty="0" smtClean="0"/>
              <a:t>au n° 7 de </a:t>
            </a:r>
            <a:r>
              <a:rPr lang="fr-FR" sz="3600" i="1" dirty="0" smtClean="0"/>
              <a:t>E.G</a:t>
            </a:r>
            <a:r>
              <a:rPr lang="fr-FR" sz="3600" dirty="0" smtClean="0"/>
              <a:t>.</a:t>
            </a:r>
            <a:endParaRPr lang="fr-FR" sz="3600" dirty="0"/>
          </a:p>
        </p:txBody>
      </p:sp>
      <p:sp>
        <p:nvSpPr>
          <p:cNvPr id="3" name="Espace réservé du contenu 2"/>
          <p:cNvSpPr>
            <a:spLocks noGrp="1"/>
          </p:cNvSpPr>
          <p:nvPr>
            <p:ph idx="1"/>
          </p:nvPr>
        </p:nvSpPr>
        <p:spPr/>
        <p:txBody>
          <a:bodyPr/>
          <a:lstStyle/>
          <a:p>
            <a:pPr>
              <a:buNone/>
            </a:pPr>
            <a:r>
              <a:rPr lang="fr-FR" i="1" dirty="0" smtClean="0"/>
              <a:t>   « À l’origine du fait d’être chrétien il n’y a pas une décision éthique ou une grande idée, mais la </a:t>
            </a:r>
            <a:r>
              <a:rPr lang="fr-FR" i="1" dirty="0" smtClean="0">
                <a:solidFill>
                  <a:srgbClr val="FF0000"/>
                </a:solidFill>
              </a:rPr>
              <a:t>rencontre</a:t>
            </a:r>
            <a:r>
              <a:rPr lang="fr-FR" i="1" dirty="0" smtClean="0"/>
              <a:t> avec un événement, avec une Personne, qui donne à la vie un nouvel horizon et par là son orientation décisive ».(Deus </a:t>
            </a:r>
            <a:r>
              <a:rPr lang="fr-FR" i="1" dirty="0" err="1" smtClean="0"/>
              <a:t>Caritatis</a:t>
            </a:r>
            <a:r>
              <a:rPr lang="fr-FR" i="1" dirty="0" smtClean="0"/>
              <a:t> 1)</a:t>
            </a:r>
            <a:endParaRPr lang="fr-FR" dirty="0" smtClean="0"/>
          </a:p>
          <a:p>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b="1" dirty="0"/>
              <a:t>François  </a:t>
            </a:r>
            <a:r>
              <a:rPr lang="fr-FR" b="1" dirty="0" smtClean="0"/>
              <a:t> </a:t>
            </a:r>
            <a:r>
              <a:rPr lang="fr-FR" sz="4000" b="1" dirty="0"/>
              <a:t>et </a:t>
            </a:r>
            <a:r>
              <a:rPr lang="fr-FR" sz="4000" b="1" i="1" dirty="0" err="1"/>
              <a:t>Evangelii</a:t>
            </a:r>
            <a:r>
              <a:rPr lang="fr-FR" sz="4000" b="1" i="1" dirty="0"/>
              <a:t> </a:t>
            </a:r>
            <a:r>
              <a:rPr lang="fr-FR" sz="4000" b="1" i="1" dirty="0" err="1"/>
              <a:t>Gaudium</a:t>
            </a:r>
            <a:r>
              <a:rPr lang="fr-FR" sz="4000" b="1" dirty="0"/>
              <a:t>. (2013)</a:t>
            </a:r>
            <a:endParaRPr lang="fr-FR" sz="4000" dirty="0"/>
          </a:p>
        </p:txBody>
      </p:sp>
      <p:sp>
        <p:nvSpPr>
          <p:cNvPr id="3" name="Espace réservé du contenu 2"/>
          <p:cNvSpPr>
            <a:spLocks noGrp="1"/>
          </p:cNvSpPr>
          <p:nvPr>
            <p:ph idx="1"/>
          </p:nvPr>
        </p:nvSpPr>
        <p:spPr/>
        <p:txBody>
          <a:bodyPr/>
          <a:lstStyle/>
          <a:p>
            <a:r>
              <a:rPr lang="fr-FR" i="1" dirty="0" smtClean="0"/>
              <a:t>14.(…) Les chrétiens ont le </a:t>
            </a:r>
            <a:r>
              <a:rPr lang="fr-FR" i="1" dirty="0" smtClean="0">
                <a:solidFill>
                  <a:srgbClr val="FF0000"/>
                </a:solidFill>
              </a:rPr>
              <a:t>devoir</a:t>
            </a:r>
            <a:r>
              <a:rPr lang="fr-FR" i="1" dirty="0" smtClean="0"/>
              <a:t> de l’annoncer sans exclure personne, non pas comme quelqu’un qui impose un nouveau devoir, mais bien comme quelqu’un qui partage </a:t>
            </a:r>
            <a:r>
              <a:rPr lang="fr-FR" i="1" dirty="0" smtClean="0">
                <a:solidFill>
                  <a:srgbClr val="FF0000"/>
                </a:solidFill>
              </a:rPr>
              <a:t>une joie, </a:t>
            </a:r>
            <a:r>
              <a:rPr lang="fr-FR" i="1" dirty="0" smtClean="0"/>
              <a:t>qui indique un bel horizon, qui offre un banquet désirable. L’Église ne grandit pas par prosélytisme mais « par attraction »</a:t>
            </a:r>
          </a:p>
          <a:p>
            <a:pPr>
              <a:buNone/>
            </a:pPr>
            <a:r>
              <a:rPr lang="fr-FR" i="1" dirty="0" smtClean="0"/>
              <a:t>                                  </a:t>
            </a:r>
            <a:r>
              <a:rPr lang="fr-FR" sz="2400" i="1" dirty="0" smtClean="0"/>
              <a:t>(Benoît XVI au CELAM 2007) </a:t>
            </a:r>
            <a:endParaRPr lang="fr-F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ln w="38100">
            <a:solidFill>
              <a:srgbClr val="0070C0"/>
            </a:solidFill>
          </a:ln>
        </p:spPr>
        <p:txBody>
          <a:bodyPr/>
          <a:lstStyle/>
          <a:p>
            <a:r>
              <a:rPr lang="fr-FR" dirty="0" smtClean="0"/>
              <a:t>Espérance.</a:t>
            </a:r>
          </a:p>
          <a:p>
            <a:endParaRPr lang="fr-FR" dirty="0" smtClean="0"/>
          </a:p>
          <a:p>
            <a:r>
              <a:rPr lang="fr-FR" dirty="0" smtClean="0"/>
              <a:t>Engagement de solidarité et d’amour.</a:t>
            </a:r>
          </a:p>
          <a:p>
            <a:pPr>
              <a:buNone/>
            </a:pPr>
            <a:endParaRPr lang="fr-FR" dirty="0" smtClean="0"/>
          </a:p>
          <a:p>
            <a:r>
              <a:rPr lang="fr-FR" dirty="0" smtClean="0"/>
              <a:t>La solidarité fait partie de l’évangélisation. </a:t>
            </a:r>
            <a:r>
              <a:rPr lang="fr-FR" sz="2400" dirty="0" smtClean="0"/>
              <a:t>(voir Paul VI et </a:t>
            </a:r>
            <a:r>
              <a:rPr lang="fr-FR" sz="2400" i="1" dirty="0" err="1" smtClean="0"/>
              <a:t>Evangelii</a:t>
            </a:r>
            <a:r>
              <a:rPr lang="fr-FR" sz="2400" i="1" dirty="0" smtClean="0"/>
              <a:t> </a:t>
            </a:r>
            <a:r>
              <a:rPr lang="fr-FR" sz="2400" i="1" dirty="0" err="1" smtClean="0"/>
              <a:t>Nuntiandi</a:t>
            </a:r>
            <a:r>
              <a:rPr lang="fr-FR" sz="2400" dirty="0" smtClean="0"/>
              <a:t>.)</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 188</a:t>
            </a:r>
            <a:endParaRPr lang="fr-FR" dirty="0"/>
          </a:p>
        </p:txBody>
      </p:sp>
      <p:sp>
        <p:nvSpPr>
          <p:cNvPr id="3" name="Espace réservé du contenu 2"/>
          <p:cNvSpPr>
            <a:spLocks noGrp="1"/>
          </p:cNvSpPr>
          <p:nvPr>
            <p:ph idx="1"/>
          </p:nvPr>
        </p:nvSpPr>
        <p:spPr/>
        <p:txBody>
          <a:bodyPr>
            <a:normAutofit fontScale="92500" lnSpcReduction="10000"/>
          </a:bodyPr>
          <a:lstStyle/>
          <a:p>
            <a:r>
              <a:rPr lang="fr-FR" i="1" dirty="0" smtClean="0"/>
              <a:t>…</a:t>
            </a:r>
            <a:r>
              <a:rPr lang="fr-FR" i="1" dirty="0"/>
              <a:t>Donnez-leur vous-mêmes à manger » (Mc 6, 37), ce qui implique autant la </a:t>
            </a:r>
            <a:r>
              <a:rPr lang="fr-FR" i="1" dirty="0" smtClean="0"/>
              <a:t>coopération pour résoudre les </a:t>
            </a:r>
            <a:r>
              <a:rPr lang="fr-FR" i="1" dirty="0" smtClean="0">
                <a:solidFill>
                  <a:srgbClr val="FF0000"/>
                </a:solidFill>
              </a:rPr>
              <a:t>causes structurelles </a:t>
            </a:r>
            <a:r>
              <a:rPr lang="fr-FR" i="1" dirty="0" smtClean="0"/>
              <a:t>de la pauvreté et promouvoir le développement intégral des pauvres, que les </a:t>
            </a:r>
            <a:r>
              <a:rPr lang="fr-FR" i="1" dirty="0" smtClean="0">
                <a:solidFill>
                  <a:srgbClr val="FF0000"/>
                </a:solidFill>
              </a:rPr>
              <a:t>gestes simples </a:t>
            </a:r>
            <a:r>
              <a:rPr lang="fr-FR" i="1" dirty="0" smtClean="0"/>
              <a:t>et quotidiens de solidarité…</a:t>
            </a:r>
          </a:p>
          <a:p>
            <a:r>
              <a:rPr lang="fr-FR" i="1" dirty="0" smtClean="0"/>
              <a:t>…créer une </a:t>
            </a:r>
            <a:r>
              <a:rPr lang="fr-FR" i="1" dirty="0" smtClean="0">
                <a:solidFill>
                  <a:srgbClr val="002060"/>
                </a:solidFill>
              </a:rPr>
              <a:t>nouvelle</a:t>
            </a:r>
            <a:r>
              <a:rPr lang="fr-FR" i="1" dirty="0" smtClean="0"/>
              <a:t> mentalité qui pense en termes de communauté, de priorité de la vie de tous sur l’appropriation des biens par quelques-uns. </a:t>
            </a: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ln w="38100">
            <a:solidFill>
              <a:srgbClr val="FF0000"/>
            </a:solidFill>
          </a:ln>
        </p:spPr>
        <p:txBody>
          <a:bodyPr/>
          <a:lstStyle/>
          <a:p>
            <a:r>
              <a:rPr lang="fr-FR" dirty="0" smtClean="0"/>
              <a:t>Une compassion qui comprend, assiste et promeut. (179)</a:t>
            </a:r>
          </a:p>
          <a:p>
            <a:endParaRPr lang="fr-FR" dirty="0" smtClean="0"/>
          </a:p>
          <a:p>
            <a:r>
              <a:rPr lang="fr-FR" dirty="0" smtClean="0"/>
              <a:t>Pas d’activisme. (199)</a:t>
            </a:r>
          </a:p>
          <a:p>
            <a:pPr>
              <a:buNone/>
            </a:pPr>
            <a:endParaRPr lang="fr-FR" dirty="0" smtClean="0"/>
          </a:p>
          <a:p>
            <a:r>
              <a:rPr lang="fr-FR" dirty="0" smtClean="0"/>
              <a:t>Les pauvres manquent d’attention spirituelle.(200)</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2">
              <a:lumMod val="40000"/>
              <a:lumOff val="60000"/>
            </a:schemeClr>
          </a:solidFill>
        </p:spPr>
        <p:txBody>
          <a:bodyPr>
            <a:normAutofit fontScale="90000"/>
          </a:bodyPr>
          <a:lstStyle/>
          <a:p>
            <a:r>
              <a:rPr lang="fr-FR" dirty="0" smtClean="0"/>
              <a:t>Grandes lignes d’une théologie sociale</a:t>
            </a:r>
            <a:endParaRPr lang="fr-FR" dirty="0"/>
          </a:p>
        </p:txBody>
      </p:sp>
      <p:sp>
        <p:nvSpPr>
          <p:cNvPr id="3" name="Espace réservé du contenu 2"/>
          <p:cNvSpPr>
            <a:spLocks noGrp="1"/>
          </p:cNvSpPr>
          <p:nvPr>
            <p:ph idx="1"/>
          </p:nvPr>
        </p:nvSpPr>
        <p:spPr>
          <a:ln w="28575">
            <a:solidFill>
              <a:srgbClr val="0070C0"/>
            </a:solidFill>
          </a:ln>
        </p:spPr>
        <p:txBody>
          <a:bodyPr/>
          <a:lstStyle/>
          <a:p>
            <a:r>
              <a:rPr lang="fr-FR" dirty="0" smtClean="0"/>
              <a:t>que les plus favorisés renoncent à certains de leurs droits .(189)  </a:t>
            </a:r>
            <a:r>
              <a:rPr lang="fr-FR" sz="1600" dirty="0" smtClean="0"/>
              <a:t>(voir Paul VI)</a:t>
            </a:r>
          </a:p>
          <a:p>
            <a:r>
              <a:rPr lang="fr-FR" dirty="0" smtClean="0"/>
              <a:t>permettre à tous les peuples de devenir eux-mêmes les artisans de leur destin. (190) </a:t>
            </a:r>
          </a:p>
          <a:p>
            <a:pPr>
              <a:buNone/>
            </a:pPr>
            <a:r>
              <a:rPr lang="fr-FR" sz="1600" dirty="0" smtClean="0"/>
              <a:t>                                                                                                                                 (voir Paul VI)</a:t>
            </a:r>
          </a:p>
          <a:p>
            <a:r>
              <a:rPr lang="fr-FR" dirty="0" smtClean="0"/>
              <a:t>travail et juste salaire.(192</a:t>
            </a:r>
          </a:p>
          <a:p>
            <a:r>
              <a:rPr lang="fr-FR" dirty="0" smtClean="0"/>
              <a:t>réhabiliter l’engagement politique comme une vocation noble pour le bien commun (205)</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Dans les différents textes…</a:t>
            </a:r>
            <a:endParaRPr lang="fr-FR" dirty="0"/>
          </a:p>
        </p:txBody>
      </p:sp>
      <p:sp>
        <p:nvSpPr>
          <p:cNvPr id="3" name="Espace réservé du contenu 2"/>
          <p:cNvSpPr>
            <a:spLocks noGrp="1"/>
          </p:cNvSpPr>
          <p:nvPr>
            <p:ph idx="1"/>
          </p:nvPr>
        </p:nvSpPr>
        <p:spPr>
          <a:xfrm>
            <a:off x="467544" y="1628800"/>
            <a:ext cx="8229600" cy="4525963"/>
          </a:xfrm>
          <a:ln>
            <a:solidFill>
              <a:srgbClr val="0070C0"/>
            </a:solidFill>
          </a:ln>
        </p:spPr>
        <p:txBody>
          <a:bodyPr/>
          <a:lstStyle/>
          <a:p>
            <a:pPr>
              <a:buFontTx/>
              <a:buChar char="-"/>
            </a:pPr>
            <a:r>
              <a:rPr lang="fr-FR" b="1" dirty="0" smtClean="0">
                <a:solidFill>
                  <a:srgbClr val="FF0000"/>
                </a:solidFill>
              </a:rPr>
              <a:t>Double orientation</a:t>
            </a:r>
            <a:r>
              <a:rPr lang="fr-FR" dirty="0" smtClean="0"/>
              <a:t>: </a:t>
            </a:r>
          </a:p>
          <a:p>
            <a:r>
              <a:rPr lang="fr-FR" dirty="0" smtClean="0"/>
              <a:t>Sociale.  </a:t>
            </a:r>
          </a:p>
          <a:p>
            <a:r>
              <a:rPr lang="fr-FR" dirty="0"/>
              <a:t>S</a:t>
            </a:r>
            <a:r>
              <a:rPr lang="fr-FR" dirty="0" smtClean="0"/>
              <a:t>pirituelle.</a:t>
            </a:r>
          </a:p>
          <a:p>
            <a:pPr>
              <a:buNone/>
            </a:pPr>
            <a:endParaRPr lang="fr-FR" dirty="0" smtClean="0"/>
          </a:p>
          <a:p>
            <a:pPr>
              <a:buNone/>
            </a:pPr>
            <a:r>
              <a:rPr lang="fr-FR" dirty="0" smtClean="0"/>
              <a:t>- </a:t>
            </a:r>
            <a:r>
              <a:rPr lang="fr-FR" b="1" dirty="0" smtClean="0">
                <a:solidFill>
                  <a:srgbClr val="FF0000"/>
                </a:solidFill>
              </a:rPr>
              <a:t>Deux questions </a:t>
            </a:r>
            <a:r>
              <a:rPr lang="fr-FR" dirty="0" smtClean="0"/>
              <a:t>: </a:t>
            </a:r>
          </a:p>
          <a:p>
            <a:r>
              <a:rPr lang="fr-FR" dirty="0" smtClean="0"/>
              <a:t>quel rapport au monde?</a:t>
            </a:r>
          </a:p>
          <a:p>
            <a:r>
              <a:rPr lang="fr-FR" dirty="0" smtClean="0"/>
              <a:t>qu’est-ce que l’évangélisation?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lstStyle/>
          <a:p>
            <a:r>
              <a:rPr lang="fr-FR" dirty="0" smtClean="0"/>
              <a:t>Travailler à la paix:</a:t>
            </a:r>
            <a:endParaRPr lang="fr-FR" dirty="0"/>
          </a:p>
        </p:txBody>
      </p:sp>
      <p:sp>
        <p:nvSpPr>
          <p:cNvPr id="3" name="Espace réservé du contenu 2"/>
          <p:cNvSpPr>
            <a:spLocks noGrp="1"/>
          </p:cNvSpPr>
          <p:nvPr>
            <p:ph idx="1"/>
          </p:nvPr>
        </p:nvSpPr>
        <p:spPr/>
        <p:txBody>
          <a:bodyPr/>
          <a:lstStyle/>
          <a:p>
            <a:pPr>
              <a:buNone/>
            </a:pPr>
            <a:r>
              <a:rPr lang="fr-FR" dirty="0" smtClean="0"/>
              <a:t>  4 principes: (218-220)</a:t>
            </a:r>
          </a:p>
          <a:p>
            <a:pPr>
              <a:buNone/>
            </a:pPr>
            <a:endParaRPr lang="fr-FR" dirty="0" smtClean="0"/>
          </a:p>
          <a:p>
            <a:r>
              <a:rPr lang="fr-FR" dirty="0" smtClean="0"/>
              <a:t>« le temps est supérieur à l’espace. »</a:t>
            </a:r>
          </a:p>
          <a:p>
            <a:r>
              <a:rPr lang="fr-FR" dirty="0" smtClean="0"/>
              <a:t>« l’unité prévaut sur le conflit. »</a:t>
            </a:r>
          </a:p>
          <a:p>
            <a:r>
              <a:rPr lang="fr-FR" dirty="0" smtClean="0"/>
              <a:t>« la réalité est plus importante que l’idée. »</a:t>
            </a:r>
          </a:p>
          <a:p>
            <a:r>
              <a:rPr lang="fr-FR" dirty="0" smtClean="0"/>
              <a:t>« le tout est supérieur à la partie.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b="1" dirty="0" smtClean="0"/>
              <a:t>Motivations d’une impulsion missionnaire renouvelée</a:t>
            </a:r>
            <a:endParaRPr lang="fr-FR" dirty="0"/>
          </a:p>
        </p:txBody>
      </p:sp>
      <p:sp>
        <p:nvSpPr>
          <p:cNvPr id="3" name="Espace réservé du contenu 2"/>
          <p:cNvSpPr>
            <a:spLocks noGrp="1"/>
          </p:cNvSpPr>
          <p:nvPr>
            <p:ph idx="1"/>
          </p:nvPr>
        </p:nvSpPr>
        <p:spPr/>
        <p:txBody>
          <a:bodyPr>
            <a:normAutofit lnSpcReduction="10000"/>
          </a:bodyPr>
          <a:lstStyle/>
          <a:p>
            <a:r>
              <a:rPr lang="fr-FR" i="1" dirty="0" smtClean="0"/>
              <a:t>« Il faut toujours cultiver un </a:t>
            </a:r>
            <a:r>
              <a:rPr lang="fr-FR" b="1" i="1" dirty="0" smtClean="0"/>
              <a:t>espace intérieur</a:t>
            </a:r>
            <a:r>
              <a:rPr lang="fr-FR" i="1" dirty="0" smtClean="0"/>
              <a:t> qui donne un sens chrétien à l’engagement et à l’activité. » (262)</a:t>
            </a:r>
            <a:endParaRPr lang="fr-FR" dirty="0" smtClean="0"/>
          </a:p>
          <a:p>
            <a:r>
              <a:rPr lang="fr-FR" i="1" dirty="0" smtClean="0"/>
              <a:t>« L’Église ne peut vivre sans le poumon de la </a:t>
            </a:r>
            <a:r>
              <a:rPr lang="fr-FR" b="1" i="1" dirty="0" smtClean="0"/>
              <a:t>prière</a:t>
            </a:r>
            <a:r>
              <a:rPr lang="fr-FR" i="1" dirty="0" smtClean="0"/>
              <a:t>… » (262)</a:t>
            </a:r>
            <a:endParaRPr lang="fr-FR" dirty="0" smtClean="0"/>
          </a:p>
          <a:p>
            <a:r>
              <a:rPr lang="fr-FR" i="1" dirty="0" smtClean="0"/>
              <a:t>La première motivation pour évangéliser est </a:t>
            </a:r>
            <a:r>
              <a:rPr lang="fr-FR" b="1" i="1" dirty="0" smtClean="0"/>
              <a:t>l’amour de Jésus</a:t>
            </a:r>
            <a:r>
              <a:rPr lang="fr-FR" i="1" dirty="0" smtClean="0"/>
              <a:t> que nous avons reçu, l’expérience d’être sauvés par lui qui nous pousse à l’aimer toujours plus.(264)</a:t>
            </a: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lnSpcReduction="10000"/>
          </a:bodyPr>
          <a:lstStyle/>
          <a:p>
            <a:r>
              <a:rPr lang="fr-FR" i="1" dirty="0" smtClean="0"/>
              <a:t>267. </a:t>
            </a:r>
            <a:r>
              <a:rPr lang="fr-FR" b="1" i="1" dirty="0" smtClean="0"/>
              <a:t>Unis à Jésus</a:t>
            </a:r>
            <a:r>
              <a:rPr lang="fr-FR" i="1" dirty="0" smtClean="0"/>
              <a:t>, cherchons ce qu’il cherche, aimons ce qu’il aime. Au final, c’est la gloire du Père que nous cherchons, nous vivons et agissons « à la louange de sa grâce » (</a:t>
            </a:r>
            <a:r>
              <a:rPr lang="fr-FR" i="1" dirty="0" err="1" smtClean="0"/>
              <a:t>Ep</a:t>
            </a:r>
            <a:r>
              <a:rPr lang="fr-FR" i="1" dirty="0" smtClean="0"/>
              <a:t> 1, 6).</a:t>
            </a:r>
            <a:endParaRPr lang="fr-FR" dirty="0" smtClean="0"/>
          </a:p>
          <a:p>
            <a:r>
              <a:rPr lang="fr-FR" i="1" dirty="0" smtClean="0"/>
              <a:t>271</a:t>
            </a:r>
            <a:r>
              <a:rPr lang="fr-FR" b="1" i="1" dirty="0" smtClean="0"/>
              <a:t>…rendre compte de notre espérance,</a:t>
            </a:r>
            <a:r>
              <a:rPr lang="fr-FR" i="1" dirty="0" smtClean="0"/>
              <a:t> mais non pas comme des ennemis qui montrent du doigt et condamnent.</a:t>
            </a:r>
          </a:p>
          <a:p>
            <a:r>
              <a:rPr lang="fr-FR" b="1" i="1" dirty="0"/>
              <a:t>L’amour pour les gens est une force spirituelle. </a:t>
            </a:r>
            <a:r>
              <a:rPr lang="fr-FR" i="1" dirty="0"/>
              <a:t>(272)</a:t>
            </a:r>
          </a:p>
          <a:p>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i="1" dirty="0" smtClean="0"/>
              <a:t>chaque être est infiniment sacré</a:t>
            </a:r>
            <a:r>
              <a:rPr lang="fr-FR" i="1" dirty="0" smtClean="0"/>
              <a:t> et mérite notre affection et notre dévouement.(274</a:t>
            </a:r>
            <a:r>
              <a:rPr lang="fr-FR" i="1" dirty="0" smtClean="0"/>
              <a:t>)</a:t>
            </a:r>
          </a:p>
          <a:p>
            <a:endParaRPr lang="fr-FR" i="1" dirty="0" smtClean="0"/>
          </a:p>
          <a:p>
            <a:r>
              <a:rPr lang="fr-FR" i="1" dirty="0" smtClean="0"/>
              <a:t>C’est </a:t>
            </a:r>
            <a:r>
              <a:rPr lang="fr-FR" b="1" i="1" dirty="0" smtClean="0"/>
              <a:t>la force de la résurrection et tout évangélisateur est un instrument de ce dynamisme</a:t>
            </a:r>
            <a:r>
              <a:rPr lang="fr-FR" i="1" dirty="0" smtClean="0"/>
              <a:t>.(276)</a:t>
            </a:r>
            <a:endParaRPr lang="fr-FR" dirty="0" smtClean="0"/>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Deux options:</a:t>
            </a:r>
            <a:endParaRPr lang="fr-FR" dirty="0"/>
          </a:p>
        </p:txBody>
      </p:sp>
      <p:sp>
        <p:nvSpPr>
          <p:cNvPr id="3" name="Espace réservé du contenu 2"/>
          <p:cNvSpPr>
            <a:spLocks noGrp="1"/>
          </p:cNvSpPr>
          <p:nvPr>
            <p:ph idx="1"/>
          </p:nvPr>
        </p:nvSpPr>
        <p:spPr/>
        <p:txBody>
          <a:bodyPr/>
          <a:lstStyle/>
          <a:p>
            <a:r>
              <a:rPr lang="fr-FR" dirty="0" smtClean="0"/>
              <a:t>L’Evangélisation est aussi un engagement social.</a:t>
            </a:r>
          </a:p>
          <a:p>
            <a:pPr>
              <a:buNone/>
            </a:pPr>
            <a:endParaRPr lang="fr-FR" dirty="0" smtClean="0"/>
          </a:p>
          <a:p>
            <a:r>
              <a:rPr lang="fr-FR" dirty="0" smtClean="0"/>
              <a:t>La spiritualité, jamais déconnectée du souci social.</a:t>
            </a:r>
          </a:p>
          <a:p>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a:ln w="38100">
            <a:solidFill>
              <a:srgbClr val="0070C0"/>
            </a:solidFill>
          </a:ln>
        </p:spPr>
        <p:txBody>
          <a:bodyPr/>
          <a:lstStyle/>
          <a:p>
            <a:pPr>
              <a:buNone/>
            </a:pPr>
            <a:r>
              <a:rPr lang="fr-FR" b="1" dirty="0" smtClean="0"/>
              <a:t>    </a:t>
            </a:r>
          </a:p>
          <a:p>
            <a:pPr>
              <a:buNone/>
            </a:pPr>
            <a:r>
              <a:rPr lang="fr-FR" b="1" dirty="0" smtClean="0"/>
              <a:t>     Notre devoir d’amour et de solidarité est </a:t>
            </a:r>
          </a:p>
          <a:p>
            <a:pPr>
              <a:buNone/>
            </a:pPr>
            <a:r>
              <a:rPr lang="fr-FR" b="1" dirty="0" smtClean="0"/>
              <a:t>              fondamentalement humain et </a:t>
            </a:r>
          </a:p>
          <a:p>
            <a:pPr>
              <a:buNone/>
            </a:pPr>
            <a:r>
              <a:rPr lang="fr-FR" b="1" dirty="0" smtClean="0"/>
              <a:t>              fondamentalement chrétien.</a:t>
            </a:r>
            <a:endParaRPr lang="fr-FR" dirty="0" smtClean="0"/>
          </a:p>
          <a:p>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L’Esprit Saint</a:t>
            </a:r>
            <a:endParaRPr lang="fr-FR" b="1" dirty="0"/>
          </a:p>
        </p:txBody>
      </p:sp>
      <p:sp>
        <p:nvSpPr>
          <p:cNvPr id="3" name="Espace réservé du contenu 2"/>
          <p:cNvSpPr>
            <a:spLocks noGrp="1"/>
          </p:cNvSpPr>
          <p:nvPr>
            <p:ph idx="1"/>
          </p:nvPr>
        </p:nvSpPr>
        <p:spPr>
          <a:xfrm>
            <a:off x="611560" y="1772816"/>
            <a:ext cx="8229600" cy="4525963"/>
          </a:xfrm>
          <a:ln w="57150">
            <a:solidFill>
              <a:schemeClr val="accent1"/>
            </a:solidFill>
          </a:ln>
        </p:spPr>
        <p:txBody>
          <a:bodyPr/>
          <a:lstStyle/>
          <a:p>
            <a:r>
              <a:rPr lang="fr-FR" dirty="0" smtClean="0"/>
              <a:t>Paul VI: l’Esprit de l’évangélisation</a:t>
            </a:r>
            <a:r>
              <a:rPr lang="fr-FR" dirty="0" smtClean="0"/>
              <a:t>…</a:t>
            </a:r>
          </a:p>
          <a:p>
            <a:endParaRPr lang="fr-FR" dirty="0"/>
          </a:p>
          <a:p>
            <a:endParaRPr lang="fr-FR" dirty="0" smtClean="0"/>
          </a:p>
          <a:p>
            <a:r>
              <a:rPr lang="fr-FR" dirty="0" smtClean="0"/>
              <a:t>François: Evangélisateurs avec Esprit…</a:t>
            </a:r>
          </a:p>
          <a:p>
            <a:endParaRPr lang="fr-FR"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solidFill>
            <a:srgbClr val="00B0F0"/>
          </a:solidFill>
          <a:ln>
            <a:solidFill>
              <a:schemeClr val="accent1"/>
            </a:solidFill>
          </a:ln>
        </p:spPr>
        <p:txBody>
          <a:bodyPr/>
          <a:lstStyle/>
          <a:p>
            <a:pPr marL="0" indent="0">
              <a:buNone/>
            </a:pPr>
            <a:endParaRPr lang="fr-FR" dirty="0" smtClean="0"/>
          </a:p>
          <a:p>
            <a:pPr marL="0" indent="0">
              <a:buNone/>
            </a:pPr>
            <a:r>
              <a:rPr lang="fr-FR" dirty="0"/>
              <a:t> </a:t>
            </a:r>
            <a:r>
              <a:rPr lang="fr-FR" dirty="0" smtClean="0"/>
              <a:t>  Les </a:t>
            </a:r>
            <a:r>
              <a:rPr lang="fr-FR" dirty="0"/>
              <a:t>différences peuvent être inconfortables… mais l’Esprit peut en tirer quelque chose de bon et le transformer </a:t>
            </a:r>
            <a:endParaRPr lang="fr-FR" dirty="0" smtClean="0"/>
          </a:p>
          <a:p>
            <a:pPr marL="0" indent="0">
              <a:buNone/>
            </a:pPr>
            <a:r>
              <a:rPr lang="fr-FR" dirty="0" smtClean="0"/>
              <a:t>            en </a:t>
            </a:r>
            <a:r>
              <a:rPr lang="fr-FR" dirty="0"/>
              <a:t>dynamisme </a:t>
            </a:r>
            <a:r>
              <a:rPr lang="fr-FR" dirty="0" smtClean="0"/>
              <a:t> évangélisateur</a:t>
            </a:r>
            <a:r>
              <a:rPr lang="fr-FR" dirty="0"/>
              <a:t>… </a:t>
            </a:r>
            <a:r>
              <a:rPr lang="fr-FR" i="1" dirty="0"/>
              <a:t>EG</a:t>
            </a:r>
            <a:r>
              <a:rPr lang="fr-FR" dirty="0"/>
              <a:t> 131.</a:t>
            </a:r>
          </a:p>
          <a:p>
            <a:endParaRPr lang="fr-FR" dirty="0"/>
          </a:p>
        </p:txBody>
      </p:sp>
    </p:spTree>
    <p:extLst>
      <p:ext uri="{BB962C8B-B14F-4D97-AF65-F5344CB8AC3E}">
        <p14:creationId xmlns:p14="http://schemas.microsoft.com/office/powerpoint/2010/main" val="1469755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878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vatican II\le-pape-jean-xxiii-convoque-le-concile-vatican-iijean-xxiii-.jpg"/>
          <p:cNvPicPr>
            <a:picLocks noGrp="1"/>
          </p:cNvPicPr>
          <p:nvPr>
            <p:ph idx="1"/>
          </p:nvPr>
        </p:nvPicPr>
        <p:blipFill>
          <a:blip r:embed="rId3"/>
          <a:srcRect/>
          <a:stretch>
            <a:fillRect/>
          </a:stretch>
        </p:blipFill>
        <p:spPr bwMode="auto">
          <a:xfrm>
            <a:off x="2847975" y="1720056"/>
            <a:ext cx="3448050" cy="4286250"/>
          </a:xfrm>
          <a:prstGeom prst="rect">
            <a:avLst/>
          </a:prstGeom>
          <a:noFill/>
        </p:spPr>
      </p:pic>
      <p:sp>
        <p:nvSpPr>
          <p:cNvPr id="5" name="Titre 1"/>
          <p:cNvSpPr>
            <a:spLocks noGrp="1"/>
          </p:cNvSpPr>
          <p:nvPr>
            <p:ph type="title"/>
          </p:nvPr>
        </p:nvSpPr>
        <p:spPr>
          <a:solidFill>
            <a:srgbClr val="00B0F0"/>
          </a:solidFill>
        </p:spPr>
        <p:txBody>
          <a:bodyPr>
            <a:normAutofit fontScale="90000"/>
          </a:bodyPr>
          <a:lstStyle/>
          <a:p>
            <a:r>
              <a:rPr lang="fr-FR" dirty="0" smtClean="0"/>
              <a:t>Jean XXIII </a:t>
            </a:r>
            <a:r>
              <a:rPr lang="fr-FR" i="1" dirty="0" err="1" smtClean="0"/>
              <a:t>Pacem</a:t>
            </a:r>
            <a:r>
              <a:rPr lang="fr-FR" i="1" dirty="0" smtClean="0"/>
              <a:t> in Terris 1963</a:t>
            </a:r>
            <a:br>
              <a:rPr lang="fr-FR" i="1" dirty="0" smtClean="0"/>
            </a:b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normAutofit fontScale="90000"/>
          </a:bodyPr>
          <a:lstStyle/>
          <a:p>
            <a:r>
              <a:rPr lang="fr-FR" i="1" dirty="0" smtClean="0"/>
              <a:t/>
            </a:r>
            <a:br>
              <a:rPr lang="fr-FR" i="1" dirty="0" smtClean="0"/>
            </a:br>
            <a:endParaRPr lang="fr-FR" dirty="0"/>
          </a:p>
        </p:txBody>
      </p:sp>
      <p:pic>
        <p:nvPicPr>
          <p:cNvPr id="4" name="Espace réservé du contenu 3"/>
          <p:cNvPicPr>
            <a:picLocks noGrp="1"/>
          </p:cNvPicPr>
          <p:nvPr>
            <p:ph idx="1"/>
          </p:nvPr>
        </p:nvPicPr>
        <p:blipFill>
          <a:blip r:embed="rId3" cstate="print">
            <a:lum bright="20000" contrast="40000"/>
          </a:blip>
          <a:stretch>
            <a:fillRect/>
          </a:stretch>
        </p:blipFill>
        <p:spPr>
          <a:xfrm>
            <a:off x="1285852" y="357166"/>
            <a:ext cx="6286544" cy="61436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Dans </a:t>
            </a:r>
            <a:r>
              <a:rPr lang="fr-FR" i="1" dirty="0" err="1" smtClean="0"/>
              <a:t>Pacem</a:t>
            </a:r>
            <a:r>
              <a:rPr lang="fr-FR" i="1" dirty="0" smtClean="0"/>
              <a:t> in Terris</a:t>
            </a:r>
            <a:endParaRPr lang="fr-FR" i="1" dirty="0"/>
          </a:p>
        </p:txBody>
      </p:sp>
      <p:sp>
        <p:nvSpPr>
          <p:cNvPr id="3" name="Espace réservé du contenu 2"/>
          <p:cNvSpPr>
            <a:spLocks noGrp="1"/>
          </p:cNvSpPr>
          <p:nvPr>
            <p:ph idx="1"/>
          </p:nvPr>
        </p:nvSpPr>
        <p:spPr/>
        <p:txBody>
          <a:bodyPr>
            <a:normAutofit fontScale="92500"/>
          </a:bodyPr>
          <a:lstStyle/>
          <a:p>
            <a:r>
              <a:rPr lang="fr-FR" i="1" dirty="0" smtClean="0"/>
              <a:t>84   …en ce qui concerne les rapports internationaux…l'autorité </a:t>
            </a:r>
            <a:r>
              <a:rPr lang="fr-FR" i="1" dirty="0"/>
              <a:t>doit s'exercer </a:t>
            </a:r>
            <a:r>
              <a:rPr lang="fr-FR" i="1" dirty="0">
                <a:solidFill>
                  <a:srgbClr val="FF0000"/>
                </a:solidFill>
              </a:rPr>
              <a:t>en vue du bien commun </a:t>
            </a:r>
            <a:r>
              <a:rPr lang="fr-FR" i="1" dirty="0"/>
              <a:t>? Telle est sa première raison d'être</a:t>
            </a:r>
            <a:r>
              <a:rPr lang="fr-FR" i="1" dirty="0" smtClean="0"/>
              <a:t>.</a:t>
            </a:r>
          </a:p>
          <a:p>
            <a:r>
              <a:rPr lang="fr-FR" i="1" dirty="0" smtClean="0"/>
              <a:t>150 …il </a:t>
            </a:r>
            <a:r>
              <a:rPr lang="fr-FR" i="1" dirty="0"/>
              <a:t>faut déployer son activité comme une réponse fidèle au commandement de Dieu, comme une </a:t>
            </a:r>
            <a:r>
              <a:rPr lang="fr-FR" i="1" dirty="0">
                <a:solidFill>
                  <a:srgbClr val="FF0000"/>
                </a:solidFill>
              </a:rPr>
              <a:t>collaboration à son œuvre créatrice </a:t>
            </a:r>
            <a:r>
              <a:rPr lang="fr-FR" i="1" dirty="0"/>
              <a:t>et comme un apport personnel à la réalisation de son plan providentiel dans l'histoire. </a:t>
            </a:r>
            <a:endParaRPr lang="fr-FR"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i="1" dirty="0"/>
              <a:t>Ce qui exige des hommes qu'ils vivent leur action comme une synthèse de l'effort scientifique, technique et professionnel avec les plus hautes </a:t>
            </a:r>
            <a:r>
              <a:rPr lang="fr-FR" i="1" dirty="0">
                <a:solidFill>
                  <a:srgbClr val="FF0000"/>
                </a:solidFill>
              </a:rPr>
              <a:t>valeurs spirituelles</a:t>
            </a:r>
            <a:r>
              <a:rPr lang="fr-FR" i="1" dirty="0"/>
              <a:t>.</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i="1" dirty="0" smtClean="0"/>
              <a:t>152…Il </a:t>
            </a:r>
            <a:r>
              <a:rPr lang="fr-FR" i="1" dirty="0"/>
              <a:t>est donc nécessaire qu'ils rétablissent leur </a:t>
            </a:r>
            <a:r>
              <a:rPr lang="fr-FR" i="1" dirty="0">
                <a:solidFill>
                  <a:srgbClr val="FF0000"/>
                </a:solidFill>
              </a:rPr>
              <a:t>unité intérieure </a:t>
            </a:r>
            <a:r>
              <a:rPr lang="fr-FR" i="1" dirty="0"/>
              <a:t>de pensée et de dispositions, de manière que toute leur activité soit pénétrée par la </a:t>
            </a:r>
            <a:r>
              <a:rPr lang="fr-FR" i="1" dirty="0">
                <a:solidFill>
                  <a:srgbClr val="FF0000"/>
                </a:solidFill>
              </a:rPr>
              <a:t>lumière de la foi </a:t>
            </a:r>
            <a:r>
              <a:rPr lang="fr-FR" i="1" dirty="0"/>
              <a:t>et le dynamisme de l'amour. </a:t>
            </a:r>
            <a:endParaRPr lang="fr-FR" dirty="0"/>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568</TotalTime>
  <Words>1295</Words>
  <Application>Microsoft Office PowerPoint</Application>
  <PresentationFormat>Affichage à l'écran (4:3)</PresentationFormat>
  <Paragraphs>208</Paragraphs>
  <Slides>48</Slides>
  <Notes>46</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DEMAF  03-10-2015</vt:lpstr>
      <vt:lpstr>Plan</vt:lpstr>
      <vt:lpstr>Introduction</vt:lpstr>
      <vt:lpstr>Dans les différents textes…</vt:lpstr>
      <vt:lpstr>Jean XXIII Pacem in Terris 1963 </vt:lpstr>
      <vt:lpstr> </vt:lpstr>
      <vt:lpstr>Dans Pacem in Terris</vt:lpstr>
      <vt:lpstr>Présentation PowerPoint</vt:lpstr>
      <vt:lpstr>Présentation PowerPoint</vt:lpstr>
      <vt:lpstr>Concile Vatican II Gaudium et Spes </vt:lpstr>
      <vt:lpstr>Dignité humaine?</vt:lpstr>
      <vt:lpstr>Conséquences</vt:lpstr>
      <vt:lpstr>Présentation PowerPoint</vt:lpstr>
      <vt:lpstr>Présentation PowerPoint</vt:lpstr>
      <vt:lpstr>Présentation PowerPoint</vt:lpstr>
      <vt:lpstr>Paul VI</vt:lpstr>
      <vt:lpstr>Evangelii Nuntiandi :  1975 </vt:lpstr>
      <vt:lpstr>Présentation PowerPoint</vt:lpstr>
      <vt:lpstr>Le Règne…</vt:lpstr>
      <vt:lpstr>Jean-Paul II</vt:lpstr>
      <vt:lpstr>Jean-Paul II  </vt:lpstr>
      <vt:lpstr>Dialogue interreligieux</vt:lpstr>
      <vt:lpstr>Sollicitudo Rei Socialis  1987</vt:lpstr>
      <vt:lpstr>Présentation PowerPoint</vt:lpstr>
      <vt:lpstr>Benoît XVI</vt:lpstr>
      <vt:lpstr>Benoît XVI  avec Caritatis in Veritate   (2009)</vt:lpstr>
      <vt:lpstr>Présentation PowerPoint</vt:lpstr>
      <vt:lpstr>Entre Benoît XVI et François</vt:lpstr>
      <vt:lpstr>Aparecida : CELAM</vt:lpstr>
      <vt:lpstr>Présentation PowerPoint</vt:lpstr>
      <vt:lpstr>François</vt:lpstr>
      <vt:lpstr>Présentation PowerPoint</vt:lpstr>
      <vt:lpstr>Présentation PowerPoint</vt:lpstr>
      <vt:lpstr>François cite Benoît XVI au n° 7 de E.G.</vt:lpstr>
      <vt:lpstr>François   et Evangelii Gaudium. (2013)</vt:lpstr>
      <vt:lpstr>Présentation PowerPoint</vt:lpstr>
      <vt:lpstr>N° 188</vt:lpstr>
      <vt:lpstr>Présentation PowerPoint</vt:lpstr>
      <vt:lpstr>Grandes lignes d’une théologie sociale</vt:lpstr>
      <vt:lpstr>Travailler à la paix:</vt:lpstr>
      <vt:lpstr>Motivations d’une impulsion missionnaire renouvelée</vt:lpstr>
      <vt:lpstr>Présentation PowerPoint</vt:lpstr>
      <vt:lpstr>Présentation PowerPoint</vt:lpstr>
      <vt:lpstr>Deux options:</vt:lpstr>
      <vt:lpstr>Conclusion</vt:lpstr>
      <vt:lpstr>L’Esprit Saint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DEMAF  03-10-2015</dc:title>
  <dc:creator>genevieve</dc:creator>
  <cp:lastModifiedBy>genevieve</cp:lastModifiedBy>
  <cp:revision>40</cp:revision>
  <dcterms:created xsi:type="dcterms:W3CDTF">2015-08-29T13:57:38Z</dcterms:created>
  <dcterms:modified xsi:type="dcterms:W3CDTF">2015-09-30T16:52:01Z</dcterms:modified>
</cp:coreProperties>
</file>