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1" r:id="rId3"/>
    <p:sldId id="283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72" r:id="rId12"/>
    <p:sldId id="273" r:id="rId13"/>
    <p:sldId id="264" r:id="rId14"/>
    <p:sldId id="265" r:id="rId15"/>
    <p:sldId id="268" r:id="rId16"/>
    <p:sldId id="275" r:id="rId17"/>
    <p:sldId id="266" r:id="rId18"/>
    <p:sldId id="267" r:id="rId19"/>
    <p:sldId id="271" r:id="rId20"/>
    <p:sldId id="270" r:id="rId21"/>
    <p:sldId id="274" r:id="rId22"/>
    <p:sldId id="276" r:id="rId23"/>
    <p:sldId id="277" r:id="rId24"/>
    <p:sldId id="282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9945"/>
    <a:srgbClr val="0550E0"/>
    <a:srgbClr val="FF6C03"/>
    <a:srgbClr val="EB0DFA"/>
    <a:srgbClr val="FF0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"/>
    <p:restoredTop sz="94673"/>
  </p:normalViewPr>
  <p:slideViewPr>
    <p:cSldViewPr snapToGrid="0" snapToObjects="1">
      <p:cViewPr>
        <p:scale>
          <a:sx n="132" d="100"/>
          <a:sy n="132" d="100"/>
        </p:scale>
        <p:origin x="3384" y="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Blatt1!$F$1:$F$98</c:f>
              <c:numCache>
                <c:formatCode>General</c:formatCode>
                <c:ptCount val="98"/>
                <c:pt idx="0">
                  <c:v>92.0</c:v>
                </c:pt>
                <c:pt idx="1">
                  <c:v>90.0</c:v>
                </c:pt>
                <c:pt idx="2">
                  <c:v>88.0</c:v>
                </c:pt>
                <c:pt idx="3">
                  <c:v>88.0</c:v>
                </c:pt>
                <c:pt idx="4">
                  <c:v>88.0</c:v>
                </c:pt>
                <c:pt idx="5">
                  <c:v>87.0</c:v>
                </c:pt>
                <c:pt idx="6">
                  <c:v>86.0</c:v>
                </c:pt>
                <c:pt idx="7">
                  <c:v>84.0</c:v>
                </c:pt>
                <c:pt idx="8">
                  <c:v>84.0</c:v>
                </c:pt>
                <c:pt idx="9">
                  <c:v>84.0</c:v>
                </c:pt>
                <c:pt idx="10">
                  <c:v>83.0</c:v>
                </c:pt>
                <c:pt idx="11">
                  <c:v>83.0</c:v>
                </c:pt>
                <c:pt idx="12">
                  <c:v>83.0</c:v>
                </c:pt>
                <c:pt idx="13">
                  <c:v>82.0</c:v>
                </c:pt>
                <c:pt idx="14">
                  <c:v>82.0</c:v>
                </c:pt>
                <c:pt idx="15">
                  <c:v>81.0</c:v>
                </c:pt>
                <c:pt idx="16">
                  <c:v>81.0</c:v>
                </c:pt>
                <c:pt idx="17">
                  <c:v>80.0</c:v>
                </c:pt>
                <c:pt idx="18">
                  <c:v>80.0</c:v>
                </c:pt>
                <c:pt idx="19">
                  <c:v>80.0</c:v>
                </c:pt>
                <c:pt idx="20">
                  <c:v>80.0</c:v>
                </c:pt>
                <c:pt idx="21">
                  <c:v>80.0</c:v>
                </c:pt>
                <c:pt idx="22">
                  <c:v>80.0</c:v>
                </c:pt>
                <c:pt idx="23">
                  <c:v>79.0</c:v>
                </c:pt>
                <c:pt idx="24">
                  <c:v>79.0</c:v>
                </c:pt>
                <c:pt idx="25">
                  <c:v>78.0</c:v>
                </c:pt>
                <c:pt idx="26">
                  <c:v>78.0</c:v>
                </c:pt>
                <c:pt idx="27">
                  <c:v>78.0</c:v>
                </c:pt>
                <c:pt idx="28">
                  <c:v>77.0</c:v>
                </c:pt>
                <c:pt idx="29">
                  <c:v>77.0</c:v>
                </c:pt>
                <c:pt idx="30">
                  <c:v>77.0</c:v>
                </c:pt>
                <c:pt idx="31">
                  <c:v>77.0</c:v>
                </c:pt>
                <c:pt idx="32">
                  <c:v>77.0</c:v>
                </c:pt>
                <c:pt idx="33">
                  <c:v>77.0</c:v>
                </c:pt>
                <c:pt idx="34">
                  <c:v>77.0</c:v>
                </c:pt>
                <c:pt idx="35">
                  <c:v>76.0</c:v>
                </c:pt>
                <c:pt idx="36">
                  <c:v>76.0</c:v>
                </c:pt>
                <c:pt idx="37">
                  <c:v>75.0</c:v>
                </c:pt>
                <c:pt idx="38">
                  <c:v>75.0</c:v>
                </c:pt>
                <c:pt idx="39">
                  <c:v>75.0</c:v>
                </c:pt>
                <c:pt idx="40">
                  <c:v>75.0</c:v>
                </c:pt>
                <c:pt idx="41">
                  <c:v>74.0</c:v>
                </c:pt>
                <c:pt idx="42">
                  <c:v>74.0</c:v>
                </c:pt>
                <c:pt idx="43">
                  <c:v>73.0</c:v>
                </c:pt>
                <c:pt idx="44">
                  <c:v>73.0</c:v>
                </c:pt>
                <c:pt idx="45">
                  <c:v>73.0</c:v>
                </c:pt>
                <c:pt idx="46">
                  <c:v>73.0</c:v>
                </c:pt>
                <c:pt idx="47">
                  <c:v>73.0</c:v>
                </c:pt>
                <c:pt idx="48">
                  <c:v>73.0</c:v>
                </c:pt>
                <c:pt idx="49">
                  <c:v>73.0</c:v>
                </c:pt>
                <c:pt idx="50">
                  <c:v>71.0</c:v>
                </c:pt>
                <c:pt idx="51">
                  <c:v>71.0</c:v>
                </c:pt>
                <c:pt idx="52">
                  <c:v>70.0</c:v>
                </c:pt>
                <c:pt idx="53">
                  <c:v>70.0</c:v>
                </c:pt>
                <c:pt idx="54">
                  <c:v>70.0</c:v>
                </c:pt>
                <c:pt idx="55">
                  <c:v>70.0</c:v>
                </c:pt>
                <c:pt idx="56">
                  <c:v>69.0</c:v>
                </c:pt>
                <c:pt idx="57">
                  <c:v>68.0</c:v>
                </c:pt>
                <c:pt idx="58">
                  <c:v>68.0</c:v>
                </c:pt>
                <c:pt idx="59">
                  <c:v>68.0</c:v>
                </c:pt>
                <c:pt idx="60">
                  <c:v>67.0</c:v>
                </c:pt>
                <c:pt idx="61">
                  <c:v>67.0</c:v>
                </c:pt>
                <c:pt idx="62">
                  <c:v>67.0</c:v>
                </c:pt>
                <c:pt idx="63">
                  <c:v>65.0</c:v>
                </c:pt>
                <c:pt idx="64">
                  <c:v>64.0</c:v>
                </c:pt>
                <c:pt idx="65">
                  <c:v>64.0</c:v>
                </c:pt>
                <c:pt idx="66">
                  <c:v>63.0</c:v>
                </c:pt>
                <c:pt idx="67">
                  <c:v>61.0</c:v>
                </c:pt>
                <c:pt idx="68">
                  <c:v>61.0</c:v>
                </c:pt>
                <c:pt idx="69">
                  <c:v>60.0</c:v>
                </c:pt>
                <c:pt idx="70">
                  <c:v>60.0</c:v>
                </c:pt>
                <c:pt idx="71">
                  <c:v>60.0</c:v>
                </c:pt>
                <c:pt idx="72">
                  <c:v>59.0</c:v>
                </c:pt>
                <c:pt idx="73">
                  <c:v>59.0</c:v>
                </c:pt>
                <c:pt idx="74">
                  <c:v>58.0</c:v>
                </c:pt>
                <c:pt idx="75">
                  <c:v>57.0</c:v>
                </c:pt>
                <c:pt idx="76">
                  <c:v>57.0</c:v>
                </c:pt>
                <c:pt idx="77">
                  <c:v>56.0</c:v>
                </c:pt>
                <c:pt idx="78">
                  <c:v>55.0</c:v>
                </c:pt>
                <c:pt idx="79">
                  <c:v>55.0</c:v>
                </c:pt>
                <c:pt idx="80">
                  <c:v>54.0</c:v>
                </c:pt>
                <c:pt idx="81">
                  <c:v>54.0</c:v>
                </c:pt>
                <c:pt idx="82">
                  <c:v>54.0</c:v>
                </c:pt>
                <c:pt idx="83">
                  <c:v>53.0</c:v>
                </c:pt>
                <c:pt idx="84">
                  <c:v>51.0</c:v>
                </c:pt>
                <c:pt idx="85">
                  <c:v>51.0</c:v>
                </c:pt>
                <c:pt idx="86">
                  <c:v>49.0</c:v>
                </c:pt>
                <c:pt idx="87">
                  <c:v>49.0</c:v>
                </c:pt>
                <c:pt idx="88">
                  <c:v>48.0</c:v>
                </c:pt>
                <c:pt idx="89">
                  <c:v>46.0</c:v>
                </c:pt>
                <c:pt idx="90">
                  <c:v>46.0</c:v>
                </c:pt>
                <c:pt idx="91">
                  <c:v>45.0</c:v>
                </c:pt>
                <c:pt idx="92">
                  <c:v>45.0</c:v>
                </c:pt>
                <c:pt idx="93">
                  <c:v>40.0</c:v>
                </c:pt>
                <c:pt idx="94">
                  <c:v>36.0</c:v>
                </c:pt>
                <c:pt idx="95">
                  <c:v>35.0</c:v>
                </c:pt>
                <c:pt idx="96">
                  <c:v>25.0</c:v>
                </c:pt>
                <c:pt idx="97">
                  <c:v>9.0</c:v>
                </c:pt>
              </c:numCache>
            </c:numRef>
          </c:xVal>
          <c:yVal>
            <c:numRef>
              <c:f>Blatt1!$I$1:$I$98</c:f>
              <c:numCache>
                <c:formatCode>General</c:formatCode>
                <c:ptCount val="98"/>
                <c:pt idx="0">
                  <c:v>98.0</c:v>
                </c:pt>
                <c:pt idx="1">
                  <c:v>97.0</c:v>
                </c:pt>
                <c:pt idx="2">
                  <c:v>95.0</c:v>
                </c:pt>
                <c:pt idx="3">
                  <c:v>95.0</c:v>
                </c:pt>
                <c:pt idx="4">
                  <c:v>95.0</c:v>
                </c:pt>
                <c:pt idx="5">
                  <c:v>93.0</c:v>
                </c:pt>
                <c:pt idx="6">
                  <c:v>92.0</c:v>
                </c:pt>
                <c:pt idx="7">
                  <c:v>90.0</c:v>
                </c:pt>
                <c:pt idx="8">
                  <c:v>90.0</c:v>
                </c:pt>
                <c:pt idx="9">
                  <c:v>90.0</c:v>
                </c:pt>
                <c:pt idx="10">
                  <c:v>87.0</c:v>
                </c:pt>
                <c:pt idx="11">
                  <c:v>87.0</c:v>
                </c:pt>
                <c:pt idx="12">
                  <c:v>87.0</c:v>
                </c:pt>
                <c:pt idx="13">
                  <c:v>84.5</c:v>
                </c:pt>
                <c:pt idx="14">
                  <c:v>84.5</c:v>
                </c:pt>
                <c:pt idx="15">
                  <c:v>82.5</c:v>
                </c:pt>
                <c:pt idx="16">
                  <c:v>82.5</c:v>
                </c:pt>
                <c:pt idx="17">
                  <c:v>78.5</c:v>
                </c:pt>
                <c:pt idx="18">
                  <c:v>78.5</c:v>
                </c:pt>
                <c:pt idx="19">
                  <c:v>78.5</c:v>
                </c:pt>
                <c:pt idx="20">
                  <c:v>78.5</c:v>
                </c:pt>
                <c:pt idx="21">
                  <c:v>78.5</c:v>
                </c:pt>
                <c:pt idx="22">
                  <c:v>78.5</c:v>
                </c:pt>
                <c:pt idx="23">
                  <c:v>74.5</c:v>
                </c:pt>
                <c:pt idx="24">
                  <c:v>74.5</c:v>
                </c:pt>
                <c:pt idx="25">
                  <c:v>72.0</c:v>
                </c:pt>
                <c:pt idx="26">
                  <c:v>72.0</c:v>
                </c:pt>
                <c:pt idx="27">
                  <c:v>72.0</c:v>
                </c:pt>
                <c:pt idx="28">
                  <c:v>67.0</c:v>
                </c:pt>
                <c:pt idx="29">
                  <c:v>67.0</c:v>
                </c:pt>
                <c:pt idx="30">
                  <c:v>67.0</c:v>
                </c:pt>
                <c:pt idx="31">
                  <c:v>67.0</c:v>
                </c:pt>
                <c:pt idx="32">
                  <c:v>67.0</c:v>
                </c:pt>
                <c:pt idx="33">
                  <c:v>67.0</c:v>
                </c:pt>
                <c:pt idx="34">
                  <c:v>67.0</c:v>
                </c:pt>
                <c:pt idx="35">
                  <c:v>62.5</c:v>
                </c:pt>
                <c:pt idx="36">
                  <c:v>62.5</c:v>
                </c:pt>
                <c:pt idx="37">
                  <c:v>59.5</c:v>
                </c:pt>
                <c:pt idx="38">
                  <c:v>59.5</c:v>
                </c:pt>
                <c:pt idx="39">
                  <c:v>59.5</c:v>
                </c:pt>
                <c:pt idx="40">
                  <c:v>59.5</c:v>
                </c:pt>
                <c:pt idx="41">
                  <c:v>56.5</c:v>
                </c:pt>
                <c:pt idx="42">
                  <c:v>56.5</c:v>
                </c:pt>
                <c:pt idx="43">
                  <c:v>52.0</c:v>
                </c:pt>
                <c:pt idx="44">
                  <c:v>52.0</c:v>
                </c:pt>
                <c:pt idx="45">
                  <c:v>52.0</c:v>
                </c:pt>
                <c:pt idx="46">
                  <c:v>52.0</c:v>
                </c:pt>
                <c:pt idx="47">
                  <c:v>52.0</c:v>
                </c:pt>
                <c:pt idx="48">
                  <c:v>52.0</c:v>
                </c:pt>
                <c:pt idx="49">
                  <c:v>52.0</c:v>
                </c:pt>
                <c:pt idx="50">
                  <c:v>47.5</c:v>
                </c:pt>
                <c:pt idx="51">
                  <c:v>47.5</c:v>
                </c:pt>
                <c:pt idx="52">
                  <c:v>44.5</c:v>
                </c:pt>
                <c:pt idx="53">
                  <c:v>44.5</c:v>
                </c:pt>
                <c:pt idx="54">
                  <c:v>44.5</c:v>
                </c:pt>
                <c:pt idx="55">
                  <c:v>44.5</c:v>
                </c:pt>
                <c:pt idx="56">
                  <c:v>42.0</c:v>
                </c:pt>
                <c:pt idx="57">
                  <c:v>40.0</c:v>
                </c:pt>
                <c:pt idx="58">
                  <c:v>40.0</c:v>
                </c:pt>
                <c:pt idx="59">
                  <c:v>40.0</c:v>
                </c:pt>
                <c:pt idx="60">
                  <c:v>37.0</c:v>
                </c:pt>
                <c:pt idx="61">
                  <c:v>37.0</c:v>
                </c:pt>
                <c:pt idx="62">
                  <c:v>37.0</c:v>
                </c:pt>
                <c:pt idx="63">
                  <c:v>35.0</c:v>
                </c:pt>
                <c:pt idx="64">
                  <c:v>33.5</c:v>
                </c:pt>
                <c:pt idx="65">
                  <c:v>33.5</c:v>
                </c:pt>
                <c:pt idx="66">
                  <c:v>32.0</c:v>
                </c:pt>
                <c:pt idx="67">
                  <c:v>30.5</c:v>
                </c:pt>
                <c:pt idx="68">
                  <c:v>30.5</c:v>
                </c:pt>
                <c:pt idx="69">
                  <c:v>28.0</c:v>
                </c:pt>
                <c:pt idx="70">
                  <c:v>28.0</c:v>
                </c:pt>
                <c:pt idx="71">
                  <c:v>28.0</c:v>
                </c:pt>
                <c:pt idx="72">
                  <c:v>25.5</c:v>
                </c:pt>
                <c:pt idx="73">
                  <c:v>25.5</c:v>
                </c:pt>
                <c:pt idx="74">
                  <c:v>24.0</c:v>
                </c:pt>
                <c:pt idx="75">
                  <c:v>22.5</c:v>
                </c:pt>
                <c:pt idx="76">
                  <c:v>22.5</c:v>
                </c:pt>
                <c:pt idx="77">
                  <c:v>21.0</c:v>
                </c:pt>
                <c:pt idx="78">
                  <c:v>19.5</c:v>
                </c:pt>
                <c:pt idx="79">
                  <c:v>19.5</c:v>
                </c:pt>
                <c:pt idx="80">
                  <c:v>17.0</c:v>
                </c:pt>
                <c:pt idx="81">
                  <c:v>17.0</c:v>
                </c:pt>
                <c:pt idx="82">
                  <c:v>17.0</c:v>
                </c:pt>
                <c:pt idx="83">
                  <c:v>15.0</c:v>
                </c:pt>
                <c:pt idx="84">
                  <c:v>13.5</c:v>
                </c:pt>
                <c:pt idx="85">
                  <c:v>13.5</c:v>
                </c:pt>
                <c:pt idx="86">
                  <c:v>11.5</c:v>
                </c:pt>
                <c:pt idx="87">
                  <c:v>11.5</c:v>
                </c:pt>
                <c:pt idx="88">
                  <c:v>10.0</c:v>
                </c:pt>
                <c:pt idx="89">
                  <c:v>8.5</c:v>
                </c:pt>
                <c:pt idx="90">
                  <c:v>8.5</c:v>
                </c:pt>
                <c:pt idx="91">
                  <c:v>6.5</c:v>
                </c:pt>
                <c:pt idx="92">
                  <c:v>6.5</c:v>
                </c:pt>
                <c:pt idx="93">
                  <c:v>5.0</c:v>
                </c:pt>
                <c:pt idx="94">
                  <c:v>4.0</c:v>
                </c:pt>
                <c:pt idx="95">
                  <c:v>3.0</c:v>
                </c:pt>
                <c:pt idx="96">
                  <c:v>2.0</c:v>
                </c:pt>
                <c:pt idx="97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719248"/>
        <c:axId val="2142810992"/>
      </c:scatterChart>
      <c:valAx>
        <c:axId val="2142719248"/>
        <c:scaling>
          <c:orientation val="minMax"/>
        </c:scaling>
        <c:delete val="0"/>
        <c:axPos val="b"/>
        <c:majorGridlines>
          <c:spPr>
            <a:ln w="25400"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 err="1" smtClean="0"/>
                  <a:t>Accuracy</a:t>
                </a:r>
                <a:r>
                  <a:rPr lang="de-DE" dirty="0" smtClean="0"/>
                  <a:t>, WBC2008, score </a:t>
                </a:r>
                <a:r>
                  <a:rPr lang="de-DE" dirty="0"/>
                  <a:t>in </a:t>
                </a:r>
                <a:r>
                  <a:rPr lang="de-DE" dirty="0" err="1" smtClean="0"/>
                  <a:t>points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215240011241203"/>
              <c:y val="0.8486409652601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crossAx val="2142810992"/>
        <c:crosses val="autoZero"/>
        <c:crossBetween val="midCat"/>
        <c:majorUnit val="10.0"/>
      </c:valAx>
      <c:valAx>
        <c:axId val="2142810992"/>
        <c:scaling>
          <c:orientation val="minMax"/>
          <c:max val="100.0"/>
        </c:scaling>
        <c:delete val="0"/>
        <c:axPos val="l"/>
        <c:majorGridlines>
          <c:spPr>
            <a:ln w="25400"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Number of thr. you beat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25400"/>
        </c:spPr>
        <c:crossAx val="21427192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03E5F-0B1A-7942-ADA0-15147E7C053B}" type="datetimeFigureOut">
              <a:rPr lang="de-DE" smtClean="0"/>
              <a:t>14.07.16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DB465-6539-FB45-99AC-62AD0571FB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0170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B9BC-C953-9F40-8896-3C5B6EFF8B56}" type="datetimeFigureOut">
              <a:rPr lang="de-DE" smtClean="0"/>
              <a:t>14.07.16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4D162-75E6-754B-8C14-596B8083FC5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972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D162-75E6-754B-8C14-596B8083FC5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15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4D162-75E6-754B-8C14-596B8083FC5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908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252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023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3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98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8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401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91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278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70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81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087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 smtClean="0"/>
              <a:t>SBF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9E7E-B983-D24C-9704-95D85B035C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4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5" t="-999" r="345" b="999"/>
          <a:stretch/>
        </p:blipFill>
        <p:spPr>
          <a:xfrm>
            <a:off x="360000" y="3060000"/>
            <a:ext cx="5857181" cy="36079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4894" y="871204"/>
            <a:ext cx="7772400" cy="1470025"/>
          </a:xfrm>
        </p:spPr>
        <p:txBody>
          <a:bodyPr/>
          <a:lstStyle/>
          <a:p>
            <a:r>
              <a:rPr lang="de-DE" dirty="0" smtClean="0"/>
              <a:t>Rankings in multi-sport </a:t>
            </a:r>
            <a:r>
              <a:rPr lang="de-DE" dirty="0" err="1" smtClean="0"/>
              <a:t>events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98345" y="2341229"/>
            <a:ext cx="6400800" cy="1752600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....</a:t>
            </a:r>
            <a:r>
              <a:rPr lang="de-DE" dirty="0" err="1" smtClean="0">
                <a:solidFill>
                  <a:schemeClr val="tx1"/>
                </a:solidFill>
              </a:rPr>
              <a:t>like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boomerang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throwing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t="10604" r="2014" b="-10037"/>
          <a:stretch/>
        </p:blipFill>
        <p:spPr>
          <a:xfrm>
            <a:off x="4180828" y="3240000"/>
            <a:ext cx="5220000" cy="3852000"/>
          </a:xfrm>
          <a:prstGeom prst="rect">
            <a:avLst/>
          </a:prstGeom>
        </p:spPr>
      </p:pic>
      <p:sp>
        <p:nvSpPr>
          <p:cNvPr id="9" name="Rahmen 8"/>
          <p:cNvSpPr/>
          <p:nvPr/>
        </p:nvSpPr>
        <p:spPr>
          <a:xfrm>
            <a:off x="360000" y="5784783"/>
            <a:ext cx="1747933" cy="452388"/>
          </a:xfrm>
          <a:prstGeom prst="frame">
            <a:avLst>
              <a:gd name="adj1" fmla="val 5682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Rahmen 9"/>
          <p:cNvSpPr/>
          <p:nvPr/>
        </p:nvSpPr>
        <p:spPr>
          <a:xfrm>
            <a:off x="4306767" y="5370897"/>
            <a:ext cx="2055532" cy="683394"/>
          </a:xfrm>
          <a:prstGeom prst="frame">
            <a:avLst>
              <a:gd name="adj1" fmla="val 5682"/>
            </a:avLst>
          </a:prstGeom>
          <a:solidFill>
            <a:schemeClr val="tx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9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400" dirty="0" smtClean="0"/>
              <a:t>First </a:t>
            </a:r>
            <a:r>
              <a:rPr lang="de-DE" sz="2400" dirty="0" err="1" smtClean="0"/>
              <a:t>idea</a:t>
            </a:r>
            <a:r>
              <a:rPr lang="de-DE" sz="2400" dirty="0" smtClean="0"/>
              <a:t>: Linear </a:t>
            </a:r>
            <a:r>
              <a:rPr lang="de-DE" sz="2400" dirty="0" err="1" smtClean="0"/>
              <a:t>point</a:t>
            </a:r>
            <a:r>
              <a:rPr lang="de-DE" sz="2400" dirty="0" smtClean="0"/>
              <a:t> </a:t>
            </a:r>
            <a:r>
              <a:rPr lang="de-DE" sz="2400" dirty="0" err="1" smtClean="0"/>
              <a:t>table</a:t>
            </a:r>
            <a:r>
              <a:rPr lang="de-DE" sz="2400" dirty="0"/>
              <a:t>.</a:t>
            </a:r>
            <a:r>
              <a:rPr lang="de-DE" sz="2400" dirty="0" smtClean="0"/>
              <a:t> </a:t>
            </a:r>
            <a:r>
              <a:rPr lang="de-DE" sz="2400" dirty="0" err="1"/>
              <a:t>E</a:t>
            </a:r>
            <a:r>
              <a:rPr lang="de-DE" sz="2400" dirty="0" err="1" smtClean="0"/>
              <a:t>xample</a:t>
            </a:r>
            <a:r>
              <a:rPr lang="de-DE" sz="2400" dirty="0" smtClean="0"/>
              <a:t> Fast Catch: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Not </a:t>
            </a:r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good</a:t>
            </a:r>
            <a:r>
              <a:rPr lang="de-DE" sz="2400" dirty="0" smtClean="0"/>
              <a:t>...</a:t>
            </a:r>
            <a:endParaRPr lang="de-DE" sz="2400" dirty="0"/>
          </a:p>
          <a:p>
            <a:r>
              <a:rPr lang="de-DE" sz="2400" dirty="0" smtClean="0"/>
              <a:t>WHY? An </a:t>
            </a:r>
            <a:r>
              <a:rPr lang="de-DE" sz="2400" dirty="0" err="1" smtClean="0"/>
              <a:t>improvement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5s </a:t>
            </a:r>
            <a:r>
              <a:rPr lang="de-DE" sz="2400" dirty="0" err="1" smtClean="0"/>
              <a:t>becomes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6C03"/>
                </a:solidFill>
              </a:rPr>
              <a:t>difficult</a:t>
            </a:r>
            <a:r>
              <a:rPr lang="de-DE" sz="2400" dirty="0" smtClean="0">
                <a:solidFill>
                  <a:srgbClr val="FF0000"/>
                </a:solidFill>
              </a:rPr>
              <a:t>, </a:t>
            </a:r>
            <a:r>
              <a:rPr lang="de-DE" sz="2400" dirty="0" err="1" smtClean="0">
                <a:solidFill>
                  <a:srgbClr val="FF0000"/>
                </a:solidFill>
              </a:rPr>
              <a:t>say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impossible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Second </a:t>
            </a:r>
            <a:r>
              <a:rPr lang="de-DE" sz="2400" dirty="0" err="1" smtClean="0"/>
              <a:t>attempt</a:t>
            </a:r>
            <a:r>
              <a:rPr lang="de-DE" sz="2400" dirty="0" smtClean="0"/>
              <a:t>,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reasonable</a:t>
            </a:r>
            <a:r>
              <a:rPr lang="de-DE" sz="2400" dirty="0" smtClean="0"/>
              <a:t> (?):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776826"/>
              </p:ext>
            </p:extLst>
          </p:nvPr>
        </p:nvGraphicFramePr>
        <p:xfrm>
          <a:off x="761994" y="2073542"/>
          <a:ext cx="7308650" cy="74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30865"/>
                <a:gridCol w="730865"/>
                <a:gridCol w="730865"/>
                <a:gridCol w="730865"/>
                <a:gridCol w="730865"/>
                <a:gridCol w="730865"/>
                <a:gridCol w="730865"/>
                <a:gridCol w="730865"/>
                <a:gridCol w="730865"/>
                <a:gridCol w="73086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25s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15s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10s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5s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0s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85p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90p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95p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100p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337817"/>
              </p:ext>
            </p:extLst>
          </p:nvPr>
        </p:nvGraphicFramePr>
        <p:xfrm>
          <a:off x="761994" y="4710881"/>
          <a:ext cx="7607310" cy="74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60731"/>
                <a:gridCol w="760731"/>
                <a:gridCol w="760731"/>
                <a:gridCol w="760731"/>
                <a:gridCol w="760731"/>
                <a:gridCol w="760731"/>
                <a:gridCol w="760731"/>
                <a:gridCol w="669289"/>
                <a:gridCol w="736600"/>
                <a:gridCol w="87630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25s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15s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10s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37.5p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100p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150p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infinite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10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171326" y="2080629"/>
            <a:ext cx="2899318" cy="7142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5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So </a:t>
            </a:r>
            <a:r>
              <a:rPr lang="de-DE" sz="2400" dirty="0" err="1"/>
              <a:t>what</a:t>
            </a:r>
            <a:r>
              <a:rPr lang="de-DE" sz="2400" dirty="0"/>
              <a:t> do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 smtClean="0"/>
              <a:t>know</a:t>
            </a:r>
            <a:r>
              <a:rPr lang="de-DE" sz="2400" dirty="0" smtClean="0"/>
              <a:t>?</a:t>
            </a:r>
          </a:p>
          <a:p>
            <a:r>
              <a:rPr lang="de-DE" sz="2400" dirty="0" smtClean="0"/>
              <a:t>1</a:t>
            </a:r>
            <a:r>
              <a:rPr lang="de-DE" sz="2400" dirty="0"/>
              <a:t>. The </a:t>
            </a:r>
            <a:r>
              <a:rPr lang="de-DE" sz="2400" dirty="0" err="1"/>
              <a:t>lowest</a:t>
            </a:r>
            <a:r>
              <a:rPr lang="de-DE" sz="2400" dirty="0"/>
              <a:t> </a:t>
            </a:r>
            <a:r>
              <a:rPr lang="de-DE" sz="2400" dirty="0" err="1"/>
              <a:t>possible</a:t>
            </a:r>
            <a:r>
              <a:rPr lang="de-DE" sz="2400" dirty="0"/>
              <a:t> score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smtClean="0"/>
              <a:t>1 catch </a:t>
            </a:r>
            <a:r>
              <a:rPr lang="de-DE" sz="2400" dirty="0" err="1"/>
              <a:t>for</a:t>
            </a:r>
            <a:r>
              <a:rPr lang="de-DE" sz="2400" dirty="0"/>
              <a:t> FC </a:t>
            </a:r>
            <a:r>
              <a:rPr lang="de-DE" sz="2400" dirty="0" err="1"/>
              <a:t>and</a:t>
            </a:r>
            <a:r>
              <a:rPr lang="de-DE" sz="2400" dirty="0"/>
              <a:t> END, </a:t>
            </a:r>
            <a:r>
              <a:rPr lang="de-DE" sz="2400" dirty="0" smtClean="0"/>
              <a:t>1 </a:t>
            </a:r>
            <a:r>
              <a:rPr lang="de-DE" sz="2400" dirty="0"/>
              <a:t>p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smtClean="0"/>
              <a:t>ACC, ca. 4s </a:t>
            </a:r>
            <a:r>
              <a:rPr lang="de-DE" sz="2400" dirty="0" err="1" smtClean="0"/>
              <a:t>for</a:t>
            </a:r>
            <a:r>
              <a:rPr lang="de-DE" sz="2400" dirty="0" smtClean="0"/>
              <a:t> MTA, 2p </a:t>
            </a:r>
            <a:r>
              <a:rPr lang="de-DE" sz="2400" dirty="0" err="1" smtClean="0"/>
              <a:t>for</a:t>
            </a:r>
            <a:r>
              <a:rPr lang="de-DE" sz="2400" dirty="0" smtClean="0"/>
              <a:t> TC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smtClean="0"/>
              <a:t>3p </a:t>
            </a:r>
            <a:r>
              <a:rPr lang="de-DE" sz="2400" dirty="0" err="1" smtClean="0"/>
              <a:t>for</a:t>
            </a:r>
            <a:r>
              <a:rPr lang="de-DE" sz="2400" dirty="0" smtClean="0"/>
              <a:t> AR</a:t>
            </a:r>
            <a:r>
              <a:rPr lang="de-DE" sz="2400" dirty="0"/>
              <a:t>.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 smtClean="0"/>
              <a:t>2</a:t>
            </a:r>
            <a:r>
              <a:rPr lang="de-DE" sz="2400" dirty="0"/>
              <a:t>. The </a:t>
            </a:r>
            <a:r>
              <a:rPr lang="de-DE" sz="2400" dirty="0" err="1"/>
              <a:t>highest</a:t>
            </a:r>
            <a:r>
              <a:rPr lang="de-DE" sz="2400" dirty="0"/>
              <a:t> </a:t>
            </a:r>
            <a:r>
              <a:rPr lang="de-DE" sz="2400" dirty="0" err="1"/>
              <a:t>possible</a:t>
            </a:r>
            <a:r>
              <a:rPr lang="de-DE" sz="2400" dirty="0"/>
              <a:t> score </a:t>
            </a:r>
            <a:r>
              <a:rPr lang="de-DE" sz="2400" dirty="0" err="1"/>
              <a:t>for</a:t>
            </a:r>
            <a:r>
              <a:rPr lang="de-DE" sz="2400" dirty="0"/>
              <a:t> ACC </a:t>
            </a:r>
            <a:r>
              <a:rPr lang="de-DE" sz="2400" dirty="0" err="1"/>
              <a:t>and</a:t>
            </a:r>
            <a:r>
              <a:rPr lang="de-DE" sz="2400" dirty="0"/>
              <a:t> AR </a:t>
            </a:r>
            <a:r>
              <a:rPr lang="de-DE" sz="2400" dirty="0" err="1"/>
              <a:t>and</a:t>
            </a:r>
            <a:r>
              <a:rPr lang="de-DE" sz="2400" dirty="0"/>
              <a:t> TC </a:t>
            </a:r>
            <a:r>
              <a:rPr lang="de-DE" sz="2400" dirty="0" err="1"/>
              <a:t>is</a:t>
            </a:r>
            <a:r>
              <a:rPr lang="de-DE" sz="2400" dirty="0"/>
              <a:t> 100p (apart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tiebreaks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&gt;100p). Fast Catch: </a:t>
            </a:r>
            <a:r>
              <a:rPr lang="de-DE" sz="2400" dirty="0" smtClean="0"/>
              <a:t>15.00s </a:t>
            </a:r>
            <a:r>
              <a:rPr lang="de-DE" sz="2400" dirty="0"/>
              <a:t>END: </a:t>
            </a:r>
            <a:r>
              <a:rPr lang="de-DE" sz="2400" dirty="0" smtClean="0"/>
              <a:t>80c.</a:t>
            </a:r>
            <a:br>
              <a:rPr lang="de-DE" sz="2400" dirty="0" smtClean="0"/>
            </a:br>
            <a:r>
              <a:rPr lang="de-DE" sz="2400" dirty="0" smtClean="0"/>
              <a:t>MTA: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thermals</a:t>
            </a:r>
            <a:r>
              <a:rPr lang="de-DE" sz="2400" dirty="0" smtClean="0"/>
              <a:t> </a:t>
            </a:r>
            <a:r>
              <a:rPr lang="de-DE" sz="2400" dirty="0" err="1" smtClean="0"/>
              <a:t>maybe</a:t>
            </a:r>
            <a:r>
              <a:rPr lang="de-DE" sz="2400" dirty="0" smtClean="0"/>
              <a:t> 50s?</a:t>
            </a:r>
            <a:br>
              <a:rPr lang="de-DE" sz="2400" dirty="0" smtClean="0"/>
            </a:br>
            <a:endParaRPr lang="de-DE" sz="2400" dirty="0"/>
          </a:p>
          <a:p>
            <a:r>
              <a:rPr lang="de-DE" sz="2400" dirty="0" smtClean="0"/>
              <a:t>3</a:t>
            </a:r>
            <a:r>
              <a:rPr lang="de-DE" sz="2400" dirty="0"/>
              <a:t>.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APPROXIMATELY </a:t>
            </a:r>
            <a:r>
              <a:rPr lang="de-DE" sz="2400" dirty="0" err="1"/>
              <a:t>that</a:t>
            </a:r>
            <a:r>
              <a:rPr lang="de-DE" sz="2400" dirty="0"/>
              <a:t> 20s in FC </a:t>
            </a:r>
            <a:r>
              <a:rPr lang="de-DE" sz="2400" dirty="0" err="1"/>
              <a:t>is</a:t>
            </a:r>
            <a:r>
              <a:rPr lang="de-DE" sz="2400" dirty="0"/>
              <a:t> double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good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40s etc.</a:t>
            </a:r>
            <a:br>
              <a:rPr lang="de-DE" sz="2400" dirty="0"/>
            </a:br>
            <a:r>
              <a:rPr lang="de-DE" sz="2400" dirty="0" err="1"/>
              <a:t>That‘s</a:t>
            </a:r>
            <a:r>
              <a:rPr lang="de-DE" sz="2400" dirty="0"/>
              <a:t> a „</a:t>
            </a:r>
            <a:r>
              <a:rPr lang="de-DE" sz="2400" dirty="0" err="1"/>
              <a:t>ratio</a:t>
            </a:r>
            <a:r>
              <a:rPr lang="de-DE" sz="2400" dirty="0"/>
              <a:t> </a:t>
            </a:r>
            <a:r>
              <a:rPr lang="de-DE" sz="2400" dirty="0" err="1"/>
              <a:t>scale</a:t>
            </a:r>
            <a:r>
              <a:rPr lang="de-DE" sz="2400" dirty="0"/>
              <a:t>“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allows</a:t>
            </a:r>
            <a:r>
              <a:rPr lang="de-DE" sz="2400" dirty="0"/>
              <a:t> </a:t>
            </a:r>
            <a:r>
              <a:rPr lang="de-DE" sz="2400" dirty="0" err="1"/>
              <a:t>multiplication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numbers</a:t>
            </a:r>
            <a:r>
              <a:rPr lang="de-DE" sz="2400" dirty="0"/>
              <a:t>.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11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88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6206" y="1286510"/>
            <a:ext cx="8229600" cy="452596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Ratio </a:t>
            </a:r>
            <a:r>
              <a:rPr lang="de-DE" sz="2400" dirty="0" err="1" smtClean="0"/>
              <a:t>scale</a:t>
            </a:r>
            <a:r>
              <a:rPr lang="de-DE" sz="2400" dirty="0" smtClean="0"/>
              <a:t> </a:t>
            </a:r>
            <a:r>
              <a:rPr lang="de-DE" sz="2400" dirty="0" err="1" smtClean="0"/>
              <a:t>works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Accuracy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well</a:t>
            </a:r>
            <a:r>
              <a:rPr lang="de-DE" sz="2400" dirty="0" smtClean="0"/>
              <a:t>!</a:t>
            </a:r>
            <a:br>
              <a:rPr lang="de-DE" sz="24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endParaRPr lang="de-DE" sz="2400" dirty="0" smtClean="0">
              <a:solidFill>
                <a:srgbClr val="FF0000"/>
              </a:solidFill>
            </a:endParaRPr>
          </a:p>
          <a:p>
            <a:r>
              <a:rPr lang="de-DE" sz="2400" dirty="0" err="1" smtClean="0">
                <a:solidFill>
                  <a:srgbClr val="FF0000"/>
                </a:solidFill>
              </a:rPr>
              <a:t>red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smtClean="0"/>
              <a:t>double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good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>
                <a:solidFill>
                  <a:srgbClr val="000000"/>
                </a:solidFill>
              </a:rPr>
              <a:t>as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blue</a:t>
            </a:r>
            <a:r>
              <a:rPr lang="de-DE" sz="2400" dirty="0" smtClean="0">
                <a:solidFill>
                  <a:srgbClr val="FF0000"/>
                </a:solidFill>
              </a:rPr>
              <a:t/>
            </a:r>
            <a:br>
              <a:rPr lang="de-DE" sz="2400" dirty="0" smtClean="0">
                <a:solidFill>
                  <a:srgbClr val="FF0000"/>
                </a:solidFill>
              </a:rPr>
            </a:b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3618497" y="1960562"/>
            <a:ext cx="7200000" cy="720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338497" y="2680562"/>
            <a:ext cx="5760000" cy="576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5058497" y="3400562"/>
            <a:ext cx="4320000" cy="432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5778497" y="4120562"/>
            <a:ext cx="2880000" cy="288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6498497" y="4840562"/>
            <a:ext cx="1440000" cy="1440000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2886470" y="5320348"/>
            <a:ext cx="43320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 0          2        4         6        8        10</a:t>
            </a:r>
            <a:br>
              <a:rPr lang="de-DE" sz="2400" dirty="0" smtClean="0"/>
            </a:br>
            <a:r>
              <a:rPr lang="de-DE" sz="2400" dirty="0" smtClean="0"/>
              <a:t>                        </a:t>
            </a:r>
            <a:r>
              <a:rPr lang="de-DE" sz="2400" dirty="0" smtClean="0">
                <a:solidFill>
                  <a:srgbClr val="0550E0"/>
                </a:solidFill>
              </a:rPr>
              <a:t>                   </a:t>
            </a:r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246550" y="1600200"/>
            <a:ext cx="7908700" cy="7908700"/>
          </a:xfrm>
          <a:prstGeom prst="ellipse">
            <a:avLst/>
          </a:prstGeom>
          <a:noFill/>
          <a:ln w="381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61137" y="5627807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11m-line“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SBF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12</a:t>
            </a:fld>
            <a:endParaRPr lang="de-DE"/>
          </a:p>
        </p:txBody>
      </p:sp>
      <p:pic>
        <p:nvPicPr>
          <p:cNvPr id="20" name="Bild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grpSp>
        <p:nvGrpSpPr>
          <p:cNvPr id="39" name="Gruppierung 38"/>
          <p:cNvGrpSpPr/>
          <p:nvPr/>
        </p:nvGrpSpPr>
        <p:grpSpPr>
          <a:xfrm>
            <a:off x="524192" y="1870643"/>
            <a:ext cx="4926430" cy="2236871"/>
            <a:chOff x="524192" y="1870643"/>
            <a:chExt cx="4926430" cy="2236871"/>
          </a:xfrm>
        </p:grpSpPr>
        <p:cxnSp>
          <p:nvCxnSpPr>
            <p:cNvPr id="19" name="Gerade Verbindung 18"/>
            <p:cNvCxnSpPr/>
            <p:nvPr/>
          </p:nvCxnSpPr>
          <p:spPr>
            <a:xfrm>
              <a:off x="4338497" y="2811482"/>
              <a:ext cx="1112125" cy="997477"/>
            </a:xfrm>
            <a:prstGeom prst="line">
              <a:avLst/>
            </a:prstGeom>
            <a:ln w="38100" cmpd="sng">
              <a:solidFill>
                <a:srgbClr val="0000FF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/>
          </p:nvSpPr>
          <p:spPr>
            <a:xfrm>
              <a:off x="5110464" y="364584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0550E0"/>
                  </a:solidFill>
                </a:rPr>
                <a:t>4</a:t>
              </a:r>
              <a:endParaRPr lang="de-DE" sz="2400" dirty="0">
                <a:solidFill>
                  <a:srgbClr val="0550E0"/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 flipH="1">
              <a:off x="524192" y="1870643"/>
              <a:ext cx="30277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solidFill>
                    <a:srgbClr val="0000FF"/>
                  </a:solidFill>
                </a:rPr>
                <a:t>score </a:t>
              </a:r>
              <a:r>
                <a:rPr lang="de-DE" sz="2400" dirty="0" err="1">
                  <a:solidFill>
                    <a:srgbClr val="0000FF"/>
                  </a:solidFill>
                </a:rPr>
                <a:t>of</a:t>
              </a:r>
              <a:r>
                <a:rPr lang="de-DE" sz="2400" dirty="0">
                  <a:solidFill>
                    <a:srgbClr val="0000FF"/>
                  </a:solidFill>
                </a:rPr>
                <a:t> 40p </a:t>
              </a:r>
              <a:r>
                <a:rPr lang="de-DE" sz="2400" dirty="0" err="1">
                  <a:solidFill>
                    <a:srgbClr val="0000FF"/>
                  </a:solidFill>
                </a:rPr>
                <a:t>tells</a:t>
              </a:r>
              <a:r>
                <a:rPr lang="de-DE" sz="2400" dirty="0">
                  <a:solidFill>
                    <a:srgbClr val="0000FF"/>
                  </a:solidFill>
                </a:rPr>
                <a:t> </a:t>
              </a:r>
              <a:r>
                <a:rPr lang="de-DE" sz="2400" dirty="0" err="1">
                  <a:solidFill>
                    <a:srgbClr val="0000FF"/>
                  </a:solidFill>
                </a:rPr>
                <a:t>us</a:t>
              </a:r>
              <a:r>
                <a:rPr lang="de-DE" sz="2400" dirty="0">
                  <a:solidFill>
                    <a:srgbClr val="0000FF"/>
                  </a:solidFill>
                </a:rPr>
                <a:t>:</a:t>
              </a:r>
              <a:br>
                <a:rPr lang="de-DE" sz="2400" dirty="0">
                  <a:solidFill>
                    <a:srgbClr val="0000FF"/>
                  </a:solidFill>
                </a:rPr>
              </a:br>
              <a:r>
                <a:rPr lang="de-DE" sz="2400" dirty="0">
                  <a:solidFill>
                    <a:srgbClr val="0000FF"/>
                  </a:solidFill>
                </a:rPr>
                <a:t>   4m on </a:t>
              </a:r>
              <a:r>
                <a:rPr lang="de-DE" sz="2400" dirty="0" err="1">
                  <a:solidFill>
                    <a:srgbClr val="0000FF"/>
                  </a:solidFill>
                </a:rPr>
                <a:t>average</a:t>
              </a:r>
              <a:r>
                <a:rPr lang="de-DE" sz="2400" dirty="0">
                  <a:solidFill>
                    <a:srgbClr val="0000FF"/>
                  </a:solidFill>
                </a:rPr>
                <a:t>.</a:t>
              </a:r>
              <a:r>
                <a:rPr lang="de-DE" dirty="0"/>
                <a:t/>
              </a:r>
              <a:br>
                <a:rPr lang="de-DE" dirty="0"/>
              </a:br>
              <a:endParaRPr lang="de-DE" dirty="0"/>
            </a:p>
          </p:txBody>
        </p:sp>
      </p:grpSp>
      <p:sp>
        <p:nvSpPr>
          <p:cNvPr id="36" name="Textfeld 35"/>
          <p:cNvSpPr txBox="1"/>
          <p:nvPr/>
        </p:nvSpPr>
        <p:spPr>
          <a:xfrm>
            <a:off x="1453415" y="2040556"/>
            <a:ext cx="28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grpSp>
        <p:nvGrpSpPr>
          <p:cNvPr id="38" name="Gruppierung 37"/>
          <p:cNvGrpSpPr/>
          <p:nvPr/>
        </p:nvGrpSpPr>
        <p:grpSpPr>
          <a:xfrm>
            <a:off x="457200" y="2811482"/>
            <a:ext cx="6041297" cy="2347555"/>
            <a:chOff x="457200" y="2811482"/>
            <a:chExt cx="6041297" cy="2347555"/>
          </a:xfrm>
        </p:grpSpPr>
        <p:cxnSp>
          <p:nvCxnSpPr>
            <p:cNvPr id="18" name="Gerade Verbindung 17"/>
            <p:cNvCxnSpPr/>
            <p:nvPr/>
          </p:nvCxnSpPr>
          <p:spPr>
            <a:xfrm>
              <a:off x="3963454" y="3303586"/>
              <a:ext cx="2273717" cy="1609862"/>
            </a:xfrm>
            <a:prstGeom prst="line">
              <a:avLst/>
            </a:prstGeom>
            <a:ln w="38100" cmpd="sng">
              <a:solidFill>
                <a:srgbClr val="FF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/>
          </p:nvSpPr>
          <p:spPr>
            <a:xfrm>
              <a:off x="6158339" y="469737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8</a:t>
              </a:r>
              <a:endParaRPr lang="de-DE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 flipH="1">
              <a:off x="457200" y="2811482"/>
              <a:ext cx="28445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rgbClr val="FF0000"/>
                  </a:solidFill>
                </a:rPr>
                <a:t> score </a:t>
              </a:r>
              <a:r>
                <a:rPr lang="de-DE" sz="2400" dirty="0" err="1">
                  <a:solidFill>
                    <a:srgbClr val="FF0000"/>
                  </a:solidFill>
                </a:rPr>
                <a:t>of</a:t>
              </a:r>
              <a:r>
                <a:rPr lang="de-DE" sz="2400" dirty="0">
                  <a:solidFill>
                    <a:srgbClr val="FF0000"/>
                  </a:solidFill>
                </a:rPr>
                <a:t> </a:t>
              </a:r>
              <a:r>
                <a:rPr lang="de-DE" sz="2400" dirty="0" smtClean="0">
                  <a:solidFill>
                    <a:srgbClr val="FF0000"/>
                  </a:solidFill>
                </a:rPr>
                <a:t>80p </a:t>
              </a:r>
              <a:r>
                <a:rPr lang="de-DE" sz="2400" dirty="0" err="1">
                  <a:solidFill>
                    <a:srgbClr val="FF0000"/>
                  </a:solidFill>
                </a:rPr>
                <a:t>tells</a:t>
              </a:r>
              <a:r>
                <a:rPr lang="de-DE" sz="2400" dirty="0">
                  <a:solidFill>
                    <a:srgbClr val="FF0000"/>
                  </a:solidFill>
                </a:rPr>
                <a:t> </a:t>
              </a:r>
              <a:r>
                <a:rPr lang="de-DE" sz="2400" dirty="0" err="1">
                  <a:solidFill>
                    <a:srgbClr val="FF0000"/>
                  </a:solidFill>
                </a:rPr>
                <a:t>us</a:t>
              </a:r>
              <a:r>
                <a:rPr lang="de-DE" sz="2400" dirty="0">
                  <a:solidFill>
                    <a:srgbClr val="FF0000"/>
                  </a:solidFill>
                </a:rPr>
                <a:t>:</a:t>
              </a:r>
              <a:br>
                <a:rPr lang="de-DE" sz="2400" dirty="0">
                  <a:solidFill>
                    <a:srgbClr val="FF0000"/>
                  </a:solidFill>
                </a:rPr>
              </a:br>
              <a:r>
                <a:rPr lang="de-DE" sz="2400" dirty="0">
                  <a:solidFill>
                    <a:srgbClr val="FF0000"/>
                  </a:solidFill>
                </a:rPr>
                <a:t>   </a:t>
              </a:r>
              <a:r>
                <a:rPr lang="de-DE" sz="2400" dirty="0" smtClean="0">
                  <a:solidFill>
                    <a:srgbClr val="FF0000"/>
                  </a:solidFill>
                </a:rPr>
                <a:t>8m </a:t>
              </a:r>
              <a:r>
                <a:rPr lang="de-DE" sz="2400" dirty="0">
                  <a:solidFill>
                    <a:srgbClr val="FF0000"/>
                  </a:solidFill>
                </a:rPr>
                <a:t>on </a:t>
              </a:r>
              <a:r>
                <a:rPr lang="de-DE" sz="2400" dirty="0" err="1">
                  <a:solidFill>
                    <a:srgbClr val="FF0000"/>
                  </a:solidFill>
                </a:rPr>
                <a:t>average</a:t>
              </a:r>
              <a:r>
                <a:rPr lang="de-DE" sz="2400" dirty="0">
                  <a:solidFill>
                    <a:srgbClr val="FF0000"/>
                  </a:solidFill>
                </a:rPr>
                <a:t>.</a:t>
              </a:r>
              <a:r>
                <a:rPr lang="de-DE" dirty="0"/>
                <a:t/>
              </a:r>
              <a:br>
                <a:rPr lang="de-DE" dirty="0"/>
              </a:b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29180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/>
              <a:t>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Axioms </a:t>
            </a:r>
            <a:r>
              <a:rPr lang="de-DE" sz="2400" dirty="0" err="1" smtClean="0"/>
              <a:t>for</a:t>
            </a:r>
            <a:r>
              <a:rPr lang="de-DE" sz="2400" dirty="0" smtClean="0"/>
              <a:t> a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scoring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: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a </a:t>
            </a:r>
            <a:r>
              <a:rPr lang="de-DE" sz="2400" dirty="0" err="1" smtClean="0"/>
              <a:t>minimum</a:t>
            </a:r>
            <a:r>
              <a:rPr lang="de-DE" sz="2400" dirty="0" smtClean="0"/>
              <a:t> </a:t>
            </a:r>
            <a:r>
              <a:rPr lang="de-DE" sz="2400" dirty="0" err="1" smtClean="0"/>
              <a:t>nonzero</a:t>
            </a:r>
            <a:r>
              <a:rPr lang="de-DE" sz="2400" dirty="0" smtClean="0"/>
              <a:t> score (2p in TC, 3p in AR, 4s in MTA, 1c in FC...).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someone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double </a:t>
            </a:r>
            <a:r>
              <a:rPr lang="de-DE" sz="2400" dirty="0" err="1" smtClean="0"/>
              <a:t>as</a:t>
            </a:r>
            <a:r>
              <a:rPr lang="de-DE" sz="2400" dirty="0" smtClean="0"/>
              <a:t> fast </a:t>
            </a:r>
            <a:r>
              <a:rPr lang="de-DE" sz="2400" dirty="0" err="1" smtClean="0"/>
              <a:t>or</a:t>
            </a:r>
            <a:r>
              <a:rPr lang="de-DE" sz="2400" dirty="0" smtClean="0"/>
              <a:t> double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accurate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another</a:t>
            </a:r>
            <a:r>
              <a:rPr lang="de-DE" sz="2400" dirty="0"/>
              <a:t>.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dirty="0" err="1" smtClean="0"/>
              <a:t>example</a:t>
            </a:r>
            <a:r>
              <a:rPr lang="de-DE" sz="2400" dirty="0" smtClean="0"/>
              <a:t> ACC: </a:t>
            </a:r>
            <a:r>
              <a:rPr lang="de-DE" sz="2400" dirty="0" smtClean="0">
                <a:solidFill>
                  <a:srgbClr val="FF0000"/>
                </a:solidFill>
              </a:rPr>
              <a:t>80p</a:t>
            </a:r>
            <a:r>
              <a:rPr lang="de-DE" sz="2400" dirty="0" smtClean="0"/>
              <a:t> </a:t>
            </a:r>
            <a:r>
              <a:rPr lang="de-DE" sz="2400" dirty="0" err="1" smtClean="0"/>
              <a:t>vs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40p</a:t>
            </a:r>
            <a:r>
              <a:rPr lang="de-DE" sz="2400" dirty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 </a:t>
            </a:r>
            <a:r>
              <a:rPr lang="de-DE" sz="2400" dirty="0" smtClean="0">
                <a:solidFill>
                  <a:srgbClr val="FF0000"/>
                </a:solidFill>
              </a:rPr>
              <a:t>8m </a:t>
            </a:r>
            <a:r>
              <a:rPr lang="de-DE" sz="2400" dirty="0" err="1" smtClean="0"/>
              <a:t>vs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4m</a:t>
            </a:r>
            <a:r>
              <a:rPr lang="de-DE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 err="1" smtClean="0"/>
              <a:t>If</a:t>
            </a:r>
            <a:r>
              <a:rPr lang="de-DE" sz="2400" dirty="0" smtClean="0"/>
              <a:t> in </a:t>
            </a:r>
            <a:r>
              <a:rPr lang="de-DE" sz="2400" dirty="0" err="1" smtClean="0"/>
              <a:t>event</a:t>
            </a:r>
            <a:r>
              <a:rPr lang="de-DE" sz="2400" dirty="0" smtClean="0"/>
              <a:t> 1 A </a:t>
            </a:r>
            <a:r>
              <a:rPr lang="de-DE" sz="2400" dirty="0" err="1" smtClean="0"/>
              <a:t>is</a:t>
            </a:r>
            <a:r>
              <a:rPr lang="de-DE" sz="2400" dirty="0" smtClean="0"/>
              <a:t> 2x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B </a:t>
            </a:r>
            <a:r>
              <a:rPr lang="de-DE" sz="2400" dirty="0" err="1" smtClean="0"/>
              <a:t>and</a:t>
            </a:r>
            <a:r>
              <a:rPr lang="de-DE" sz="2400" dirty="0" smtClean="0"/>
              <a:t> in </a:t>
            </a:r>
            <a:r>
              <a:rPr lang="de-DE" sz="2400" dirty="0" err="1" smtClean="0"/>
              <a:t>event</a:t>
            </a:r>
            <a:r>
              <a:rPr lang="de-DE" sz="2400" dirty="0" smtClean="0"/>
              <a:t> 2 A </a:t>
            </a:r>
            <a:r>
              <a:rPr lang="de-DE" sz="2400" dirty="0" err="1" smtClean="0"/>
              <a:t>is</a:t>
            </a:r>
            <a:r>
              <a:rPr lang="de-DE" sz="2400" dirty="0" smtClean="0"/>
              <a:t> 1.5x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B: </a:t>
            </a:r>
            <a:r>
              <a:rPr lang="de-DE" sz="2400" dirty="0" err="1" smtClean="0"/>
              <a:t>Then</a:t>
            </a:r>
            <a:r>
              <a:rPr lang="de-DE" sz="2400" dirty="0" smtClean="0"/>
              <a:t> A </a:t>
            </a:r>
            <a:r>
              <a:rPr lang="de-DE" sz="2400" dirty="0" err="1" smtClean="0"/>
              <a:t>is</a:t>
            </a:r>
            <a:r>
              <a:rPr lang="de-DE" sz="2400" dirty="0" smtClean="0"/>
              <a:t> 3</a:t>
            </a:r>
            <a:r>
              <a:rPr lang="de-DE" sz="2400" dirty="0"/>
              <a:t>x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overall</a:t>
            </a:r>
            <a:r>
              <a:rPr lang="de-DE" sz="2400" dirty="0" smtClean="0"/>
              <a:t>. (1.5 x 2, not 1.5+2)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FF0000"/>
                </a:solidFill>
              </a:rPr>
              <a:t>=&gt; </a:t>
            </a:r>
            <a:r>
              <a:rPr lang="de-DE" sz="2400" dirty="0" err="1" smtClean="0">
                <a:solidFill>
                  <a:srgbClr val="FF0000"/>
                </a:solidFill>
              </a:rPr>
              <a:t>multiply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points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of</a:t>
            </a:r>
            <a:r>
              <a:rPr lang="de-DE" sz="2400" dirty="0" smtClean="0">
                <a:solidFill>
                  <a:srgbClr val="FF0000"/>
                </a:solidFill>
              </a:rPr>
              <a:t> all </a:t>
            </a:r>
            <a:r>
              <a:rPr lang="de-DE" sz="2400" dirty="0" err="1" smtClean="0">
                <a:solidFill>
                  <a:srgbClr val="FF0000"/>
                </a:solidFill>
              </a:rPr>
              <a:t>events</a:t>
            </a:r>
            <a:r>
              <a:rPr lang="de-DE" sz="2400" dirty="0" smtClean="0">
                <a:solidFill>
                  <a:srgbClr val="FF0000"/>
                </a:solidFill>
              </a:rPr>
              <a:t>!</a:t>
            </a:r>
            <a:r>
              <a:rPr lang="de-DE" sz="2400" dirty="0" smtClean="0"/>
              <a:t> (</a:t>
            </a:r>
            <a:r>
              <a:rPr lang="de-DE" sz="2400" dirty="0" err="1" smtClean="0"/>
              <a:t>Actually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geometric</a:t>
            </a:r>
            <a:r>
              <a:rPr lang="de-DE" sz="2400" dirty="0" smtClean="0"/>
              <a:t> </a:t>
            </a:r>
            <a:r>
              <a:rPr lang="de-DE" sz="2400" dirty="0" err="1" smtClean="0"/>
              <a:t>mean</a:t>
            </a:r>
            <a:r>
              <a:rPr lang="de-DE" sz="2400" dirty="0" smtClean="0"/>
              <a:t>) 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77420"/>
              </p:ext>
            </p:extLst>
          </p:nvPr>
        </p:nvGraphicFramePr>
        <p:xfrm>
          <a:off x="1430337" y="5225902"/>
          <a:ext cx="2016125" cy="52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Formel" r:id="rId3" imgW="977900" imgH="254000" progId="Equation.3">
                  <p:embed/>
                </p:oleObj>
              </mc:Choice>
              <mc:Fallback>
                <p:oleObj name="Formel" r:id="rId3" imgW="977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0337" y="5225902"/>
                        <a:ext cx="2016125" cy="52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13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27864" y="5635602"/>
            <a:ext cx="332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Difficult</a:t>
            </a:r>
            <a:r>
              <a:rPr lang="de-DE" dirty="0" smtClean="0"/>
              <a:t>? </a:t>
            </a:r>
            <a:r>
              <a:rPr lang="de-DE" dirty="0" err="1" smtClean="0"/>
              <a:t>Prefer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numbers</a:t>
            </a:r>
            <a:r>
              <a:rPr lang="de-DE" dirty="0" smtClean="0"/>
              <a:t>?</a:t>
            </a:r>
            <a:br>
              <a:rPr lang="de-DE" dirty="0" smtClean="0"/>
            </a:br>
            <a:r>
              <a:rPr lang="de-DE" dirty="0" err="1" smtClean="0"/>
              <a:t>Possible</a:t>
            </a:r>
            <a:r>
              <a:rPr lang="de-DE" dirty="0" smtClean="0"/>
              <a:t>! I will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...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12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/>
              <a:t>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542"/>
          </a:xfrm>
        </p:spPr>
        <p:txBody>
          <a:bodyPr>
            <a:normAutofit lnSpcReduction="10000"/>
          </a:bodyPr>
          <a:lstStyle/>
          <a:p>
            <a:r>
              <a:rPr lang="de-DE" sz="2000" dirty="0" err="1" smtClean="0"/>
              <a:t>Example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a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small</a:t>
            </a:r>
            <a:r>
              <a:rPr lang="de-DE" sz="2000" dirty="0" smtClean="0"/>
              <a:t> </a:t>
            </a:r>
            <a:r>
              <a:rPr lang="de-DE" sz="2000" dirty="0" err="1" smtClean="0"/>
              <a:t>competition</a:t>
            </a:r>
            <a:r>
              <a:rPr lang="de-DE" sz="2000" dirty="0"/>
              <a:t> </a:t>
            </a:r>
            <a:r>
              <a:rPr lang="de-DE" sz="2000" dirty="0" err="1" smtClean="0"/>
              <a:t>under</a:t>
            </a:r>
            <a:r>
              <a:rPr lang="de-DE" sz="2000" dirty="0" smtClean="0"/>
              <a:t> </a:t>
            </a:r>
            <a:r>
              <a:rPr lang="de-DE" sz="2000" dirty="0" err="1" smtClean="0"/>
              <a:t>varying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>          FC       ACC     AR      END     MTA          TC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   </a:t>
            </a:r>
          </a:p>
          <a:p>
            <a:r>
              <a:rPr lang="de-DE" sz="2000" dirty="0" smtClean="0"/>
              <a:t>A </a:t>
            </a:r>
            <a:r>
              <a:rPr lang="de-DE" sz="2000" dirty="0" err="1" smtClean="0"/>
              <a:t>is</a:t>
            </a:r>
            <a:r>
              <a:rPr lang="de-DE" sz="2000" dirty="0" smtClean="0"/>
              <a:t>    2x    |  0.5x| 0.93x| 1.5x|1.25x       |  0.5x   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B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So </a:t>
            </a:r>
            <a:r>
              <a:rPr lang="de-DE" sz="2000" dirty="0" err="1" smtClean="0"/>
              <a:t>overall</a:t>
            </a:r>
            <a:r>
              <a:rPr lang="de-DE" sz="2000" dirty="0" smtClean="0"/>
              <a:t> A </a:t>
            </a:r>
            <a:r>
              <a:rPr lang="de-DE" sz="2000" dirty="0" err="1" smtClean="0"/>
              <a:t>is</a:t>
            </a:r>
            <a:r>
              <a:rPr lang="de-DE" sz="2000" dirty="0" smtClean="0"/>
              <a:t> 2 x 0.5 x 0.93 x 1.5 x 1.25 x 0.5 = 0.875 x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good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B. </a:t>
            </a:r>
            <a:br>
              <a:rPr lang="de-DE" sz="2000" dirty="0" smtClean="0"/>
            </a:br>
            <a:r>
              <a:rPr lang="de-DE" sz="2000" dirty="0" smtClean="0"/>
              <a:t>B </a:t>
            </a:r>
            <a:r>
              <a:rPr lang="de-DE" sz="2000" dirty="0" err="1" smtClean="0"/>
              <a:t>beats</a:t>
            </a:r>
            <a:r>
              <a:rPr lang="de-DE" sz="2000" dirty="0" smtClean="0"/>
              <a:t> A, </a:t>
            </a:r>
            <a:r>
              <a:rPr lang="de-DE" sz="2000" dirty="0" err="1" smtClean="0"/>
              <a:t>even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there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100 additional </a:t>
            </a:r>
            <a:r>
              <a:rPr lang="de-DE" sz="2000" dirty="0" err="1" smtClean="0"/>
              <a:t>competitors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come</a:t>
            </a:r>
            <a:r>
              <a:rPr lang="de-DE" sz="2000" dirty="0" smtClean="0"/>
              <a:t>!   </a:t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would</a:t>
            </a:r>
            <a:r>
              <a:rPr lang="de-DE" sz="2000" dirty="0" smtClean="0"/>
              <a:t> </a:t>
            </a:r>
            <a:r>
              <a:rPr lang="de-DE" sz="2000" dirty="0" err="1" smtClean="0"/>
              <a:t>change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in TC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48p </a:t>
            </a:r>
            <a:r>
              <a:rPr lang="de-DE" sz="2000" dirty="0" err="1" smtClean="0"/>
              <a:t>vs</a:t>
            </a:r>
            <a:r>
              <a:rPr lang="de-DE" sz="2000" dirty="0" smtClean="0"/>
              <a:t> 96p? Yes: </a:t>
            </a:r>
            <a:r>
              <a:rPr lang="de-DE" sz="2000" dirty="0" err="1" smtClean="0"/>
              <a:t>Nothing</a:t>
            </a:r>
            <a:r>
              <a:rPr lang="de-DE" sz="2000" dirty="0" smtClean="0"/>
              <a:t>!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>
                <a:solidFill>
                  <a:srgbClr val="FF6600"/>
                </a:solidFill>
              </a:rPr>
              <a:t>*MTA: The </a:t>
            </a:r>
            <a:r>
              <a:rPr lang="de-DE" sz="2000" dirty="0" err="1" smtClean="0">
                <a:solidFill>
                  <a:srgbClr val="FF6600"/>
                </a:solidFill>
              </a:rPr>
              <a:t>best</a:t>
            </a:r>
            <a:r>
              <a:rPr lang="de-DE" sz="2000" dirty="0" smtClean="0">
                <a:solidFill>
                  <a:srgbClr val="FF6600"/>
                </a:solidFill>
              </a:rPr>
              <a:t> score </a:t>
            </a:r>
            <a:r>
              <a:rPr lang="de-DE" sz="2000" dirty="0" err="1" smtClean="0">
                <a:solidFill>
                  <a:srgbClr val="FF6600"/>
                </a:solidFill>
              </a:rPr>
              <a:t>reachable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without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thermals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is</a:t>
            </a:r>
            <a:r>
              <a:rPr lang="de-DE" sz="2000" dirty="0" smtClean="0">
                <a:solidFill>
                  <a:srgbClr val="FF6600"/>
                </a:solidFill>
              </a:rPr>
              <a:t> 50-60s. </a:t>
            </a:r>
            <a:r>
              <a:rPr lang="de-DE" sz="2000" dirty="0" err="1" smtClean="0">
                <a:solidFill>
                  <a:srgbClr val="FF6600"/>
                </a:solidFill>
              </a:rPr>
              <a:t>To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be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discussed</a:t>
            </a:r>
            <a:r>
              <a:rPr lang="de-DE" sz="2000" dirty="0" smtClean="0">
                <a:solidFill>
                  <a:srgbClr val="FF6600"/>
                </a:solidFill>
              </a:rPr>
              <a:t>. So </a:t>
            </a:r>
            <a:r>
              <a:rPr lang="de-DE" sz="2000" dirty="0" err="1" smtClean="0">
                <a:solidFill>
                  <a:srgbClr val="FF6600"/>
                </a:solidFill>
              </a:rPr>
              <a:t>every</a:t>
            </a:r>
            <a:r>
              <a:rPr lang="de-DE" sz="2000" dirty="0" smtClean="0">
                <a:solidFill>
                  <a:srgbClr val="FF6600"/>
                </a:solidFill>
              </a:rPr>
              <a:t> score </a:t>
            </a:r>
            <a:r>
              <a:rPr lang="de-DE" sz="2000" dirty="0" err="1" smtClean="0">
                <a:solidFill>
                  <a:srgbClr val="FF6600"/>
                </a:solidFill>
              </a:rPr>
              <a:t>over</a:t>
            </a:r>
            <a:r>
              <a:rPr lang="de-DE" sz="2000" dirty="0" smtClean="0">
                <a:solidFill>
                  <a:srgbClr val="FF6600"/>
                </a:solidFill>
              </a:rPr>
              <a:t> 50s </a:t>
            </a:r>
            <a:r>
              <a:rPr lang="de-DE" sz="2000" dirty="0" err="1" smtClean="0">
                <a:solidFill>
                  <a:srgbClr val="FF6600"/>
                </a:solidFill>
              </a:rPr>
              <a:t>is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trunctuated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to</a:t>
            </a:r>
            <a:r>
              <a:rPr lang="de-DE" sz="2000" dirty="0" smtClean="0">
                <a:solidFill>
                  <a:srgbClr val="FF6600"/>
                </a:solidFill>
              </a:rPr>
              <a:t> 50s=100p.</a:t>
            </a:r>
            <a:br>
              <a:rPr lang="de-DE" sz="2000" dirty="0" smtClean="0">
                <a:solidFill>
                  <a:srgbClr val="FF6600"/>
                </a:solidFill>
              </a:rPr>
            </a:br>
            <a:r>
              <a:rPr lang="de-DE" sz="2000" dirty="0" smtClean="0">
                <a:solidFill>
                  <a:srgbClr val="FF6600"/>
                </a:solidFill>
              </a:rPr>
              <a:t>Trick Catch: </a:t>
            </a:r>
            <a:r>
              <a:rPr lang="de-DE" sz="2000" dirty="0" err="1" smtClean="0">
                <a:solidFill>
                  <a:srgbClr val="FF6600"/>
                </a:solidFill>
              </a:rPr>
              <a:t>If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we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see</a:t>
            </a:r>
            <a:r>
              <a:rPr lang="de-DE" sz="2000" dirty="0" smtClean="0">
                <a:solidFill>
                  <a:srgbClr val="FF6600"/>
                </a:solidFill>
              </a:rPr>
              <a:t> 533p, 107p, 100p </a:t>
            </a:r>
            <a:r>
              <a:rPr lang="de-DE" sz="2000" dirty="0" err="1" smtClean="0">
                <a:solidFill>
                  <a:srgbClr val="FF6600"/>
                </a:solidFill>
              </a:rPr>
              <a:t>we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give</a:t>
            </a:r>
            <a:r>
              <a:rPr lang="de-DE" sz="2000" dirty="0" smtClean="0">
                <a:solidFill>
                  <a:srgbClr val="FF6600"/>
                </a:solidFill>
              </a:rPr>
              <a:t> 102,101,100p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967981"/>
              </p:ext>
            </p:extLst>
          </p:nvPr>
        </p:nvGraphicFramePr>
        <p:xfrm>
          <a:off x="566172" y="2308475"/>
          <a:ext cx="5116055" cy="74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730865"/>
                <a:gridCol w="730865"/>
                <a:gridCol w="621076"/>
                <a:gridCol w="660400"/>
                <a:gridCol w="571500"/>
                <a:gridCol w="1219200"/>
                <a:gridCol w="58214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30.0s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60c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600"/>
                          </a:solidFill>
                        </a:rPr>
                        <a:t>60s=&gt;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50s</a:t>
                      </a:r>
                      <a:r>
                        <a:rPr lang="de-DE" b="1" dirty="0" smtClean="0">
                          <a:solidFill>
                            <a:srgbClr val="FF6600"/>
                          </a:solidFill>
                        </a:rPr>
                        <a:t>*</a:t>
                      </a:r>
                      <a:endParaRPr lang="de-DE" b="1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12p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60.0s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75p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24p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14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939883" y="4795024"/>
            <a:ext cx="1434790" cy="341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57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this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 </a:t>
            </a:r>
            <a:r>
              <a:rPr lang="de-DE" sz="2000" dirty="0" err="1" smtClean="0"/>
              <a:t>biased</a:t>
            </a:r>
            <a:r>
              <a:rPr lang="de-DE" sz="2000" dirty="0" smtClean="0"/>
              <a:t> due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varying</a:t>
            </a:r>
            <a:r>
              <a:rPr lang="de-DE" sz="2000" dirty="0" smtClean="0"/>
              <a:t> wind </a:t>
            </a:r>
            <a:r>
              <a:rPr lang="de-DE" sz="2000" dirty="0" err="1" smtClean="0"/>
              <a:t>condition</a:t>
            </a:r>
            <a:r>
              <a:rPr lang="de-DE" sz="2000" dirty="0" smtClean="0"/>
              <a:t>?</a:t>
            </a:r>
            <a:br>
              <a:rPr lang="de-DE" sz="2000" dirty="0" smtClean="0"/>
            </a:br>
            <a:r>
              <a:rPr lang="de-DE" sz="2000" dirty="0" smtClean="0"/>
              <a:t> (</a:t>
            </a:r>
            <a:r>
              <a:rPr lang="de-DE" sz="2000" dirty="0" err="1" smtClean="0"/>
              <a:t>very</a:t>
            </a:r>
            <a:r>
              <a:rPr lang="de-DE" sz="2000" dirty="0" smtClean="0"/>
              <a:t> extreme </a:t>
            </a:r>
            <a:r>
              <a:rPr lang="de-DE" sz="2000" dirty="0" err="1" smtClean="0"/>
              <a:t>example</a:t>
            </a:r>
            <a:r>
              <a:rPr lang="de-DE" sz="2000" dirty="0" smtClean="0"/>
              <a:t>...) </a:t>
            </a:r>
            <a:r>
              <a:rPr lang="de-DE" sz="2000" dirty="0" err="1" smtClean="0">
                <a:solidFill>
                  <a:srgbClr val="0550E0"/>
                </a:solidFill>
              </a:rPr>
              <a:t>No</a:t>
            </a:r>
            <a:r>
              <a:rPr lang="de-DE" sz="2000" dirty="0" smtClean="0">
                <a:solidFill>
                  <a:srgbClr val="0550E0"/>
                </a:solidFill>
              </a:rPr>
              <a:t> </a:t>
            </a:r>
            <a:r>
              <a:rPr lang="de-DE" sz="2000" dirty="0" err="1" smtClean="0">
                <a:solidFill>
                  <a:srgbClr val="0550E0"/>
                </a:solidFill>
              </a:rPr>
              <a:t>if</a:t>
            </a:r>
            <a:r>
              <a:rPr lang="de-DE" sz="2000" dirty="0" smtClean="0">
                <a:solidFill>
                  <a:srgbClr val="0550E0"/>
                </a:solidFill>
              </a:rPr>
              <a:t> </a:t>
            </a:r>
            <a:r>
              <a:rPr lang="de-DE" sz="2000" dirty="0" err="1" smtClean="0">
                <a:solidFill>
                  <a:srgbClr val="0550E0"/>
                </a:solidFill>
              </a:rPr>
              <a:t>we</a:t>
            </a:r>
            <a:r>
              <a:rPr lang="de-DE" sz="2000" dirty="0">
                <a:solidFill>
                  <a:srgbClr val="0550E0"/>
                </a:solidFill>
              </a:rPr>
              <a:t> </a:t>
            </a:r>
            <a:r>
              <a:rPr lang="de-DE" sz="2000" dirty="0" err="1" smtClean="0">
                <a:solidFill>
                  <a:srgbClr val="0550E0"/>
                </a:solidFill>
              </a:rPr>
              <a:t>multiply</a:t>
            </a:r>
            <a:r>
              <a:rPr lang="de-DE" sz="2000" dirty="0" smtClean="0"/>
              <a:t>. </a:t>
            </a:r>
            <a:r>
              <a:rPr lang="de-DE" sz="2000" dirty="0" smtClean="0">
                <a:solidFill>
                  <a:srgbClr val="FF6C03"/>
                </a:solidFill>
              </a:rPr>
              <a:t>Yes </a:t>
            </a:r>
            <a:r>
              <a:rPr lang="de-DE" sz="2000" dirty="0" err="1" smtClean="0">
                <a:solidFill>
                  <a:srgbClr val="FF6C03"/>
                </a:solidFill>
              </a:rPr>
              <a:t>if</a:t>
            </a:r>
            <a:r>
              <a:rPr lang="de-DE" sz="2000" dirty="0" smtClean="0">
                <a:solidFill>
                  <a:srgbClr val="FF6C03"/>
                </a:solidFill>
              </a:rPr>
              <a:t> </a:t>
            </a:r>
            <a:r>
              <a:rPr lang="de-DE" sz="2000" dirty="0" err="1" smtClean="0">
                <a:solidFill>
                  <a:srgbClr val="FF6C03"/>
                </a:solidFill>
              </a:rPr>
              <a:t>we</a:t>
            </a:r>
            <a:r>
              <a:rPr lang="de-DE" sz="2000" dirty="0" smtClean="0">
                <a:solidFill>
                  <a:srgbClr val="FF6C03"/>
                </a:solidFill>
              </a:rPr>
              <a:t> </a:t>
            </a:r>
            <a:r>
              <a:rPr lang="de-DE" sz="2000" dirty="0" err="1" smtClean="0">
                <a:solidFill>
                  <a:srgbClr val="FF6C03"/>
                </a:solidFill>
              </a:rPr>
              <a:t>add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Example</a:t>
            </a:r>
            <a:r>
              <a:rPr lang="de-DE" sz="2000" dirty="0" smtClean="0"/>
              <a:t>:     	 Fast Catch            AR				</a:t>
            </a:r>
            <a:r>
              <a:rPr lang="de-DE" sz="2000" dirty="0" err="1" smtClean="0">
                <a:solidFill>
                  <a:srgbClr val="0550E0"/>
                </a:solidFill>
              </a:rPr>
              <a:t>Multiply</a:t>
            </a:r>
            <a:r>
              <a:rPr lang="de-DE" sz="2000" dirty="0" smtClean="0"/>
              <a:t>           </a:t>
            </a:r>
            <a:r>
              <a:rPr lang="de-DE" sz="2000" dirty="0" smtClean="0">
                <a:solidFill>
                  <a:srgbClr val="FF6C03"/>
                </a:solidFill>
              </a:rPr>
              <a:t>Add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A </a:t>
            </a:r>
            <a:r>
              <a:rPr lang="de-DE" sz="2000" dirty="0" smtClean="0">
                <a:solidFill>
                  <a:srgbClr val="FF0000"/>
                </a:solidFill>
              </a:rPr>
              <a:t>FC-</a:t>
            </a:r>
            <a:r>
              <a:rPr lang="de-DE" sz="2000" dirty="0" err="1" smtClean="0">
                <a:solidFill>
                  <a:srgbClr val="FF0000"/>
                </a:solidFill>
              </a:rPr>
              <a:t>specialist</a:t>
            </a:r>
            <a:r>
              <a:rPr lang="de-DE" sz="2000" dirty="0" smtClean="0">
                <a:solidFill>
                  <a:srgbClr val="FF0000"/>
                </a:solidFill>
              </a:rPr>
              <a:t>	  4c = 20P	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FF0000"/>
                </a:solidFill>
              </a:rPr>
              <a:t> 50p=50P</a:t>
            </a:r>
            <a:r>
              <a:rPr lang="de-DE" sz="2000" dirty="0" smtClean="0"/>
              <a:t>			</a:t>
            </a:r>
            <a:r>
              <a:rPr lang="de-DE" sz="2000" dirty="0" smtClean="0">
                <a:solidFill>
                  <a:srgbClr val="FF0000"/>
                </a:solidFill>
              </a:rPr>
              <a:t>20x50=1000   20+50=70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smtClean="0"/>
              <a:t>B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008000"/>
                </a:solidFill>
              </a:rPr>
              <a:t>AR-</a:t>
            </a:r>
            <a:r>
              <a:rPr lang="de-DE" sz="2000" dirty="0" err="1" smtClean="0">
                <a:solidFill>
                  <a:srgbClr val="008000"/>
                </a:solidFill>
              </a:rPr>
              <a:t>specialist</a:t>
            </a:r>
            <a:r>
              <a:rPr lang="de-DE" sz="2000" dirty="0">
                <a:solidFill>
                  <a:srgbClr val="008000"/>
                </a:solidFill>
              </a:rPr>
              <a:t> </a:t>
            </a:r>
            <a:r>
              <a:rPr lang="de-DE" sz="2000" dirty="0" smtClean="0">
                <a:solidFill>
                  <a:srgbClr val="008000"/>
                </a:solidFill>
              </a:rPr>
              <a:t> 2c = 10P	</a:t>
            </a:r>
            <a:r>
              <a:rPr lang="de-DE" sz="2000" dirty="0">
                <a:solidFill>
                  <a:srgbClr val="008000"/>
                </a:solidFill>
              </a:rPr>
              <a:t> </a:t>
            </a:r>
            <a:r>
              <a:rPr lang="de-DE" sz="2000" dirty="0" smtClean="0">
                <a:solidFill>
                  <a:srgbClr val="008000"/>
                </a:solidFill>
              </a:rPr>
              <a:t> 90p=90P</a:t>
            </a:r>
            <a:r>
              <a:rPr lang="de-DE" sz="2000" dirty="0" smtClean="0"/>
              <a:t> 		        </a:t>
            </a:r>
            <a:r>
              <a:rPr lang="de-DE" sz="2000" dirty="0" smtClean="0">
                <a:solidFill>
                  <a:srgbClr val="008000"/>
                </a:solidFill>
              </a:rPr>
              <a:t>10x90=900    10+90=100 </a:t>
            </a:r>
            <a:br>
              <a:rPr lang="de-DE" sz="2000" dirty="0" smtClean="0">
                <a:solidFill>
                  <a:srgbClr val="008000"/>
                </a:solidFill>
              </a:rPr>
            </a:br>
            <a:r>
              <a:rPr lang="de-DE" sz="2000" dirty="0" smtClean="0">
                <a:solidFill>
                  <a:srgbClr val="008000"/>
                </a:solidFill>
              </a:rPr>
              <a:t>												</a:t>
            </a:r>
            <a:r>
              <a:rPr lang="de-DE" sz="2000" dirty="0" smtClean="0"/>
              <a:t>A </a:t>
            </a:r>
            <a:r>
              <a:rPr lang="de-DE" sz="2000" dirty="0" err="1" smtClean="0"/>
              <a:t>wins</a:t>
            </a:r>
            <a:r>
              <a:rPr lang="de-DE" sz="2000" dirty="0" smtClean="0"/>
              <a:t>             B </a:t>
            </a:r>
            <a:r>
              <a:rPr lang="de-DE" sz="2000" dirty="0" err="1" smtClean="0"/>
              <a:t>wins</a:t>
            </a:r>
            <a:r>
              <a:rPr lang="de-DE" sz="2000" dirty="0" smtClean="0"/>
              <a:t>!</a:t>
            </a:r>
            <a:r>
              <a:rPr lang="de-DE" sz="2000" dirty="0" smtClean="0">
                <a:solidFill>
                  <a:srgbClr val="FF6C03"/>
                </a:solidFill>
              </a:rPr>
              <a:t>	</a:t>
            </a:r>
          </a:p>
          <a:p>
            <a:r>
              <a:rPr lang="de-DE" sz="2000" dirty="0" smtClean="0"/>
              <a:t>same </a:t>
            </a:r>
            <a:r>
              <a:rPr lang="de-DE" sz="2000" dirty="0" err="1" smtClean="0"/>
              <a:t>throwers</a:t>
            </a:r>
            <a:r>
              <a:rPr lang="de-DE" sz="2000" dirty="0" smtClean="0"/>
              <a:t>, </a:t>
            </a:r>
            <a:r>
              <a:rPr lang="de-DE" sz="2000" dirty="0" err="1" smtClean="0"/>
              <a:t>reversed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Example</a:t>
            </a:r>
            <a:r>
              <a:rPr lang="de-DE" sz="2000" dirty="0"/>
              <a:t>:      </a:t>
            </a:r>
            <a:r>
              <a:rPr lang="de-DE" sz="2000" dirty="0" smtClean="0"/>
              <a:t>	Fast </a:t>
            </a:r>
            <a:r>
              <a:rPr lang="de-DE" sz="2000" dirty="0"/>
              <a:t>Catch              </a:t>
            </a:r>
            <a:r>
              <a:rPr lang="de-DE" sz="2000" dirty="0" smtClean="0"/>
              <a:t> </a:t>
            </a:r>
            <a:r>
              <a:rPr lang="de-DE" sz="2000" dirty="0"/>
              <a:t>AR			</a:t>
            </a:r>
            <a:r>
              <a:rPr lang="de-DE" sz="2000" dirty="0" smtClean="0"/>
              <a:t> 	</a:t>
            </a:r>
            <a:r>
              <a:rPr lang="de-DE" sz="2000" dirty="0" err="1" smtClean="0">
                <a:solidFill>
                  <a:srgbClr val="0550E0"/>
                </a:solidFill>
              </a:rPr>
              <a:t>Multiply</a:t>
            </a:r>
            <a:r>
              <a:rPr lang="de-DE" sz="2000" dirty="0" smtClean="0">
                <a:solidFill>
                  <a:srgbClr val="0550E0"/>
                </a:solidFill>
              </a:rPr>
              <a:t> </a:t>
            </a:r>
            <a:r>
              <a:rPr lang="de-DE" sz="2000" dirty="0" smtClean="0"/>
              <a:t>        </a:t>
            </a:r>
            <a:r>
              <a:rPr lang="de-DE" sz="2000" dirty="0" smtClean="0">
                <a:solidFill>
                  <a:srgbClr val="FF6C03"/>
                </a:solidFill>
              </a:rPr>
              <a:t>Add</a:t>
            </a:r>
            <a:r>
              <a:rPr lang="de-DE" sz="2000" dirty="0" smtClean="0"/>
              <a:t>           A </a:t>
            </a:r>
            <a:r>
              <a:rPr lang="de-DE" sz="2000" dirty="0" smtClean="0">
                <a:solidFill>
                  <a:srgbClr val="FF0000"/>
                </a:solidFill>
              </a:rPr>
              <a:t>FC-</a:t>
            </a:r>
            <a:r>
              <a:rPr lang="de-DE" sz="2000" dirty="0" err="1" smtClean="0">
                <a:solidFill>
                  <a:srgbClr val="FF0000"/>
                </a:solidFill>
              </a:rPr>
              <a:t>specialist</a:t>
            </a:r>
            <a:r>
              <a:rPr lang="de-DE" sz="2000" dirty="0">
                <a:solidFill>
                  <a:srgbClr val="FF0000"/>
                </a:solidFill>
              </a:rPr>
              <a:t>	</a:t>
            </a:r>
            <a:r>
              <a:rPr lang="de-DE" sz="2000" dirty="0" smtClean="0">
                <a:solidFill>
                  <a:srgbClr val="FF0000"/>
                </a:solidFill>
              </a:rPr>
              <a:t>  16.5s </a:t>
            </a:r>
            <a:r>
              <a:rPr lang="de-DE" sz="2000" dirty="0">
                <a:solidFill>
                  <a:srgbClr val="FF0000"/>
                </a:solidFill>
              </a:rPr>
              <a:t>= </a:t>
            </a:r>
            <a:r>
              <a:rPr lang="de-DE" sz="2000" dirty="0" smtClean="0">
                <a:solidFill>
                  <a:srgbClr val="FF0000"/>
                </a:solidFill>
              </a:rPr>
              <a:t>90P</a:t>
            </a:r>
            <a:r>
              <a:rPr lang="de-DE" sz="2000" dirty="0">
                <a:solidFill>
                  <a:srgbClr val="FF0000"/>
                </a:solidFill>
              </a:rPr>
              <a:t>		 </a:t>
            </a:r>
            <a:r>
              <a:rPr lang="de-DE" sz="2000" dirty="0" smtClean="0">
                <a:solidFill>
                  <a:srgbClr val="FF0000"/>
                </a:solidFill>
              </a:rPr>
              <a:t>10p=10P</a:t>
            </a:r>
            <a:r>
              <a:rPr lang="de-DE" sz="2000" dirty="0">
                <a:solidFill>
                  <a:srgbClr val="FF0000"/>
                </a:solidFill>
              </a:rPr>
              <a:t>	</a:t>
            </a:r>
            <a:r>
              <a:rPr lang="de-DE" sz="2000" dirty="0"/>
              <a:t>	</a:t>
            </a:r>
            <a:r>
              <a:rPr lang="de-DE" sz="2000" dirty="0" smtClean="0">
                <a:solidFill>
                  <a:srgbClr val="FF0000"/>
                </a:solidFill>
              </a:rPr>
              <a:t>90x10=900    90+10=100</a:t>
            </a:r>
            <a:r>
              <a:rPr lang="de-DE" sz="2000" dirty="0">
                <a:solidFill>
                  <a:srgbClr val="FF0000"/>
                </a:solidFill>
              </a:rPr>
              <a:t/>
            </a:r>
            <a:br>
              <a:rPr lang="de-DE" sz="2000" dirty="0">
                <a:solidFill>
                  <a:srgbClr val="FF0000"/>
                </a:solidFill>
              </a:rPr>
            </a:br>
            <a:r>
              <a:rPr lang="de-DE" sz="2000" dirty="0" smtClean="0"/>
              <a:t>B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smtClean="0">
                <a:solidFill>
                  <a:srgbClr val="008000"/>
                </a:solidFill>
              </a:rPr>
              <a:t>AR-</a:t>
            </a:r>
            <a:r>
              <a:rPr lang="de-DE" sz="2000" dirty="0" err="1" smtClean="0">
                <a:solidFill>
                  <a:srgbClr val="008000"/>
                </a:solidFill>
              </a:rPr>
              <a:t>specialist</a:t>
            </a:r>
            <a:r>
              <a:rPr lang="de-DE" sz="2000" dirty="0">
                <a:solidFill>
                  <a:srgbClr val="008000"/>
                </a:solidFill>
              </a:rPr>
              <a:t> </a:t>
            </a:r>
            <a:r>
              <a:rPr lang="de-DE" sz="2000" dirty="0" smtClean="0">
                <a:solidFill>
                  <a:srgbClr val="008000"/>
                </a:solidFill>
              </a:rPr>
              <a:t> 33.0s </a:t>
            </a:r>
            <a:r>
              <a:rPr lang="de-DE" sz="2000" dirty="0">
                <a:solidFill>
                  <a:srgbClr val="008000"/>
                </a:solidFill>
              </a:rPr>
              <a:t>= </a:t>
            </a:r>
            <a:r>
              <a:rPr lang="de-DE" sz="2000" dirty="0" smtClean="0">
                <a:solidFill>
                  <a:srgbClr val="008000"/>
                </a:solidFill>
              </a:rPr>
              <a:t>45P</a:t>
            </a:r>
            <a:r>
              <a:rPr lang="de-DE" sz="2000" dirty="0">
                <a:solidFill>
                  <a:srgbClr val="008000"/>
                </a:solidFill>
              </a:rPr>
              <a:t>		</a:t>
            </a:r>
            <a:r>
              <a:rPr lang="de-DE" sz="2000" dirty="0" smtClean="0">
                <a:solidFill>
                  <a:srgbClr val="008000"/>
                </a:solidFill>
              </a:rPr>
              <a:t> 18p=18P </a:t>
            </a:r>
            <a:r>
              <a:rPr lang="de-DE" sz="2000" dirty="0"/>
              <a:t>	</a:t>
            </a:r>
            <a:r>
              <a:rPr lang="de-DE" sz="2000" dirty="0" smtClean="0"/>
              <a:t>        </a:t>
            </a:r>
            <a:r>
              <a:rPr lang="de-DE" sz="2000" dirty="0" smtClean="0">
                <a:solidFill>
                  <a:srgbClr val="008000"/>
                </a:solidFill>
              </a:rPr>
              <a:t>45x18=810    45+18=63 </a:t>
            </a:r>
            <a:br>
              <a:rPr lang="de-DE" sz="2000" dirty="0" smtClean="0">
                <a:solidFill>
                  <a:srgbClr val="008000"/>
                </a:solidFill>
              </a:rPr>
            </a:br>
            <a:r>
              <a:rPr lang="de-DE" sz="2000" dirty="0" smtClean="0">
                <a:solidFill>
                  <a:srgbClr val="008000"/>
                </a:solidFill>
              </a:rPr>
              <a:t>												</a:t>
            </a:r>
            <a:r>
              <a:rPr lang="de-DE" sz="2000" dirty="0" smtClean="0"/>
              <a:t>A </a:t>
            </a:r>
            <a:r>
              <a:rPr lang="de-DE" sz="2000" dirty="0" err="1" smtClean="0"/>
              <a:t>wins</a:t>
            </a:r>
            <a:r>
              <a:rPr lang="de-DE" sz="2000" dirty="0" smtClean="0"/>
              <a:t>		A </a:t>
            </a:r>
            <a:r>
              <a:rPr lang="de-DE" sz="2000" dirty="0" err="1" smtClean="0"/>
              <a:t>wins</a:t>
            </a:r>
            <a:r>
              <a:rPr lang="de-DE" sz="2000" dirty="0" smtClean="0">
                <a:solidFill>
                  <a:srgbClr val="008000"/>
                </a:solidFill>
              </a:rPr>
              <a:t>   </a:t>
            </a:r>
            <a:r>
              <a:rPr lang="de-DE" sz="2000" dirty="0" smtClean="0"/>
              <a:t>		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15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1834"/>
            <a:ext cx="8475133" cy="4525963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WANT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add</a:t>
            </a:r>
            <a:r>
              <a:rPr lang="de-DE" sz="2000" dirty="0" smtClean="0"/>
              <a:t> </a:t>
            </a:r>
            <a:r>
              <a:rPr lang="de-DE" sz="2000" dirty="0" err="1" smtClean="0"/>
              <a:t>points</a:t>
            </a:r>
            <a:r>
              <a:rPr lang="de-DE" sz="2000" dirty="0" smtClean="0"/>
              <a:t>?</a:t>
            </a:r>
            <a:r>
              <a:rPr lang="de-DE" sz="2000" dirty="0"/>
              <a:t> </a:t>
            </a:r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</a:t>
            </a:r>
            <a:r>
              <a:rPr lang="de-DE" sz="2000" dirty="0" smtClean="0"/>
              <a:t>: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create</a:t>
            </a:r>
            <a:r>
              <a:rPr lang="de-DE" sz="2000" dirty="0" smtClean="0"/>
              <a:t> </a:t>
            </a:r>
            <a:r>
              <a:rPr lang="de-DE" sz="2000" dirty="0" err="1" smtClean="0"/>
              <a:t>tables</a:t>
            </a:r>
            <a:r>
              <a:rPr lang="de-DE" sz="2000" dirty="0" smtClean="0"/>
              <a:t>. 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FF0000"/>
                </a:solidFill>
              </a:rPr>
              <a:t>2 x score </a:t>
            </a:r>
            <a:r>
              <a:rPr lang="de-DE" sz="2000" dirty="0" err="1" smtClean="0">
                <a:solidFill>
                  <a:srgbClr val="FF0000"/>
                </a:solidFill>
              </a:rPr>
              <a:t>means</a:t>
            </a:r>
            <a:r>
              <a:rPr lang="de-DE" sz="2000" dirty="0" smtClean="0">
                <a:solidFill>
                  <a:srgbClr val="FF0000"/>
                </a:solidFill>
              </a:rPr>
              <a:t> ca. + 150 p</a:t>
            </a:r>
            <a:r>
              <a:rPr lang="de-DE" sz="2000" dirty="0" smtClean="0"/>
              <a:t>, </a:t>
            </a:r>
            <a:r>
              <a:rPr lang="de-DE" sz="2000" dirty="0" smtClean="0">
                <a:solidFill>
                  <a:srgbClr val="008000"/>
                </a:solidFill>
              </a:rPr>
              <a:t>20% </a:t>
            </a:r>
            <a:r>
              <a:rPr lang="de-DE" sz="2000" dirty="0" err="1" smtClean="0">
                <a:solidFill>
                  <a:srgbClr val="008000"/>
                </a:solidFill>
              </a:rPr>
              <a:t>better</a:t>
            </a:r>
            <a:r>
              <a:rPr lang="de-DE" sz="2000" dirty="0" smtClean="0">
                <a:solidFill>
                  <a:srgbClr val="008000"/>
                </a:solidFill>
              </a:rPr>
              <a:t> </a:t>
            </a:r>
            <a:r>
              <a:rPr lang="de-DE" sz="2000" dirty="0" err="1" smtClean="0">
                <a:solidFill>
                  <a:srgbClr val="008000"/>
                </a:solidFill>
              </a:rPr>
              <a:t>is</a:t>
            </a:r>
            <a:r>
              <a:rPr lang="de-DE" sz="2000" dirty="0" smtClean="0">
                <a:solidFill>
                  <a:srgbClr val="008000"/>
                </a:solidFill>
              </a:rPr>
              <a:t> ca. + 40 p</a:t>
            </a:r>
            <a:r>
              <a:rPr lang="de-DE" sz="2000" dirty="0" smtClean="0"/>
              <a:t>,</a:t>
            </a:r>
            <a:r>
              <a:rPr lang="de-DE" sz="2000" dirty="0" smtClean="0">
                <a:solidFill>
                  <a:srgbClr val="008000"/>
                </a:solidFill>
              </a:rPr>
              <a:t> </a:t>
            </a:r>
            <a:r>
              <a:rPr lang="de-DE" sz="2000" dirty="0" smtClean="0">
                <a:solidFill>
                  <a:srgbClr val="FF6600"/>
                </a:solidFill>
              </a:rPr>
              <a:t>10% </a:t>
            </a:r>
            <a:r>
              <a:rPr lang="de-DE" sz="2000" dirty="0" err="1" smtClean="0">
                <a:solidFill>
                  <a:srgbClr val="FF6600"/>
                </a:solidFill>
              </a:rPr>
              <a:t>better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is</a:t>
            </a:r>
            <a:r>
              <a:rPr lang="de-DE" sz="2000" dirty="0" smtClean="0">
                <a:solidFill>
                  <a:srgbClr val="FF6600"/>
                </a:solidFill>
              </a:rPr>
              <a:t> ca. +20p </a:t>
            </a:r>
            <a:br>
              <a:rPr lang="de-DE" sz="2000" dirty="0" smtClean="0">
                <a:solidFill>
                  <a:srgbClr val="FF6600"/>
                </a:solidFill>
              </a:rPr>
            </a:br>
            <a:r>
              <a:rPr lang="de-DE" sz="2000" dirty="0" err="1" smtClean="0"/>
              <a:t>anywhere</a:t>
            </a:r>
            <a:r>
              <a:rPr lang="de-DE" sz="2000" dirty="0"/>
              <a:t>!</a:t>
            </a:r>
            <a:r>
              <a:rPr lang="de-DE" sz="2000" dirty="0">
                <a:solidFill>
                  <a:srgbClr val="FF6600"/>
                </a:solidFill>
              </a:rPr>
              <a:t/>
            </a:r>
            <a:br>
              <a:rPr lang="de-DE" sz="2000" dirty="0">
                <a:solidFill>
                  <a:srgbClr val="FF6600"/>
                </a:solidFill>
              </a:rPr>
            </a:br>
            <a:r>
              <a:rPr lang="de-DE" sz="2000" dirty="0" smtClean="0"/>
              <a:t>FC				MTA				END				Rest: </a:t>
            </a:r>
            <a:r>
              <a:rPr lang="de-DE" sz="2000" dirty="0" err="1" smtClean="0"/>
              <a:t>Similar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223566"/>
              </p:ext>
            </p:extLst>
          </p:nvPr>
        </p:nvGraphicFramePr>
        <p:xfrm>
          <a:off x="571501" y="2370666"/>
          <a:ext cx="1892300" cy="4079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41400"/>
                <a:gridCol w="8509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15.00s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1000p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18.00s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961p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21.00s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927p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24.00s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898p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27.00s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873p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30.00s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850p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37.80s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800p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19945"/>
                          </a:solidFill>
                        </a:rPr>
                        <a:t>60.00s</a:t>
                      </a:r>
                      <a:endParaRPr lang="de-DE" sz="1600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19945"/>
                          </a:solidFill>
                        </a:rPr>
                        <a:t>700p</a:t>
                      </a:r>
                      <a:endParaRPr lang="de-DE" sz="1600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19945"/>
                          </a:solidFill>
                        </a:rPr>
                        <a:t>4c(75s)</a:t>
                      </a:r>
                      <a:endParaRPr lang="de-DE" sz="1600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rgbClr val="019945"/>
                          </a:solidFill>
                        </a:rPr>
                        <a:t>652p</a:t>
                      </a:r>
                      <a:endParaRPr lang="de-DE" sz="1600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2c(150s)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>
                          <a:solidFill>
                            <a:schemeClr val="tx1"/>
                          </a:solidFill>
                        </a:rPr>
                        <a:t>502p</a:t>
                      </a:r>
                      <a:endParaRPr lang="de-D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0c(---s)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dirty="0" smtClean="0"/>
                        <a:t>350p</a:t>
                      </a:r>
                      <a:endParaRPr lang="de-DE" sz="16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933357"/>
              </p:ext>
            </p:extLst>
          </p:nvPr>
        </p:nvGraphicFramePr>
        <p:xfrm>
          <a:off x="2628900" y="2370666"/>
          <a:ext cx="1892300" cy="4079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41400"/>
                <a:gridCol w="8509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&gt;=50s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1000p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45s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977p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40s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952p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33s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910p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30s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889p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25s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850p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20s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802p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15s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739p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10s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652p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5s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502p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&lt;=4s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451p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49760"/>
              </p:ext>
            </p:extLst>
          </p:nvPr>
        </p:nvGraphicFramePr>
        <p:xfrm>
          <a:off x="4940300" y="2370666"/>
          <a:ext cx="1892300" cy="40792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041400"/>
                <a:gridCol w="8509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80c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1000p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73c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980p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65c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955p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57c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927p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19945"/>
                          </a:solidFill>
                        </a:rPr>
                        <a:t>48c</a:t>
                      </a:r>
                      <a:endParaRPr lang="de-DE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19945"/>
                          </a:solidFill>
                        </a:rPr>
                        <a:t>889p</a:t>
                      </a:r>
                      <a:endParaRPr lang="de-DE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19945"/>
                          </a:solidFill>
                        </a:rPr>
                        <a:t>40c</a:t>
                      </a:r>
                      <a:endParaRPr lang="de-DE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19945"/>
                          </a:solidFill>
                        </a:rPr>
                        <a:t>850p</a:t>
                      </a:r>
                      <a:endParaRPr lang="de-DE" b="1" dirty="0">
                        <a:solidFill>
                          <a:srgbClr val="01994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32c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802p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24c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739p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16c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652p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8c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tx1"/>
                          </a:solidFill>
                        </a:rPr>
                        <a:t>502p</a:t>
                      </a:r>
                      <a:endParaRPr lang="de-D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0c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50p</a:t>
                      </a:r>
                      <a:endParaRPr lang="de-DE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16</a:t>
            </a:fld>
            <a:endParaRPr lang="de-DE"/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2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/>
              <a:t>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want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add</a:t>
            </a:r>
            <a:r>
              <a:rPr lang="de-DE" sz="2000" dirty="0" smtClean="0"/>
              <a:t> </a:t>
            </a:r>
            <a:r>
              <a:rPr lang="de-DE" sz="2000" dirty="0" err="1" smtClean="0"/>
              <a:t>points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>                       FC                ACC          AR            END               MTA              TC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None/>
            </a:pP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Transparence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system</a:t>
            </a:r>
            <a:r>
              <a:rPr lang="de-DE" sz="2000" dirty="0" smtClean="0"/>
              <a:t>: After </a:t>
            </a:r>
            <a:r>
              <a:rPr lang="de-DE" sz="2000" dirty="0" err="1" smtClean="0"/>
              <a:t>the</a:t>
            </a:r>
            <a:r>
              <a:rPr lang="de-DE" sz="2000" dirty="0" smtClean="0"/>
              <a:t> 4th </a:t>
            </a:r>
            <a:r>
              <a:rPr lang="de-DE" sz="2000" dirty="0" err="1" smtClean="0"/>
              <a:t>event</a:t>
            </a:r>
            <a:r>
              <a:rPr lang="de-DE" sz="2000" dirty="0" smtClean="0"/>
              <a:t> END </a:t>
            </a:r>
            <a:br>
              <a:rPr lang="de-DE" sz="2000" dirty="0" smtClean="0"/>
            </a:br>
            <a:r>
              <a:rPr lang="de-DE" sz="2000" dirty="0" smtClean="0"/>
              <a:t>A </a:t>
            </a:r>
            <a:r>
              <a:rPr lang="de-DE" sz="2000" dirty="0" err="1" smtClean="0"/>
              <a:t>has</a:t>
            </a:r>
            <a:r>
              <a:rPr lang="de-DE" sz="2000" dirty="0" smtClean="0"/>
              <a:t> 3513 </a:t>
            </a:r>
            <a:r>
              <a:rPr lang="de-DE" sz="2000" dirty="0" err="1" smtClean="0"/>
              <a:t>overall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B </a:t>
            </a:r>
            <a:r>
              <a:rPr lang="de-DE" sz="2000" dirty="0" err="1" smtClean="0"/>
              <a:t>has</a:t>
            </a:r>
            <a:r>
              <a:rPr lang="de-DE" sz="2000" dirty="0" smtClean="0"/>
              <a:t> 3488  </a:t>
            </a:r>
            <a:r>
              <a:rPr lang="de-DE" sz="2000" dirty="0" err="1" smtClean="0"/>
              <a:t>overall</a:t>
            </a: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So B </a:t>
            </a:r>
            <a:r>
              <a:rPr lang="de-DE" sz="2000" dirty="0" err="1" smtClean="0"/>
              <a:t>knows</a:t>
            </a:r>
            <a:r>
              <a:rPr lang="de-DE" sz="2000" dirty="0" smtClean="0"/>
              <a:t>: „</a:t>
            </a:r>
            <a:r>
              <a:rPr lang="de-DE" sz="2000" dirty="0" err="1" smtClean="0"/>
              <a:t>I‘m</a:t>
            </a:r>
            <a:r>
              <a:rPr lang="de-DE" sz="2000" dirty="0" smtClean="0"/>
              <a:t> 25 </a:t>
            </a:r>
            <a:r>
              <a:rPr lang="de-DE" sz="2000" dirty="0" err="1" smtClean="0"/>
              <a:t>behind</a:t>
            </a:r>
            <a:r>
              <a:rPr lang="de-DE" sz="2000" dirty="0" smtClean="0"/>
              <a:t>‘‘. So a score </a:t>
            </a:r>
            <a:r>
              <a:rPr lang="de-DE" sz="2000" dirty="0" err="1" smtClean="0"/>
              <a:t>ca</a:t>
            </a:r>
            <a:r>
              <a:rPr lang="de-DE" sz="2000" dirty="0" smtClean="0"/>
              <a:t> 10% </a:t>
            </a:r>
            <a:r>
              <a:rPr lang="de-DE" sz="2000" dirty="0" err="1" smtClean="0"/>
              <a:t>better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A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needed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err="1" smtClean="0">
                <a:solidFill>
                  <a:srgbClr val="FF6C03"/>
                </a:solidFill>
              </a:rPr>
              <a:t>If</a:t>
            </a:r>
            <a:r>
              <a:rPr lang="de-DE" sz="2000" dirty="0" smtClean="0">
                <a:solidFill>
                  <a:srgbClr val="FF6C03"/>
                </a:solidFill>
              </a:rPr>
              <a:t> A </a:t>
            </a:r>
            <a:r>
              <a:rPr lang="de-DE" sz="2000" dirty="0" err="1" smtClean="0">
                <a:solidFill>
                  <a:srgbClr val="FF6C03"/>
                </a:solidFill>
              </a:rPr>
              <a:t>scores</a:t>
            </a:r>
            <a:r>
              <a:rPr lang="de-DE" sz="2000" dirty="0" smtClean="0">
                <a:solidFill>
                  <a:srgbClr val="FF6C03"/>
                </a:solidFill>
              </a:rPr>
              <a:t> 40s in MTA, B </a:t>
            </a:r>
            <a:r>
              <a:rPr lang="de-DE" sz="2000" dirty="0" err="1" smtClean="0">
                <a:solidFill>
                  <a:srgbClr val="FF6C03"/>
                </a:solidFill>
              </a:rPr>
              <a:t>needs</a:t>
            </a:r>
            <a:r>
              <a:rPr lang="de-DE" sz="2000" dirty="0" smtClean="0">
                <a:solidFill>
                  <a:srgbClr val="FF6C03"/>
                </a:solidFill>
              </a:rPr>
              <a:t> ca. 45s </a:t>
            </a:r>
            <a:r>
              <a:rPr lang="de-DE" sz="2000" dirty="0" err="1" smtClean="0">
                <a:solidFill>
                  <a:srgbClr val="FF6C03"/>
                </a:solidFill>
              </a:rPr>
              <a:t>to</a:t>
            </a:r>
            <a:r>
              <a:rPr lang="de-DE" sz="2000" dirty="0" smtClean="0">
                <a:solidFill>
                  <a:srgbClr val="FF6C03"/>
                </a:solidFill>
              </a:rPr>
              <a:t> catch </a:t>
            </a:r>
            <a:r>
              <a:rPr lang="de-DE" sz="2000" dirty="0" err="1" smtClean="0">
                <a:solidFill>
                  <a:srgbClr val="FF6C03"/>
                </a:solidFill>
              </a:rPr>
              <a:t>up</a:t>
            </a:r>
            <a:r>
              <a:rPr lang="de-DE" sz="2000" dirty="0" smtClean="0">
                <a:solidFill>
                  <a:srgbClr val="FF6C03"/>
                </a:solidFill>
              </a:rPr>
              <a:t>. 952+25=977 </a:t>
            </a:r>
            <a:r>
              <a:rPr lang="de-DE" sz="2000" dirty="0" err="1" smtClean="0">
                <a:solidFill>
                  <a:srgbClr val="FF6C03"/>
                </a:solidFill>
              </a:rPr>
              <a:t>needed</a:t>
            </a:r>
            <a:r>
              <a:rPr lang="de-DE" sz="2000" dirty="0" smtClean="0">
                <a:solidFill>
                  <a:srgbClr val="FF6C03"/>
                </a:solidFill>
              </a:rPr>
              <a:t>.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INDEPENDENT OF WHO ELSE‘S SCORE IS BETWEEN A </a:t>
            </a:r>
            <a:r>
              <a:rPr lang="de-DE" sz="2000" dirty="0" err="1" smtClean="0"/>
              <a:t>and</a:t>
            </a:r>
            <a:r>
              <a:rPr lang="de-DE" sz="2000" dirty="0" smtClean="0"/>
              <a:t> B!</a:t>
            </a:r>
            <a:endParaRPr lang="de-DE" sz="2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6035"/>
              </p:ext>
            </p:extLst>
          </p:nvPr>
        </p:nvGraphicFramePr>
        <p:xfrm>
          <a:off x="857039" y="2422997"/>
          <a:ext cx="7956760" cy="731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136680"/>
                <a:gridCol w="1136680"/>
                <a:gridCol w="1136680"/>
                <a:gridCol w="1136680"/>
                <a:gridCol w="1175574"/>
                <a:gridCol w="1184600"/>
                <a:gridCol w="1049866"/>
              </a:tblGrid>
              <a:tr h="340606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30s=850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40P=802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70P=923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60c=938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40s=952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0606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B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60s=700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80P=952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75P=938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50c=898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6C03"/>
                          </a:solidFill>
                        </a:rPr>
                        <a:t>45s=977</a:t>
                      </a:r>
                      <a:endParaRPr lang="de-DE" b="1" dirty="0">
                        <a:solidFill>
                          <a:srgbClr val="FF6C0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17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1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</a:t>
            </a:r>
            <a:r>
              <a:rPr lang="de-DE" dirty="0"/>
              <a:t>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advantages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1.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improve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important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level</a:t>
            </a:r>
            <a:r>
              <a:rPr lang="de-DE" sz="2400" dirty="0" smtClean="0"/>
              <a:t>. So in TC </a:t>
            </a:r>
            <a:r>
              <a:rPr lang="de-DE" sz="2400" dirty="0" err="1" smtClean="0"/>
              <a:t>it‘s</a:t>
            </a:r>
            <a:r>
              <a:rPr lang="de-DE" sz="2400" dirty="0" smtClean="0"/>
              <a:t> IMPORTANT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20p </a:t>
            </a:r>
            <a:r>
              <a:rPr lang="de-DE" sz="2400" dirty="0" err="1" smtClean="0"/>
              <a:t>instead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10p! </a:t>
            </a:r>
            <a:br>
              <a:rPr lang="de-DE" sz="2400" dirty="0" smtClean="0"/>
            </a:br>
            <a:r>
              <a:rPr lang="de-DE" sz="2400" dirty="0" smtClean="0"/>
              <a:t>Not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currently</a:t>
            </a:r>
            <a:r>
              <a:rPr lang="de-DE" sz="2400" dirty="0" smtClean="0"/>
              <a:t> </a:t>
            </a:r>
            <a:r>
              <a:rPr lang="de-DE" sz="2400" dirty="0" err="1" smtClean="0"/>
              <a:t>unless</a:t>
            </a:r>
            <a:r>
              <a:rPr lang="de-DE" sz="2400" dirty="0" smtClean="0"/>
              <a:t> wind </a:t>
            </a:r>
            <a:r>
              <a:rPr lang="de-DE" sz="2400" dirty="0" err="1" smtClean="0"/>
              <a:t>is</a:t>
            </a:r>
            <a:r>
              <a:rPr lang="de-DE" sz="2400" dirty="0" smtClean="0"/>
              <a:t> at 50km/h...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2.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always</a:t>
            </a:r>
            <a:r>
              <a:rPr lang="de-DE" sz="2400" dirty="0" smtClean="0"/>
              <a:t> </a:t>
            </a:r>
            <a:r>
              <a:rPr lang="de-DE" sz="2400" dirty="0" err="1" smtClean="0"/>
              <a:t>know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much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next</a:t>
            </a:r>
            <a:r>
              <a:rPr lang="de-DE" sz="2400" dirty="0" smtClean="0"/>
              <a:t> </a:t>
            </a:r>
            <a:r>
              <a:rPr lang="de-DE" sz="2400" dirty="0" err="1" smtClean="0"/>
              <a:t>event</a:t>
            </a:r>
            <a:r>
              <a:rPr lang="de-DE" sz="2400" dirty="0" smtClean="0"/>
              <a:t>. Not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case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ranks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3. </a:t>
            </a:r>
            <a:r>
              <a:rPr lang="de-DE" sz="2400" dirty="0" err="1" smtClean="0"/>
              <a:t>Throwers</a:t>
            </a:r>
            <a:r>
              <a:rPr lang="de-DE" sz="2400" dirty="0" smtClean="0"/>
              <a:t> </a:t>
            </a:r>
            <a:r>
              <a:rPr lang="de-DE" sz="2400" dirty="0" err="1" smtClean="0"/>
              <a:t>compete</a:t>
            </a:r>
            <a:r>
              <a:rPr lang="de-DE" sz="2400" dirty="0" smtClean="0"/>
              <a:t> </a:t>
            </a:r>
            <a:r>
              <a:rPr lang="de-DE" sz="2400" dirty="0" err="1" smtClean="0"/>
              <a:t>against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direct</a:t>
            </a:r>
            <a:r>
              <a:rPr lang="de-DE" sz="2400" dirty="0" smtClean="0"/>
              <a:t> </a:t>
            </a:r>
            <a:r>
              <a:rPr lang="de-DE" sz="2400" dirty="0" err="1" smtClean="0"/>
              <a:t>opponent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4.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can‘t</a:t>
            </a:r>
            <a:r>
              <a:rPr lang="de-DE" sz="2400" dirty="0" smtClean="0"/>
              <a:t> happen </a:t>
            </a:r>
            <a:r>
              <a:rPr lang="de-DE" sz="2400" dirty="0" err="1" smtClean="0"/>
              <a:t>anymore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(</a:t>
            </a:r>
            <a:r>
              <a:rPr lang="de-DE" sz="2400" dirty="0" err="1" smtClean="0"/>
              <a:t>almost</a:t>
            </a:r>
            <a:r>
              <a:rPr lang="de-DE" sz="2400" dirty="0" smtClean="0"/>
              <a:t>) </a:t>
            </a:r>
            <a:r>
              <a:rPr lang="de-DE" sz="2400" dirty="0" err="1" smtClean="0"/>
              <a:t>won</a:t>
            </a:r>
            <a:r>
              <a:rPr lang="de-DE" sz="2400" dirty="0" smtClean="0"/>
              <a:t> a </a:t>
            </a:r>
            <a:r>
              <a:rPr lang="de-DE" sz="2400" dirty="0" err="1" smtClean="0"/>
              <a:t>tournament</a:t>
            </a:r>
            <a:r>
              <a:rPr lang="de-DE" sz="2400" dirty="0" smtClean="0"/>
              <a:t> after 5/6 </a:t>
            </a:r>
            <a:r>
              <a:rPr lang="de-DE" sz="2400" dirty="0" err="1" smtClean="0"/>
              <a:t>events</a:t>
            </a:r>
            <a:r>
              <a:rPr lang="de-DE" sz="2400" dirty="0" smtClean="0"/>
              <a:t>! </a:t>
            </a:r>
            <a:r>
              <a:rPr lang="de-DE" sz="2400" dirty="0" err="1" smtClean="0"/>
              <a:t>Generalists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favoured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18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disadvantages</a:t>
            </a:r>
            <a:r>
              <a:rPr lang="de-DE" sz="2400" dirty="0" smtClean="0"/>
              <a:t>: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 smtClean="0"/>
              <a:t>1</a:t>
            </a:r>
            <a:r>
              <a:rPr lang="de-DE" sz="2400" dirty="0"/>
              <a:t>. Yes,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 smtClean="0"/>
              <a:t>calculate</a:t>
            </a:r>
            <a:r>
              <a:rPr lang="de-DE" sz="2400" dirty="0" smtClean="0"/>
              <a:t>. But 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/>
              <a:t>are</a:t>
            </a:r>
            <a:r>
              <a:rPr lang="de-DE" sz="2400" dirty="0"/>
              <a:t> Apps</a:t>
            </a:r>
            <a:r>
              <a:rPr lang="de-DE" sz="2400" dirty="0" smtClean="0"/>
              <a:t>... </a:t>
            </a:r>
            <a:r>
              <a:rPr lang="de-DE" sz="2400" dirty="0" err="1" smtClean="0"/>
              <a:t>or</a:t>
            </a:r>
            <a:endParaRPr lang="de-DE" sz="2400" dirty="0"/>
          </a:p>
          <a:p>
            <a:r>
              <a:rPr lang="de-DE" sz="2400" dirty="0" smtClean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excel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. But hey.... Who </a:t>
            </a:r>
            <a:r>
              <a:rPr lang="de-DE" sz="2400" dirty="0" err="1"/>
              <a:t>wants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compute</a:t>
            </a:r>
            <a:r>
              <a:rPr lang="de-DE" sz="2400" dirty="0"/>
              <a:t> </a:t>
            </a:r>
            <a:r>
              <a:rPr lang="de-DE" sz="2400" dirty="0" err="1"/>
              <a:t>ranks</a:t>
            </a:r>
            <a:r>
              <a:rPr lang="de-DE" sz="2400" dirty="0"/>
              <a:t> </a:t>
            </a:r>
            <a:r>
              <a:rPr lang="de-DE" sz="2400" dirty="0" err="1"/>
              <a:t>even</a:t>
            </a:r>
            <a:r>
              <a:rPr lang="de-DE" sz="2400" dirty="0"/>
              <a:t> </a:t>
            </a:r>
            <a:r>
              <a:rPr lang="de-DE" sz="2400" dirty="0" err="1"/>
              <a:t>now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excel</a:t>
            </a:r>
            <a:r>
              <a:rPr lang="de-DE" sz="2400" dirty="0"/>
              <a:t>??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 smtClean="0"/>
              <a:t>2. </a:t>
            </a:r>
            <a:r>
              <a:rPr lang="de-DE" sz="2400" dirty="0" err="1"/>
              <a:t>Only</a:t>
            </a:r>
            <a:r>
              <a:rPr lang="de-DE" sz="2400" dirty="0"/>
              <a:t> in MTA/END/FC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chose</a:t>
            </a:r>
            <a:r>
              <a:rPr lang="de-DE" sz="2400" dirty="0"/>
              <a:t> </a:t>
            </a:r>
            <a:r>
              <a:rPr lang="de-DE" sz="2400" dirty="0" err="1"/>
              <a:t>risk</a:t>
            </a:r>
            <a:r>
              <a:rPr lang="de-DE" sz="2400" dirty="0"/>
              <a:t>/</a:t>
            </a:r>
            <a:r>
              <a:rPr lang="de-DE" sz="2400" dirty="0" err="1"/>
              <a:t>safety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may</a:t>
            </a:r>
            <a:r>
              <a:rPr lang="de-DE" sz="2400" dirty="0"/>
              <a:t> </a:t>
            </a:r>
            <a:r>
              <a:rPr lang="de-DE" sz="2400" dirty="0" err="1"/>
              <a:t>need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check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tables</a:t>
            </a:r>
            <a:r>
              <a:rPr lang="de-DE" sz="2400" dirty="0"/>
              <a:t>. Needs time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get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it.</a:t>
            </a:r>
          </a:p>
          <a:p>
            <a:r>
              <a:rPr lang="de-DE" sz="2400" dirty="0" smtClean="0"/>
              <a:t>But: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make</a:t>
            </a:r>
            <a:r>
              <a:rPr lang="de-DE" sz="2400" dirty="0"/>
              <a:t> a </a:t>
            </a:r>
            <a:r>
              <a:rPr lang="de-DE" sz="2400" dirty="0" err="1"/>
              <a:t>boomerang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smtClean="0"/>
              <a:t>will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able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read</a:t>
            </a:r>
            <a:r>
              <a:rPr lang="de-DE" sz="2400" dirty="0" smtClean="0"/>
              <a:t> </a:t>
            </a:r>
            <a:r>
              <a:rPr lang="de-DE" sz="2400" dirty="0" err="1" smtClean="0"/>
              <a:t>these</a:t>
            </a:r>
            <a:r>
              <a:rPr lang="de-DE" sz="2400" dirty="0" smtClean="0"/>
              <a:t> </a:t>
            </a:r>
            <a:r>
              <a:rPr lang="de-DE" sz="2400" dirty="0" err="1" smtClean="0"/>
              <a:t>point</a:t>
            </a:r>
            <a:r>
              <a:rPr lang="de-DE" sz="2400" dirty="0" smtClean="0"/>
              <a:t> </a:t>
            </a:r>
            <a:r>
              <a:rPr lang="de-DE" sz="2400" dirty="0" err="1" smtClean="0"/>
              <a:t>tables</a:t>
            </a:r>
            <a:r>
              <a:rPr lang="de-DE" sz="2400" dirty="0" smtClean="0"/>
              <a:t>! </a:t>
            </a:r>
          </a:p>
          <a:p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b.throwers</a:t>
            </a:r>
            <a:r>
              <a:rPr lang="de-DE" sz="2400" dirty="0" smtClean="0"/>
              <a:t> </a:t>
            </a:r>
            <a:r>
              <a:rPr lang="de-DE" sz="2400" dirty="0" err="1" smtClean="0"/>
              <a:t>less</a:t>
            </a:r>
            <a:r>
              <a:rPr lang="de-DE" sz="2400" dirty="0" smtClean="0"/>
              <a:t> intelligent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decathletes</a:t>
            </a:r>
            <a:r>
              <a:rPr lang="de-DE" sz="2400" dirty="0" smtClean="0"/>
              <a:t>? </a:t>
            </a:r>
            <a:r>
              <a:rPr lang="de-DE" sz="2400" dirty="0" smtClean="0">
                <a:sym typeface="Wingdings"/>
              </a:rPr>
              <a:t>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19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Thanks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Oli </a:t>
            </a:r>
            <a:r>
              <a:rPr lang="de-DE" dirty="0" err="1" smtClean="0"/>
              <a:t>Thienhaus</a:t>
            </a:r>
            <a:r>
              <a:rPr lang="de-DE" dirty="0" smtClean="0"/>
              <a:t>: „</a:t>
            </a:r>
            <a:r>
              <a:rPr lang="de-DE" dirty="0" err="1" smtClean="0"/>
              <a:t>If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brings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100 </a:t>
            </a:r>
            <a:r>
              <a:rPr lang="de-DE" dirty="0" err="1" smtClean="0"/>
              <a:t>beginners</a:t>
            </a:r>
            <a:r>
              <a:rPr lang="de-DE" dirty="0" smtClean="0"/>
              <a:t>, </a:t>
            </a:r>
            <a:r>
              <a:rPr lang="de-DE" dirty="0" err="1" smtClean="0"/>
              <a:t>I‘m</a:t>
            </a:r>
            <a:r>
              <a:rPr lang="de-DE" dirty="0" smtClean="0"/>
              <a:t> in“.</a:t>
            </a:r>
          </a:p>
          <a:p>
            <a:r>
              <a:rPr lang="de-DE" dirty="0" smtClean="0"/>
              <a:t>Alex </a:t>
            </a:r>
            <a:r>
              <a:rPr lang="de-DE" dirty="0" err="1" smtClean="0"/>
              <a:t>Opri</a:t>
            </a:r>
            <a:r>
              <a:rPr lang="de-DE" dirty="0" smtClean="0"/>
              <a:t>:“</a:t>
            </a:r>
            <a:r>
              <a:rPr lang="de-DE" dirty="0" err="1" smtClean="0"/>
              <a:t>Why</a:t>
            </a:r>
            <a:r>
              <a:rPr lang="de-DE" dirty="0" smtClean="0"/>
              <a:t> do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a </a:t>
            </a:r>
            <a:r>
              <a:rPr lang="de-DE" dirty="0" err="1" smtClean="0"/>
              <a:t>change</a:t>
            </a:r>
            <a:r>
              <a:rPr lang="de-DE" dirty="0" smtClean="0"/>
              <a:t>?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simple....“</a:t>
            </a:r>
          </a:p>
          <a:p>
            <a:r>
              <a:rPr lang="de-DE" dirty="0" smtClean="0"/>
              <a:t>Olivier </a:t>
            </a:r>
            <a:r>
              <a:rPr lang="de-DE" dirty="0" err="1" smtClean="0"/>
              <a:t>Chelmas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thoughts</a:t>
            </a:r>
            <a:r>
              <a:rPr lang="de-DE" dirty="0" smtClean="0"/>
              <a:t>.</a:t>
            </a:r>
          </a:p>
          <a:p>
            <a:r>
              <a:rPr lang="de-DE" dirty="0" smtClean="0"/>
              <a:t>Bill Hirst, Heiko Deiss,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7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Relative </a:t>
            </a:r>
            <a:r>
              <a:rPr lang="de-DE" dirty="0" err="1"/>
              <a:t>scoring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treat</a:t>
            </a:r>
            <a:r>
              <a:rPr lang="de-DE" sz="2000" dirty="0" smtClean="0"/>
              <a:t> </a:t>
            </a:r>
            <a:r>
              <a:rPr lang="de-DE" sz="2000" dirty="0" err="1" smtClean="0"/>
              <a:t>zero</a:t>
            </a:r>
            <a:r>
              <a:rPr lang="de-DE" sz="2000" dirty="0" smtClean="0"/>
              <a:t> </a:t>
            </a:r>
            <a:r>
              <a:rPr lang="de-DE" sz="2000" dirty="0" err="1" smtClean="0"/>
              <a:t>values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They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not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zero</a:t>
            </a:r>
            <a:r>
              <a:rPr lang="de-DE" sz="2000" dirty="0" smtClean="0"/>
              <a:t>, </a:t>
            </a:r>
            <a:r>
              <a:rPr lang="de-DE" sz="2000" dirty="0" err="1" smtClean="0"/>
              <a:t>since</a:t>
            </a:r>
            <a:r>
              <a:rPr lang="de-DE" sz="2000" dirty="0" smtClean="0"/>
              <a:t> 0 x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rest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events</a:t>
            </a:r>
            <a:r>
              <a:rPr lang="de-DE" sz="2000" dirty="0" smtClean="0"/>
              <a:t> </a:t>
            </a:r>
            <a:r>
              <a:rPr lang="de-DE" sz="2000" dirty="0" err="1" smtClean="0"/>
              <a:t>equals</a:t>
            </a:r>
            <a:r>
              <a:rPr lang="de-DE" sz="2000" dirty="0" smtClean="0"/>
              <a:t> 0.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Idea</a:t>
            </a:r>
            <a:r>
              <a:rPr lang="de-DE" sz="2000" dirty="0" smtClean="0"/>
              <a:t>: Take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minimum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score in an </a:t>
            </a:r>
            <a:r>
              <a:rPr lang="de-DE" sz="2000" dirty="0" err="1" smtClean="0"/>
              <a:t>event</a:t>
            </a:r>
            <a:r>
              <a:rPr lang="de-DE" sz="2000" dirty="0" smtClean="0"/>
              <a:t>, 1c in Fast Catch</a:t>
            </a:r>
            <a:br>
              <a:rPr lang="de-DE" sz="2000" dirty="0" smtClean="0"/>
            </a:br>
            <a:r>
              <a:rPr lang="de-DE" sz="2000" dirty="0" err="1" smtClean="0"/>
              <a:t>Since</a:t>
            </a:r>
            <a:r>
              <a:rPr lang="de-DE" sz="2000" dirty="0" smtClean="0"/>
              <a:t> 1c was in 60s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expect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thrower</a:t>
            </a:r>
            <a:r>
              <a:rPr lang="de-DE" sz="2000" dirty="0" smtClean="0"/>
              <a:t> </a:t>
            </a:r>
            <a:r>
              <a:rPr lang="de-DE" sz="2000" dirty="0" err="1" smtClean="0"/>
              <a:t>finishes</a:t>
            </a:r>
            <a:r>
              <a:rPr lang="de-DE" sz="2000" dirty="0" smtClean="0"/>
              <a:t> in 5c=300s</a:t>
            </a:r>
            <a:br>
              <a:rPr lang="de-DE" sz="2000" dirty="0" smtClean="0"/>
            </a:br>
            <a:r>
              <a:rPr lang="de-DE" sz="2000" dirty="0" smtClean="0"/>
              <a:t>So 300s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minimum</a:t>
            </a:r>
            <a:r>
              <a:rPr lang="de-DE" sz="2000" dirty="0" smtClean="0"/>
              <a:t> score. (150s </a:t>
            </a:r>
            <a:r>
              <a:rPr lang="de-DE" sz="2000" dirty="0" err="1" smtClean="0"/>
              <a:t>for</a:t>
            </a:r>
            <a:r>
              <a:rPr lang="de-DE" sz="2000" dirty="0" smtClean="0"/>
              <a:t> 2c </a:t>
            </a:r>
            <a:r>
              <a:rPr lang="de-DE" sz="2000" dirty="0" err="1" smtClean="0"/>
              <a:t>etc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simply</a:t>
            </a:r>
            <a:r>
              <a:rPr lang="de-DE" sz="2000" dirty="0" smtClean="0"/>
              <a:t> </a:t>
            </a:r>
            <a:r>
              <a:rPr lang="de-DE" sz="2000" dirty="0" err="1" smtClean="0"/>
              <a:t>define</a:t>
            </a:r>
            <a:r>
              <a:rPr lang="de-DE" sz="2000" dirty="0" smtClean="0"/>
              <a:t> </a:t>
            </a:r>
            <a:r>
              <a:rPr lang="de-DE" sz="2000" dirty="0" err="1" smtClean="0"/>
              <a:t>zeros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np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99% </a:t>
            </a:r>
            <a:r>
              <a:rPr lang="de-DE" sz="2000" dirty="0" err="1" smtClean="0"/>
              <a:t>and</a:t>
            </a:r>
            <a:r>
              <a:rPr lang="de-DE" sz="2000" dirty="0" smtClean="0"/>
              <a:t> 99% </a:t>
            </a:r>
            <a:r>
              <a:rPr lang="de-DE" sz="2000" dirty="0" err="1" smtClean="0"/>
              <a:t>of</a:t>
            </a:r>
            <a:r>
              <a:rPr lang="de-DE" sz="2000" dirty="0" smtClean="0"/>
              <a:t> 99% = ca. 98%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lowest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r>
              <a:rPr lang="de-DE" sz="2000" dirty="0" smtClean="0"/>
              <a:t> score.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or</a:t>
            </a:r>
            <a:r>
              <a:rPr lang="de-DE" sz="2000" dirty="0" smtClean="0"/>
              <a:t> 50% </a:t>
            </a:r>
            <a:r>
              <a:rPr lang="de-DE" sz="2000" dirty="0" err="1" smtClean="0"/>
              <a:t>resp</a:t>
            </a:r>
            <a:r>
              <a:rPr lang="de-DE" sz="2000" dirty="0" smtClean="0"/>
              <a:t> 25%?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discussed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>0c =  300s x 100/99 = 303.03s</a:t>
            </a:r>
            <a:br>
              <a:rPr lang="de-DE" sz="2000" dirty="0" smtClean="0"/>
            </a:br>
            <a:r>
              <a:rPr lang="de-DE" sz="2000" dirty="0" err="1" smtClean="0"/>
              <a:t>np</a:t>
            </a:r>
            <a:r>
              <a:rPr lang="de-DE" sz="2000" dirty="0" smtClean="0"/>
              <a:t> = 303.03 x 100/99 = 306.09s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smtClean="0"/>
              <a:t>So on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table</a:t>
            </a:r>
            <a:r>
              <a:rPr lang="de-DE" sz="2000" dirty="0" smtClean="0"/>
              <a:t>: (</a:t>
            </a:r>
            <a:r>
              <a:rPr lang="de-DE" sz="2000" dirty="0" smtClean="0">
                <a:solidFill>
                  <a:srgbClr val="FF0000"/>
                </a:solidFill>
              </a:rPr>
              <a:t>1c = 352p</a:t>
            </a:r>
            <a:r>
              <a:rPr lang="de-DE" sz="2000" dirty="0" smtClean="0"/>
              <a:t>) </a:t>
            </a:r>
            <a:br>
              <a:rPr lang="de-DE" sz="2000" dirty="0" smtClean="0"/>
            </a:br>
            <a:r>
              <a:rPr lang="de-DE" sz="2000" dirty="0" smtClean="0">
                <a:solidFill>
                  <a:srgbClr val="FF0000"/>
                </a:solidFill>
              </a:rPr>
              <a:t>0c</a:t>
            </a:r>
            <a:r>
              <a:rPr lang="de-DE" sz="2000" dirty="0" smtClean="0"/>
              <a:t> =  150/LN(2)*LN(15/303.03)+1000 = </a:t>
            </a:r>
            <a:r>
              <a:rPr lang="de-DE" sz="2000" dirty="0" smtClean="0">
                <a:solidFill>
                  <a:srgbClr val="FF0000"/>
                </a:solidFill>
              </a:rPr>
              <a:t>350p</a:t>
            </a:r>
            <a:br>
              <a:rPr lang="de-DE" sz="2000" dirty="0" smtClean="0">
                <a:solidFill>
                  <a:srgbClr val="FF0000"/>
                </a:solidFill>
              </a:rPr>
            </a:br>
            <a:r>
              <a:rPr lang="de-DE" sz="2000" dirty="0" err="1" smtClean="0">
                <a:solidFill>
                  <a:srgbClr val="FF0000"/>
                </a:solidFill>
              </a:rPr>
              <a:t>np</a:t>
            </a:r>
            <a:r>
              <a:rPr lang="de-DE" sz="2000" dirty="0" smtClean="0"/>
              <a:t> </a:t>
            </a:r>
            <a:r>
              <a:rPr lang="de-DE" sz="2000" dirty="0"/>
              <a:t>= 150/LN(2)*LN(15/</a:t>
            </a:r>
            <a:r>
              <a:rPr lang="de-DE" sz="2000" dirty="0" smtClean="0"/>
              <a:t>306.09)</a:t>
            </a:r>
            <a:r>
              <a:rPr lang="de-DE" sz="2000" dirty="0"/>
              <a:t>+1000 = </a:t>
            </a:r>
            <a:r>
              <a:rPr lang="de-DE" sz="2000" dirty="0" smtClean="0">
                <a:solidFill>
                  <a:srgbClr val="FF0000"/>
                </a:solidFill>
              </a:rPr>
              <a:t>347p</a:t>
            </a:r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20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Outlook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sz="2400" dirty="0" err="1" smtClean="0"/>
              <a:t>It‘s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</a:t>
            </a:r>
            <a:r>
              <a:rPr lang="de-DE" sz="2400" dirty="0" err="1" smtClean="0"/>
              <a:t>has</a:t>
            </a:r>
            <a:r>
              <a:rPr lang="de-DE" sz="2400" dirty="0" smtClean="0"/>
              <a:t> a </a:t>
            </a:r>
            <a:r>
              <a:rPr lang="de-DE" sz="2400" dirty="0" err="1" smtClean="0"/>
              <a:t>bias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events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yes</a:t>
            </a:r>
            <a:r>
              <a:rPr lang="de-DE" sz="2400" dirty="0" smtClean="0"/>
              <a:t>: </a:t>
            </a:r>
            <a:r>
              <a:rPr lang="de-DE" sz="2400" dirty="0" err="1" smtClean="0"/>
              <a:t>What‘s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reason</a:t>
            </a:r>
            <a:r>
              <a:rPr lang="de-DE" sz="2400" dirty="0" smtClean="0"/>
              <a:t>?</a:t>
            </a:r>
            <a:br>
              <a:rPr lang="de-DE" sz="2400" dirty="0" smtClean="0"/>
            </a:br>
            <a:r>
              <a:rPr lang="de-DE" sz="2400" dirty="0" smtClean="0"/>
              <a:t>-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scores</a:t>
            </a:r>
            <a:r>
              <a:rPr lang="de-DE" sz="2400" dirty="0" smtClean="0"/>
              <a:t> </a:t>
            </a:r>
            <a:r>
              <a:rPr lang="de-DE" sz="2400" dirty="0" err="1" smtClean="0"/>
              <a:t>scatter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0p </a:t>
            </a:r>
            <a:r>
              <a:rPr lang="de-DE" sz="2400" dirty="0" err="1" smtClean="0"/>
              <a:t>to</a:t>
            </a:r>
            <a:r>
              <a:rPr lang="de-DE" sz="2400" dirty="0" smtClean="0"/>
              <a:t> 100p: High </a:t>
            </a:r>
            <a:r>
              <a:rPr lang="de-DE" sz="2400" dirty="0" err="1" smtClean="0"/>
              <a:t>impact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dirty="0" smtClean="0"/>
              <a:t>-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scores</a:t>
            </a:r>
            <a:r>
              <a:rPr lang="de-DE" sz="2400" dirty="0" smtClean="0"/>
              <a:t> </a:t>
            </a:r>
            <a:r>
              <a:rPr lang="de-DE" sz="2400" dirty="0" err="1" smtClean="0"/>
              <a:t>scatter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50p </a:t>
            </a:r>
            <a:r>
              <a:rPr lang="de-DE" sz="2400" dirty="0" err="1" smtClean="0"/>
              <a:t>to</a:t>
            </a:r>
            <a:r>
              <a:rPr lang="de-DE" sz="2400" dirty="0" smtClean="0"/>
              <a:t> 100p, Impact on </a:t>
            </a:r>
            <a:r>
              <a:rPr lang="de-DE" sz="2400" dirty="0" err="1" smtClean="0"/>
              <a:t>overall</a:t>
            </a:r>
            <a:r>
              <a:rPr lang="de-DE" sz="2400" dirty="0" smtClean="0"/>
              <a:t> </a:t>
            </a:r>
            <a:r>
              <a:rPr lang="de-DE" sz="2400" dirty="0" err="1" smtClean="0"/>
              <a:t>probably</a:t>
            </a:r>
            <a:r>
              <a:rPr lang="de-DE" sz="2400" dirty="0" smtClean="0"/>
              <a:t> </a:t>
            </a:r>
            <a:r>
              <a:rPr lang="de-DE" sz="2400" dirty="0" err="1" smtClean="0"/>
              <a:t>lower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>-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scores</a:t>
            </a:r>
            <a:r>
              <a:rPr lang="de-DE" sz="2400" dirty="0" smtClean="0"/>
              <a:t> </a:t>
            </a:r>
            <a:r>
              <a:rPr lang="de-DE" sz="2400" dirty="0" err="1" smtClean="0"/>
              <a:t>scatter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70-80p, </a:t>
            </a:r>
            <a:r>
              <a:rPr lang="de-DE" sz="2400" dirty="0" err="1" smtClean="0"/>
              <a:t>impact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low</a:t>
            </a:r>
            <a:r>
              <a:rPr lang="de-DE" sz="2400" dirty="0" smtClean="0"/>
              <a:t>.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/>
              <a:t> </a:t>
            </a:r>
            <a:r>
              <a:rPr lang="de-DE" sz="2400" dirty="0" err="1" smtClean="0"/>
              <a:t>doesn‘t</a:t>
            </a:r>
            <a:r>
              <a:rPr lang="de-DE" sz="2400" dirty="0" smtClean="0"/>
              <a:t> </a:t>
            </a:r>
            <a:r>
              <a:rPr lang="de-DE" sz="2400" dirty="0" err="1" smtClean="0"/>
              <a:t>distinguish</a:t>
            </a:r>
            <a:r>
              <a:rPr lang="de-DE" sz="2400" dirty="0" smtClean="0"/>
              <a:t>: 70p = last </a:t>
            </a:r>
            <a:r>
              <a:rPr lang="de-DE" sz="2400" dirty="0" err="1" smtClean="0"/>
              <a:t>place</a:t>
            </a:r>
            <a:r>
              <a:rPr lang="de-DE" sz="2400" dirty="0" smtClean="0"/>
              <a:t> = </a:t>
            </a:r>
            <a:r>
              <a:rPr lang="de-DE" sz="2400" dirty="0" err="1" smtClean="0"/>
              <a:t>n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Fact </a:t>
            </a:r>
            <a:r>
              <a:rPr lang="de-DE" sz="2400" dirty="0" err="1" smtClean="0"/>
              <a:t>is</a:t>
            </a:r>
            <a:r>
              <a:rPr lang="de-DE" sz="2400" dirty="0" smtClean="0"/>
              <a:t>: Events </a:t>
            </a:r>
            <a:r>
              <a:rPr lang="de-DE" sz="2400" dirty="0" err="1" smtClean="0"/>
              <a:t>have</a:t>
            </a:r>
            <a:r>
              <a:rPr lang="de-DE" sz="2400" dirty="0" smtClean="0"/>
              <a:t> different </a:t>
            </a:r>
            <a:r>
              <a:rPr lang="de-DE" sz="2400" dirty="0" err="1" smtClean="0"/>
              <a:t>difficulty</a:t>
            </a:r>
            <a:r>
              <a:rPr lang="de-DE" sz="2400" dirty="0" smtClean="0"/>
              <a:t>/</a:t>
            </a:r>
            <a:r>
              <a:rPr lang="de-DE" sz="2400" dirty="0" err="1" smtClean="0"/>
              <a:t>skill</a:t>
            </a:r>
            <a:r>
              <a:rPr lang="de-DE" sz="2400" dirty="0" smtClean="0"/>
              <a:t> </a:t>
            </a:r>
            <a:r>
              <a:rPr lang="de-DE" sz="2400" dirty="0" err="1" smtClean="0"/>
              <a:t>levels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>Advantage: Events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„</a:t>
            </a:r>
            <a:r>
              <a:rPr lang="de-DE" sz="2400" dirty="0" err="1" smtClean="0"/>
              <a:t>designed</a:t>
            </a:r>
            <a:r>
              <a:rPr lang="de-DE" sz="2400" dirty="0" smtClean="0"/>
              <a:t>“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beginners</a:t>
            </a:r>
            <a:r>
              <a:rPr lang="de-DE" sz="2400" dirty="0" smtClean="0"/>
              <a:t>! </a:t>
            </a:r>
            <a:br>
              <a:rPr lang="de-DE" sz="2400" dirty="0" smtClean="0"/>
            </a:br>
            <a:r>
              <a:rPr lang="de-DE" sz="2400" dirty="0" err="1" smtClean="0"/>
              <a:t>Example</a:t>
            </a:r>
            <a:r>
              <a:rPr lang="de-DE" sz="2400" dirty="0" smtClean="0"/>
              <a:t>: Catch 10/10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would</a:t>
            </a:r>
            <a:r>
              <a:rPr lang="de-DE" sz="2400" dirty="0" smtClean="0"/>
              <a:t> </a:t>
            </a:r>
            <a:r>
              <a:rPr lang="de-DE" sz="2400" dirty="0" err="1" smtClean="0"/>
              <a:t>see</a:t>
            </a:r>
            <a:r>
              <a:rPr lang="de-DE" sz="2400" dirty="0" smtClean="0"/>
              <a:t> </a:t>
            </a:r>
            <a:r>
              <a:rPr lang="de-DE" sz="2400" dirty="0" err="1" smtClean="0"/>
              <a:t>scores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8-10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But</a:t>
            </a:r>
            <a:r>
              <a:rPr lang="de-DE" sz="2400" dirty="0"/>
              <a:t>: </a:t>
            </a:r>
            <a:r>
              <a:rPr lang="de-DE" sz="2400" dirty="0" smtClean="0"/>
              <a:t>Even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this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bias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undesired</a:t>
            </a:r>
            <a:r>
              <a:rPr lang="de-DE" sz="2400" dirty="0" smtClean="0"/>
              <a:t>: Point </a:t>
            </a:r>
            <a:r>
              <a:rPr lang="de-DE" sz="2400" dirty="0" err="1" smtClean="0"/>
              <a:t>tables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weighted</a:t>
            </a:r>
            <a:r>
              <a:rPr lang="de-DE" sz="2400" dirty="0" smtClean="0"/>
              <a:t>/</a:t>
            </a:r>
            <a:r>
              <a:rPr lang="de-DE" sz="2400" dirty="0" err="1" smtClean="0"/>
              <a:t>adjusted</a:t>
            </a:r>
            <a:r>
              <a:rPr lang="de-DE" sz="2400" dirty="0" smtClean="0"/>
              <a:t>, but not rank sums.</a:t>
            </a:r>
            <a:r>
              <a:rPr lang="de-DE" sz="2400" dirty="0"/>
              <a:t/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21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Appendix: </a:t>
            </a:r>
            <a:r>
              <a:rPr lang="de-DE" dirty="0" err="1" smtClean="0"/>
              <a:t>Mathematics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000" dirty="0" err="1" smtClean="0"/>
              <a:t>using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logarithm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transform</a:t>
            </a:r>
            <a:r>
              <a:rPr lang="de-DE" sz="2000" dirty="0" smtClean="0"/>
              <a:t> </a:t>
            </a:r>
            <a:r>
              <a:rPr lang="de-DE" sz="2000" dirty="0" err="1" smtClean="0"/>
              <a:t>multiplications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two</a:t>
            </a:r>
            <a:r>
              <a:rPr lang="de-DE" sz="2000" dirty="0" smtClean="0"/>
              <a:t> </a:t>
            </a:r>
            <a:r>
              <a:rPr lang="de-DE" sz="2000" dirty="0" err="1" smtClean="0"/>
              <a:t>scores</a:t>
            </a:r>
            <a:r>
              <a:rPr lang="de-DE" sz="2000" dirty="0" smtClean="0"/>
              <a:t> x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y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a simple </a:t>
            </a:r>
            <a:r>
              <a:rPr lang="de-DE" sz="2000" dirty="0" err="1" smtClean="0"/>
              <a:t>addition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LN(x*</a:t>
            </a:r>
            <a:r>
              <a:rPr lang="de-DE" sz="2000" dirty="0" err="1" smtClean="0"/>
              <a:t>y</a:t>
            </a:r>
            <a:r>
              <a:rPr lang="de-DE" sz="2000" dirty="0" smtClean="0"/>
              <a:t>) = LN(x)+LN(</a:t>
            </a:r>
            <a:r>
              <a:rPr lang="de-DE" sz="2000" dirty="0" err="1" smtClean="0"/>
              <a:t>y</a:t>
            </a:r>
            <a:r>
              <a:rPr lang="de-DE" sz="2000" dirty="0" smtClean="0"/>
              <a:t>)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If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want</a:t>
            </a:r>
            <a:r>
              <a:rPr lang="de-DE" sz="2000" dirty="0" smtClean="0"/>
              <a:t> 150 additional </a:t>
            </a:r>
            <a:r>
              <a:rPr lang="de-DE" sz="2000" dirty="0" err="1" smtClean="0"/>
              <a:t>points</a:t>
            </a:r>
            <a:r>
              <a:rPr lang="de-DE" sz="2000" dirty="0" smtClean="0"/>
              <a:t> per </a:t>
            </a:r>
            <a:r>
              <a:rPr lang="de-DE" sz="2000" dirty="0" err="1" smtClean="0"/>
              <a:t>doubling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score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get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Points = 1000 + 150/LN(2)*LN(Score/</a:t>
            </a:r>
            <a:r>
              <a:rPr lang="de-DE" sz="2000" dirty="0" err="1" smtClean="0"/>
              <a:t>Max_Score</a:t>
            </a:r>
            <a:r>
              <a:rPr lang="de-DE" sz="2000" dirty="0" smtClean="0"/>
              <a:t>) </a:t>
            </a:r>
            <a:r>
              <a:rPr lang="de-DE" sz="2000" dirty="0" err="1" smtClean="0"/>
              <a:t>when</a:t>
            </a:r>
            <a:r>
              <a:rPr lang="de-DE" sz="2000" dirty="0" smtClean="0"/>
              <a:t> </a:t>
            </a:r>
            <a:r>
              <a:rPr lang="de-DE" sz="2000" dirty="0" err="1" smtClean="0"/>
              <a:t>bigger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better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and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/>
              <a:t>Points = 1000 + 150/LN(2)*LN</a:t>
            </a:r>
            <a:r>
              <a:rPr lang="de-DE" sz="2000" dirty="0" smtClean="0"/>
              <a:t>(</a:t>
            </a:r>
            <a:r>
              <a:rPr lang="de-DE" sz="2000" dirty="0" err="1" smtClean="0"/>
              <a:t>Min_Score</a:t>
            </a:r>
            <a:r>
              <a:rPr lang="de-DE" sz="2000" dirty="0" smtClean="0"/>
              <a:t>/Score) </a:t>
            </a:r>
            <a:r>
              <a:rPr lang="de-DE" sz="2000" dirty="0" err="1"/>
              <a:t>when</a:t>
            </a:r>
            <a:r>
              <a:rPr lang="de-DE" sz="2000" dirty="0"/>
              <a:t> </a:t>
            </a:r>
            <a:r>
              <a:rPr lang="de-DE" sz="2000" dirty="0" err="1" smtClean="0"/>
              <a:t>smaller</a:t>
            </a:r>
            <a:r>
              <a:rPr lang="de-DE" sz="2000" dirty="0" smtClean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better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LN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natural</a:t>
            </a:r>
            <a:r>
              <a:rPr lang="de-DE" sz="2000" dirty="0" smtClean="0"/>
              <a:t> </a:t>
            </a:r>
            <a:r>
              <a:rPr lang="de-DE" sz="2000" dirty="0" err="1" smtClean="0"/>
              <a:t>logarithm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(Can also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calibrated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A additional </a:t>
            </a:r>
            <a:r>
              <a:rPr lang="de-DE" sz="2000" dirty="0" err="1" smtClean="0"/>
              <a:t>points</a:t>
            </a:r>
            <a:r>
              <a:rPr lang="de-DE" sz="2000" dirty="0" smtClean="0"/>
              <a:t> per p% </a:t>
            </a:r>
            <a:r>
              <a:rPr lang="de-DE" sz="2000" dirty="0" err="1" smtClean="0"/>
              <a:t>improvement</a:t>
            </a:r>
            <a:r>
              <a:rPr lang="de-DE" sz="2000" dirty="0" smtClean="0"/>
              <a:t>...</a:t>
            </a:r>
            <a:br>
              <a:rPr lang="de-DE" sz="2000" dirty="0" smtClean="0"/>
            </a:br>
            <a:r>
              <a:rPr lang="de-DE" sz="2000" dirty="0"/>
              <a:t>Points = 1000 + </a:t>
            </a:r>
            <a:r>
              <a:rPr lang="de-DE" sz="2000" dirty="0" smtClean="0"/>
              <a:t>A/LN(1+p/100)*</a:t>
            </a:r>
            <a:r>
              <a:rPr lang="de-DE" sz="2000" dirty="0"/>
              <a:t>LN(Score/</a:t>
            </a:r>
            <a:r>
              <a:rPr lang="de-DE" sz="2000" dirty="0" err="1"/>
              <a:t>Max_Score</a:t>
            </a:r>
            <a:r>
              <a:rPr lang="de-DE" sz="2000" dirty="0" smtClean="0"/>
              <a:t>) )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22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13" y="1369483"/>
            <a:ext cx="6324600" cy="43561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Situation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932607" y="4317367"/>
            <a:ext cx="58160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H="1">
            <a:off x="4533613" y="4211676"/>
            <a:ext cx="1" cy="10569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730040" y="3547533"/>
            <a:ext cx="5255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6241812" y="2070907"/>
            <a:ext cx="13818" cy="149698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H="1">
            <a:off x="6223532" y="2060972"/>
            <a:ext cx="441877" cy="0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6665409" y="1755106"/>
            <a:ext cx="4916" cy="320567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6773019" y="2048244"/>
            <a:ext cx="1804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6C03"/>
                </a:solidFill>
              </a:rPr>
              <a:t>Improvement</a:t>
            </a:r>
            <a:r>
              <a:rPr lang="de-DE" dirty="0" smtClean="0">
                <a:solidFill>
                  <a:srgbClr val="FF6C03"/>
                </a:solidFill>
              </a:rPr>
              <a:t> 5 p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2" name="Gerade Verbindung 41"/>
          <p:cNvCxnSpPr>
            <a:endCxn id="41" idx="1"/>
          </p:cNvCxnSpPr>
          <p:nvPr/>
        </p:nvCxnSpPr>
        <p:spPr>
          <a:xfrm>
            <a:off x="6437767" y="2060972"/>
            <a:ext cx="335252" cy="171938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7225811" y="1673359"/>
            <a:ext cx="1288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C03"/>
                </a:solidFill>
              </a:rPr>
              <a:t>„</a:t>
            </a:r>
            <a:r>
              <a:rPr lang="de-DE" dirty="0" err="1" smtClean="0">
                <a:solidFill>
                  <a:srgbClr val="FF6C03"/>
                </a:solidFill>
              </a:rPr>
              <a:t>Salary</a:t>
            </a:r>
            <a:r>
              <a:rPr lang="de-DE" dirty="0" smtClean="0">
                <a:solidFill>
                  <a:srgbClr val="FF6C03"/>
                </a:solidFill>
              </a:rPr>
              <a:t>“ 4 p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6" name="Gerade Verbindung 45"/>
          <p:cNvCxnSpPr/>
          <p:nvPr/>
        </p:nvCxnSpPr>
        <p:spPr>
          <a:xfrm>
            <a:off x="6665409" y="1859068"/>
            <a:ext cx="660504" cy="11567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455878" y="3460331"/>
            <a:ext cx="1751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Improvement</a:t>
            </a:r>
            <a:r>
              <a:rPr lang="de-DE" dirty="0" smtClean="0"/>
              <a:t> 5p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6019800" y="3567891"/>
            <a:ext cx="492489" cy="2673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847061" y="2646065"/>
            <a:ext cx="14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Salary</a:t>
            </a:r>
            <a:r>
              <a:rPr lang="de-DE" dirty="0" smtClean="0"/>
              <a:t>“ 19 p </a:t>
            </a:r>
            <a:endParaRPr lang="de-DE" dirty="0"/>
          </a:p>
        </p:txBody>
      </p:sp>
      <p:cxnSp>
        <p:nvCxnSpPr>
          <p:cNvPr id="32" name="Gerade Verbindung 31"/>
          <p:cNvCxnSpPr>
            <a:endCxn id="29" idx="1"/>
          </p:cNvCxnSpPr>
          <p:nvPr/>
        </p:nvCxnSpPr>
        <p:spPr>
          <a:xfrm>
            <a:off x="6248721" y="2500235"/>
            <a:ext cx="598340" cy="33049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23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85269" y="3461343"/>
            <a:ext cx="180459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550E0"/>
                </a:solidFill>
              </a:rPr>
              <a:t>Improvement</a:t>
            </a:r>
            <a:r>
              <a:rPr lang="de-DE" dirty="0" smtClean="0">
                <a:solidFill>
                  <a:srgbClr val="0550E0"/>
                </a:solidFill>
              </a:rPr>
              <a:t> 5 p</a:t>
            </a:r>
            <a:br>
              <a:rPr lang="de-DE" dirty="0" smtClean="0">
                <a:solidFill>
                  <a:srgbClr val="0550E0"/>
                </a:solidFill>
              </a:rPr>
            </a:br>
            <a:r>
              <a:rPr lang="de-DE" dirty="0" smtClean="0">
                <a:solidFill>
                  <a:srgbClr val="0550E0"/>
                </a:solidFill>
              </a:rPr>
              <a:t>„</a:t>
            </a:r>
            <a:r>
              <a:rPr lang="de-DE" dirty="0" err="1" smtClean="0">
                <a:solidFill>
                  <a:srgbClr val="0550E0"/>
                </a:solidFill>
              </a:rPr>
              <a:t>Salary</a:t>
            </a:r>
            <a:r>
              <a:rPr lang="de-DE" dirty="0" smtClean="0">
                <a:solidFill>
                  <a:srgbClr val="0550E0"/>
                </a:solidFill>
              </a:rPr>
              <a:t>“ </a:t>
            </a:r>
            <a:r>
              <a:rPr lang="de-DE" dirty="0">
                <a:solidFill>
                  <a:srgbClr val="0550E0"/>
                </a:solidFill>
              </a:rPr>
              <a:t>1</a:t>
            </a:r>
            <a:r>
              <a:rPr lang="de-DE" dirty="0" smtClean="0">
                <a:solidFill>
                  <a:srgbClr val="0550E0"/>
                </a:solidFill>
              </a:rPr>
              <a:t> p</a:t>
            </a:r>
            <a:endParaRPr lang="de-DE" dirty="0">
              <a:solidFill>
                <a:srgbClr val="0550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733" y="1089131"/>
            <a:ext cx="6385733" cy="36489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Situation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651289" y="3947921"/>
            <a:ext cx="523958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175247" y="3547533"/>
            <a:ext cx="7395" cy="400388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5046535" y="2830731"/>
            <a:ext cx="5255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V="1">
            <a:off x="5578460" y="1908905"/>
            <a:ext cx="0" cy="92182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5800725" y="1826744"/>
            <a:ext cx="1046336" cy="10523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6898570" y="1542203"/>
            <a:ext cx="4916" cy="320567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6773019" y="2048244"/>
            <a:ext cx="189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6C03"/>
                </a:solidFill>
              </a:rPr>
              <a:t>Improvement</a:t>
            </a:r>
            <a:r>
              <a:rPr lang="de-DE" dirty="0" smtClean="0">
                <a:solidFill>
                  <a:srgbClr val="FF6C03"/>
                </a:solidFill>
              </a:rPr>
              <a:t> 15 c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2" name="Gerade Verbindung 41"/>
          <p:cNvCxnSpPr>
            <a:endCxn id="41" idx="1"/>
          </p:cNvCxnSpPr>
          <p:nvPr/>
        </p:nvCxnSpPr>
        <p:spPr>
          <a:xfrm>
            <a:off x="6255630" y="1908905"/>
            <a:ext cx="517389" cy="324005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7325913" y="1385774"/>
            <a:ext cx="1288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C03"/>
                </a:solidFill>
              </a:rPr>
              <a:t>„</a:t>
            </a:r>
            <a:r>
              <a:rPr lang="de-DE" dirty="0" err="1" smtClean="0">
                <a:solidFill>
                  <a:srgbClr val="FF6C03"/>
                </a:solidFill>
              </a:rPr>
              <a:t>Salary</a:t>
            </a:r>
            <a:r>
              <a:rPr lang="de-DE" dirty="0" smtClean="0">
                <a:solidFill>
                  <a:srgbClr val="FF6C03"/>
                </a:solidFill>
              </a:rPr>
              <a:t>“ 2 p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6" name="Gerade Verbindung 45"/>
          <p:cNvCxnSpPr>
            <a:endCxn id="45" idx="1"/>
          </p:cNvCxnSpPr>
          <p:nvPr/>
        </p:nvCxnSpPr>
        <p:spPr>
          <a:xfrm flipV="1">
            <a:off x="6898570" y="1570440"/>
            <a:ext cx="427343" cy="85214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6535398" y="3015397"/>
            <a:ext cx="189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Improvement</a:t>
            </a:r>
            <a:r>
              <a:rPr lang="de-DE" dirty="0" smtClean="0"/>
              <a:t> 10 c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5429134" y="2869567"/>
            <a:ext cx="1038530" cy="39042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847061" y="2646065"/>
            <a:ext cx="1341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Salary</a:t>
            </a:r>
            <a:r>
              <a:rPr lang="de-DE" dirty="0" smtClean="0"/>
              <a:t>“ 6 p </a:t>
            </a:r>
            <a:endParaRPr lang="de-DE" dirty="0"/>
          </a:p>
        </p:txBody>
      </p:sp>
      <p:cxnSp>
        <p:nvCxnSpPr>
          <p:cNvPr id="32" name="Gerade Verbindung 31"/>
          <p:cNvCxnSpPr>
            <a:endCxn id="29" idx="1"/>
          </p:cNvCxnSpPr>
          <p:nvPr/>
        </p:nvCxnSpPr>
        <p:spPr>
          <a:xfrm>
            <a:off x="5664200" y="2332314"/>
            <a:ext cx="1182861" cy="49841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24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089155" y="2872721"/>
            <a:ext cx="18975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550E0"/>
                </a:solidFill>
              </a:rPr>
              <a:t>Improvement</a:t>
            </a:r>
            <a:r>
              <a:rPr lang="de-DE" dirty="0" smtClean="0">
                <a:solidFill>
                  <a:srgbClr val="0550E0"/>
                </a:solidFill>
              </a:rPr>
              <a:t> 10 c</a:t>
            </a:r>
            <a:br>
              <a:rPr lang="de-DE" dirty="0" smtClean="0">
                <a:solidFill>
                  <a:srgbClr val="0550E0"/>
                </a:solidFill>
              </a:rPr>
            </a:br>
            <a:r>
              <a:rPr lang="de-DE" dirty="0" smtClean="0">
                <a:solidFill>
                  <a:srgbClr val="0550E0"/>
                </a:solidFill>
              </a:rPr>
              <a:t>„</a:t>
            </a:r>
            <a:r>
              <a:rPr lang="de-DE" dirty="0" err="1" smtClean="0">
                <a:solidFill>
                  <a:srgbClr val="0550E0"/>
                </a:solidFill>
              </a:rPr>
              <a:t>Salary</a:t>
            </a:r>
            <a:r>
              <a:rPr lang="de-DE" dirty="0" smtClean="0">
                <a:solidFill>
                  <a:srgbClr val="0550E0"/>
                </a:solidFill>
              </a:rPr>
              <a:t>“ 3 p</a:t>
            </a:r>
            <a:endParaRPr lang="de-DE" dirty="0">
              <a:solidFill>
                <a:srgbClr val="0550E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 rot="16200000">
            <a:off x="-295038" y="2508369"/>
            <a:ext cx="3207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throwers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beat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7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965201"/>
            <a:ext cx="8978900" cy="5130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..Relative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3795222" y="2646065"/>
            <a:ext cx="724683" cy="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519905" y="2411104"/>
            <a:ext cx="3661" cy="264481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792133" y="2417576"/>
            <a:ext cx="5683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flipH="1" flipV="1">
            <a:off x="5372838" y="2237968"/>
            <a:ext cx="1072" cy="18466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6767240" y="2108201"/>
            <a:ext cx="1403093" cy="16322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8170333" y="1846939"/>
            <a:ext cx="4916" cy="320567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6961911" y="2371565"/>
            <a:ext cx="189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6C03"/>
                </a:solidFill>
              </a:rPr>
              <a:t>Improvement</a:t>
            </a:r>
            <a:r>
              <a:rPr lang="de-DE" dirty="0" smtClean="0">
                <a:solidFill>
                  <a:srgbClr val="FF6C03"/>
                </a:solidFill>
              </a:rPr>
              <a:t> 15 c</a:t>
            </a:r>
            <a:endParaRPr lang="de-DE" dirty="0">
              <a:solidFill>
                <a:srgbClr val="FF6C03"/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>
            <a:off x="7129469" y="2124523"/>
            <a:ext cx="517389" cy="324005"/>
          </a:xfrm>
          <a:prstGeom prst="line">
            <a:avLst/>
          </a:prstGeom>
          <a:ln>
            <a:solidFill>
              <a:srgbClr val="FF6C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/>
          <p:nvPr/>
        </p:nvSpPr>
        <p:spPr>
          <a:xfrm>
            <a:off x="7207971" y="1284841"/>
            <a:ext cx="140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6C03"/>
                </a:solidFill>
              </a:rPr>
              <a:t>„</a:t>
            </a:r>
            <a:r>
              <a:rPr lang="de-DE" dirty="0" err="1" smtClean="0">
                <a:solidFill>
                  <a:srgbClr val="FF6C03"/>
                </a:solidFill>
              </a:rPr>
              <a:t>Salary</a:t>
            </a:r>
            <a:r>
              <a:rPr lang="de-DE" dirty="0" smtClean="0">
                <a:solidFill>
                  <a:srgbClr val="FF6C03"/>
                </a:solidFill>
              </a:rPr>
              <a:t>“ 50 p</a:t>
            </a:r>
            <a:endParaRPr lang="de-DE" dirty="0">
              <a:solidFill>
                <a:srgbClr val="FF6C03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535398" y="3015397"/>
            <a:ext cx="189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Improvement</a:t>
            </a:r>
            <a:r>
              <a:rPr lang="de-DE" dirty="0" smtClean="0"/>
              <a:t> 10 c</a:t>
            </a:r>
            <a:endParaRPr lang="de-DE" dirty="0"/>
          </a:p>
        </p:txBody>
      </p:sp>
      <p:cxnSp>
        <p:nvCxnSpPr>
          <p:cNvPr id="28" name="Gerade Verbindung 27"/>
          <p:cNvCxnSpPr/>
          <p:nvPr/>
        </p:nvCxnSpPr>
        <p:spPr>
          <a:xfrm>
            <a:off x="5169587" y="2460475"/>
            <a:ext cx="1298077" cy="79951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6847061" y="2646065"/>
            <a:ext cx="145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Salary</a:t>
            </a:r>
            <a:r>
              <a:rPr lang="de-DE" dirty="0" smtClean="0"/>
              <a:t>“ 50 p </a:t>
            </a:r>
            <a:endParaRPr lang="de-DE" dirty="0"/>
          </a:p>
        </p:txBody>
      </p:sp>
      <p:cxnSp>
        <p:nvCxnSpPr>
          <p:cNvPr id="32" name="Gerade Verbindung 31"/>
          <p:cNvCxnSpPr>
            <a:endCxn id="29" idx="1"/>
          </p:cNvCxnSpPr>
          <p:nvPr/>
        </p:nvCxnSpPr>
        <p:spPr>
          <a:xfrm>
            <a:off x="5475308" y="2325243"/>
            <a:ext cx="1371753" cy="5054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25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95085" y="2773156"/>
            <a:ext cx="189757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0550E0"/>
                </a:solidFill>
              </a:rPr>
              <a:t>Improvement</a:t>
            </a:r>
            <a:r>
              <a:rPr lang="de-DE" dirty="0" smtClean="0">
                <a:solidFill>
                  <a:srgbClr val="0550E0"/>
                </a:solidFill>
              </a:rPr>
              <a:t> 10 c</a:t>
            </a:r>
            <a:br>
              <a:rPr lang="de-DE" dirty="0" smtClean="0">
                <a:solidFill>
                  <a:srgbClr val="0550E0"/>
                </a:solidFill>
              </a:rPr>
            </a:br>
            <a:r>
              <a:rPr lang="de-DE" dirty="0" smtClean="0">
                <a:solidFill>
                  <a:srgbClr val="0550E0"/>
                </a:solidFill>
              </a:rPr>
              <a:t>„</a:t>
            </a:r>
            <a:r>
              <a:rPr lang="de-DE" dirty="0" err="1" smtClean="0">
                <a:solidFill>
                  <a:srgbClr val="0550E0"/>
                </a:solidFill>
              </a:rPr>
              <a:t>Salary</a:t>
            </a:r>
            <a:r>
              <a:rPr lang="de-DE" dirty="0" smtClean="0">
                <a:solidFill>
                  <a:srgbClr val="0550E0"/>
                </a:solidFill>
              </a:rPr>
              <a:t>“ 70 p</a:t>
            </a:r>
            <a:endParaRPr lang="de-DE" dirty="0">
              <a:solidFill>
                <a:srgbClr val="0550E0"/>
              </a:solidFill>
            </a:endParaRPr>
          </a:p>
        </p:txBody>
      </p:sp>
      <p:sp>
        <p:nvSpPr>
          <p:cNvPr id="43" name="Textfeld 42"/>
          <p:cNvSpPr txBox="1"/>
          <p:nvPr/>
        </p:nvSpPr>
        <p:spPr>
          <a:xfrm rot="16200000">
            <a:off x="-1163264" y="3011220"/>
            <a:ext cx="32078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Points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01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641" y="1195938"/>
            <a:ext cx="7088717" cy="405069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..Relative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26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322231" y="5432159"/>
            <a:ext cx="6499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Exceptional</a:t>
            </a:r>
            <a:r>
              <a:rPr lang="de-DE" dirty="0" smtClean="0"/>
              <a:t> </a:t>
            </a:r>
            <a:r>
              <a:rPr lang="de-DE" dirty="0" err="1" smtClean="0"/>
              <a:t>scores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extra </a:t>
            </a:r>
            <a:r>
              <a:rPr lang="de-DE" dirty="0" err="1" smtClean="0"/>
              <a:t>points</a:t>
            </a:r>
            <a:r>
              <a:rPr lang="de-DE" dirty="0" smtClean="0"/>
              <a:t>. </a:t>
            </a:r>
            <a:r>
              <a:rPr lang="de-DE" dirty="0" err="1" smtClean="0"/>
              <a:t>Encouraging</a:t>
            </a:r>
            <a:r>
              <a:rPr lang="de-DE" dirty="0" smtClean="0"/>
              <a:t> high </a:t>
            </a:r>
            <a:r>
              <a:rPr lang="de-DE" dirty="0" err="1" smtClean="0"/>
              <a:t>performances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81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..Relative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27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5" y="2244612"/>
            <a:ext cx="4564565" cy="3420574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41" y="2244612"/>
            <a:ext cx="4530467" cy="33950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185864" y="1265578"/>
            <a:ext cx="299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Köln EBC05, MC Simulation.</a:t>
            </a:r>
            <a:br>
              <a:rPr lang="de-DE" dirty="0" smtClean="0"/>
            </a:b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 </a:t>
            </a:r>
            <a:r>
              <a:rPr lang="de-DE" dirty="0" err="1" smtClean="0"/>
              <a:t>event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final rank, Ranking </a:t>
            </a:r>
            <a:r>
              <a:rPr lang="de-DE" dirty="0" err="1" smtClean="0"/>
              <a:t>points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5055220" y="1295729"/>
            <a:ext cx="2995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mtClean="0"/>
              <a:t>Köln EBC05</a:t>
            </a:r>
            <a:r>
              <a:rPr lang="de-DE" dirty="0" smtClean="0"/>
              <a:t>, MC Simulation.</a:t>
            </a:r>
            <a:br>
              <a:rPr lang="de-DE" dirty="0" smtClean="0"/>
            </a:b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 </a:t>
            </a:r>
            <a:r>
              <a:rPr lang="de-DE" dirty="0" err="1" smtClean="0"/>
              <a:t>event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final rank, Relative </a:t>
            </a:r>
            <a:r>
              <a:rPr lang="de-DE" dirty="0" err="1" smtClean="0"/>
              <a:t>scoring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602309" y="5665186"/>
            <a:ext cx="3631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Tendency</a:t>
            </a:r>
            <a:r>
              <a:rPr lang="de-DE" dirty="0" smtClean="0"/>
              <a:t>: Big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scores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close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! (ACC/AR/END)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4823388" y="5665186"/>
            <a:ext cx="3627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Tendency</a:t>
            </a:r>
            <a:r>
              <a:rPr lang="de-DE" dirty="0" smtClean="0"/>
              <a:t>: Big </a:t>
            </a:r>
            <a:r>
              <a:rPr lang="de-DE" dirty="0" err="1" smtClean="0"/>
              <a:t>influence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scores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scattered</a:t>
            </a:r>
            <a:r>
              <a:rPr lang="de-DE" dirty="0" smtClean="0"/>
              <a:t>! (TC/END/AR)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79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(not) </a:t>
            </a:r>
            <a:r>
              <a:rPr lang="de-DE" dirty="0" err="1" smtClean="0"/>
              <a:t>about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Not </a:t>
            </a:r>
            <a:r>
              <a:rPr lang="de-DE" dirty="0" err="1" smtClean="0"/>
              <a:t>about</a:t>
            </a:r>
            <a:r>
              <a:rPr lang="de-DE" dirty="0" smtClean="0"/>
              <a:t>: </a:t>
            </a:r>
            <a:r>
              <a:rPr lang="de-DE" dirty="0" err="1" smtClean="0"/>
              <a:t>Varying</a:t>
            </a:r>
            <a:r>
              <a:rPr lang="de-DE" dirty="0" smtClean="0"/>
              <a:t> wind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ANY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!! </a:t>
            </a:r>
            <a:r>
              <a:rPr lang="de-DE" dirty="0" err="1" smtClean="0"/>
              <a:t>Idea</a:t>
            </a:r>
            <a:r>
              <a:rPr lang="de-DE" dirty="0" smtClean="0"/>
              <a:t>: </a:t>
            </a:r>
            <a:r>
              <a:rPr lang="de-DE" dirty="0" err="1" smtClean="0"/>
              <a:t>Seeding</a:t>
            </a:r>
            <a:r>
              <a:rPr lang="de-DE" dirty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. Different </a:t>
            </a:r>
            <a:r>
              <a:rPr lang="de-DE" dirty="0" err="1" smtClean="0"/>
              <a:t>topic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it‘s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: </a:t>
            </a:r>
            <a:r>
              <a:rPr lang="de-DE" dirty="0" err="1" smtClean="0"/>
              <a:t>Thinking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score!</a:t>
            </a:r>
          </a:p>
          <a:p>
            <a:r>
              <a:rPr lang="de-DE" dirty="0" smtClean="0"/>
              <a:t>Motto: „The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prevents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better</a:t>
            </a:r>
            <a:r>
              <a:rPr lang="de-DE" dirty="0"/>
              <a:t>“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88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fair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Situation </a:t>
            </a:r>
            <a:r>
              <a:rPr lang="de-DE" dirty="0" err="1" smtClean="0"/>
              <a:t>now</a:t>
            </a:r>
            <a:endParaRPr lang="de-DE" dirty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Finding</a:t>
            </a:r>
            <a:r>
              <a:rPr lang="de-DE" dirty="0" smtClean="0"/>
              <a:t> an alternative </a:t>
            </a:r>
            <a:r>
              <a:rPr lang="de-DE" dirty="0" err="1" smtClean="0"/>
              <a:t>scoring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Outlook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4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8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r>
              <a:rPr lang="de-DE" sz="2400" dirty="0"/>
              <a:t>A</a:t>
            </a:r>
            <a:r>
              <a:rPr lang="de-DE" sz="2400" dirty="0" smtClean="0"/>
              <a:t>) </a:t>
            </a:r>
            <a:r>
              <a:rPr lang="de-DE" sz="2400" dirty="0" err="1" smtClean="0"/>
              <a:t>Improvements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score: </a:t>
            </a:r>
            <a:r>
              <a:rPr lang="de-DE" sz="2400" dirty="0" err="1" smtClean="0"/>
              <a:t>Reward</a:t>
            </a:r>
            <a:r>
              <a:rPr lang="de-DE" sz="2400" dirty="0" smtClean="0"/>
              <a:t> at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level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skill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err="1" smtClean="0"/>
              <a:t>Example</a:t>
            </a:r>
            <a:r>
              <a:rPr lang="de-DE" sz="2400" dirty="0" smtClean="0"/>
              <a:t>: Fast Catch</a:t>
            </a:r>
            <a:br>
              <a:rPr lang="de-DE" sz="2400" dirty="0" smtClean="0"/>
            </a:br>
            <a:r>
              <a:rPr lang="de-DE" sz="2400" dirty="0" err="1" smtClean="0"/>
              <a:t>If</a:t>
            </a:r>
            <a:r>
              <a:rPr lang="de-DE" sz="2400" dirty="0" smtClean="0"/>
              <a:t> an </a:t>
            </a:r>
            <a:r>
              <a:rPr lang="de-DE" sz="2400" dirty="0" err="1" smtClean="0"/>
              <a:t>improvement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28s </a:t>
            </a:r>
            <a:r>
              <a:rPr lang="de-DE" sz="2400" dirty="0" err="1" smtClean="0"/>
              <a:t>to</a:t>
            </a:r>
            <a:r>
              <a:rPr lang="de-DE" sz="2400" dirty="0" smtClean="0"/>
              <a:t> 23s </a:t>
            </a:r>
            <a:r>
              <a:rPr lang="de-DE" sz="2400" dirty="0" err="1" smtClean="0"/>
              <a:t>gets</a:t>
            </a:r>
            <a:r>
              <a:rPr lang="de-DE" sz="2400" dirty="0" smtClean="0"/>
              <a:t> an additional 10 (</a:t>
            </a:r>
            <a:r>
              <a:rPr lang="de-DE" sz="2400" dirty="0" err="1" smtClean="0"/>
              <a:t>ranking</a:t>
            </a:r>
            <a:r>
              <a:rPr lang="de-DE" sz="2400" dirty="0" smtClean="0"/>
              <a:t>) </a:t>
            </a:r>
            <a:r>
              <a:rPr lang="de-DE" sz="2400" dirty="0" err="1" smtClean="0"/>
              <a:t>points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an </a:t>
            </a:r>
            <a:r>
              <a:rPr lang="de-DE" sz="2400" dirty="0" err="1" smtClean="0"/>
              <a:t>improvement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23s </a:t>
            </a:r>
            <a:r>
              <a:rPr lang="de-DE" sz="2400" dirty="0" err="1" smtClean="0"/>
              <a:t>to</a:t>
            </a:r>
            <a:r>
              <a:rPr lang="de-DE" sz="2400" dirty="0" smtClean="0"/>
              <a:t> 18s? </a:t>
            </a:r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agree</a:t>
            </a:r>
            <a:r>
              <a:rPr lang="de-DE" sz="2400" dirty="0" smtClean="0"/>
              <a:t>: at least +10p</a:t>
            </a:r>
            <a:endParaRPr lang="de-DE" sz="2400" dirty="0"/>
          </a:p>
          <a:p>
            <a:r>
              <a:rPr lang="de-DE" sz="2400" dirty="0" smtClean="0"/>
              <a:t>B) System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transparent. </a:t>
            </a:r>
            <a:br>
              <a:rPr lang="de-DE" sz="2400" dirty="0" smtClean="0"/>
            </a:br>
            <a:r>
              <a:rPr lang="de-DE" sz="2400" dirty="0"/>
              <a:t>a</a:t>
            </a:r>
            <a:r>
              <a:rPr lang="de-DE" sz="2400" dirty="0" smtClean="0"/>
              <a:t>) </a:t>
            </a:r>
            <a:r>
              <a:rPr lang="de-DE" sz="2400" dirty="0" err="1" smtClean="0"/>
              <a:t>It‘s</a:t>
            </a:r>
            <a:r>
              <a:rPr lang="de-DE" sz="2400" dirty="0" smtClean="0"/>
              <a:t> </a:t>
            </a:r>
            <a:r>
              <a:rPr lang="de-DE" sz="2400" dirty="0" err="1" smtClean="0"/>
              <a:t>clear</a:t>
            </a:r>
            <a:r>
              <a:rPr lang="de-DE" sz="2400" dirty="0" smtClean="0"/>
              <a:t>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assumptions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(</a:t>
            </a:r>
            <a:r>
              <a:rPr lang="de-DE" sz="2400" dirty="0" err="1" smtClean="0"/>
              <a:t>axioms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r>
              <a:rPr lang="de-DE" sz="2400" dirty="0" err="1" smtClean="0"/>
              <a:t>Example</a:t>
            </a:r>
            <a:r>
              <a:rPr lang="de-DE" sz="2400" dirty="0" smtClean="0"/>
              <a:t>: Ranking </a:t>
            </a:r>
            <a:r>
              <a:rPr lang="de-DE" sz="2400" dirty="0" err="1" smtClean="0"/>
              <a:t>points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competitors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beat</a:t>
            </a:r>
            <a:r>
              <a:rPr lang="de-DE" sz="2400" dirty="0"/>
              <a:t>.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b) </a:t>
            </a:r>
            <a:r>
              <a:rPr lang="de-DE" sz="2400" dirty="0" err="1" smtClean="0"/>
              <a:t>Generalists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win</a:t>
            </a:r>
            <a:r>
              <a:rPr lang="de-DE" sz="2400" dirty="0" smtClean="0"/>
              <a:t> </a:t>
            </a:r>
            <a:r>
              <a:rPr lang="de-DE" sz="2400" dirty="0" err="1" smtClean="0"/>
              <a:t>over</a:t>
            </a:r>
            <a:r>
              <a:rPr lang="de-DE" sz="2400" dirty="0" smtClean="0"/>
              <a:t> </a:t>
            </a:r>
            <a:r>
              <a:rPr lang="de-DE" sz="2400" dirty="0" err="1" smtClean="0"/>
              <a:t>specialists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>c) Impact/</a:t>
            </a:r>
            <a:r>
              <a:rPr lang="de-DE" sz="2400" dirty="0" err="1" smtClean="0"/>
              <a:t>weight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event</a:t>
            </a:r>
            <a:r>
              <a:rPr lang="de-DE" sz="2400" dirty="0" smtClean="0"/>
              <a:t> on </a:t>
            </a:r>
            <a:r>
              <a:rPr lang="de-DE" sz="2400" dirty="0" err="1" smtClean="0"/>
              <a:t>overall</a:t>
            </a:r>
            <a:r>
              <a:rPr lang="de-DE" sz="2400" dirty="0" smtClean="0"/>
              <a:t> rank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equal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5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2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Situation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System = Simple:  </a:t>
            </a:r>
            <a:r>
              <a:rPr lang="de-DE" sz="2400" dirty="0" err="1" smtClean="0"/>
              <a:t>Lowest</a:t>
            </a:r>
            <a:r>
              <a:rPr lang="de-DE" sz="2400" dirty="0" smtClean="0"/>
              <a:t> </a:t>
            </a:r>
            <a:r>
              <a:rPr lang="de-DE" sz="2400" dirty="0" err="1" smtClean="0"/>
              <a:t>sum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ranking</a:t>
            </a:r>
            <a:r>
              <a:rPr lang="de-DE" sz="2400" dirty="0" smtClean="0"/>
              <a:t> </a:t>
            </a:r>
            <a:r>
              <a:rPr lang="de-DE" sz="2400" dirty="0" err="1" smtClean="0"/>
              <a:t>points</a:t>
            </a:r>
            <a:r>
              <a:rPr lang="de-DE" sz="2400" dirty="0" smtClean="0"/>
              <a:t> </a:t>
            </a:r>
            <a:r>
              <a:rPr lang="de-DE" sz="2400" dirty="0" err="1" smtClean="0"/>
              <a:t>wins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...</a:t>
            </a:r>
            <a:r>
              <a:rPr lang="de-DE" sz="2400" dirty="0" err="1" smtClean="0"/>
              <a:t>errr</a:t>
            </a:r>
            <a:r>
              <a:rPr lang="de-DE" sz="2400" dirty="0" smtClean="0"/>
              <a:t>: </a:t>
            </a:r>
            <a:r>
              <a:rPr lang="de-DE" sz="2400" dirty="0" err="1" smtClean="0"/>
              <a:t>Why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add</a:t>
            </a:r>
            <a:r>
              <a:rPr lang="de-DE" sz="2400" dirty="0" smtClean="0"/>
              <a:t> </a:t>
            </a:r>
            <a:r>
              <a:rPr lang="de-DE" sz="2400" dirty="0" err="1" smtClean="0"/>
              <a:t>ranks</a:t>
            </a:r>
            <a:r>
              <a:rPr lang="de-DE" sz="2400" dirty="0" smtClean="0"/>
              <a:t>? 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err="1" smtClean="0"/>
              <a:t>Assume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: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A </a:t>
            </a:r>
            <a:r>
              <a:rPr lang="de-DE" sz="2400" dirty="0" err="1" smtClean="0">
                <a:solidFill>
                  <a:srgbClr val="FF0000"/>
                </a:solidFill>
              </a:rPr>
              <a:t>scores</a:t>
            </a:r>
            <a:r>
              <a:rPr lang="de-DE" sz="2400" dirty="0" smtClean="0">
                <a:solidFill>
                  <a:srgbClr val="FF0000"/>
                </a:solidFill>
              </a:rPr>
              <a:t> 77p in ACC (Rank 5) </a:t>
            </a:r>
            <a:r>
              <a:rPr lang="de-DE" sz="2400" dirty="0" err="1" smtClean="0">
                <a:solidFill>
                  <a:srgbClr val="FF0000"/>
                </a:solidFill>
              </a:rPr>
              <a:t>and</a:t>
            </a:r>
            <a:r>
              <a:rPr lang="de-DE" sz="2400" dirty="0" smtClean="0">
                <a:solidFill>
                  <a:srgbClr val="FF0000"/>
                </a:solidFill>
              </a:rPr>
              <a:t> 20.00s in FC (Rank 1)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smtClean="0">
                <a:solidFill>
                  <a:srgbClr val="0000FF"/>
                </a:solidFill>
              </a:rPr>
              <a:t>B </a:t>
            </a:r>
            <a:r>
              <a:rPr lang="de-DE" sz="2400" dirty="0" err="1" smtClean="0">
                <a:solidFill>
                  <a:srgbClr val="0000FF"/>
                </a:solidFill>
              </a:rPr>
              <a:t>scores</a:t>
            </a:r>
            <a:r>
              <a:rPr lang="de-DE" sz="2400" dirty="0" smtClean="0">
                <a:solidFill>
                  <a:srgbClr val="0000FF"/>
                </a:solidFill>
              </a:rPr>
              <a:t> 80p in ACC (Rank 2) </a:t>
            </a:r>
            <a:r>
              <a:rPr lang="de-DE" sz="2400" dirty="0" err="1" smtClean="0">
                <a:solidFill>
                  <a:srgbClr val="0000FF"/>
                </a:solidFill>
              </a:rPr>
              <a:t>and</a:t>
            </a:r>
            <a:r>
              <a:rPr lang="de-DE" sz="2400" dirty="0" smtClean="0">
                <a:solidFill>
                  <a:srgbClr val="0000FF"/>
                </a:solidFill>
              </a:rPr>
              <a:t> 29.00s in FC (Rank 4)</a:t>
            </a:r>
            <a:br>
              <a:rPr lang="de-DE" sz="2400" dirty="0" smtClean="0">
                <a:solidFill>
                  <a:srgbClr val="0000FF"/>
                </a:solidFill>
              </a:rPr>
            </a:br>
            <a:r>
              <a:rPr lang="de-DE" sz="2400" dirty="0" err="1" smtClean="0"/>
              <a:t>Both</a:t>
            </a:r>
            <a:r>
              <a:rPr lang="de-DE" sz="2400" dirty="0" smtClean="0"/>
              <a:t> </a:t>
            </a:r>
            <a:r>
              <a:rPr lang="de-DE" sz="2400" dirty="0" err="1" smtClean="0"/>
              <a:t>get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5+1</a:t>
            </a:r>
            <a:r>
              <a:rPr lang="de-DE" sz="2400" dirty="0" smtClean="0"/>
              <a:t>=</a:t>
            </a:r>
            <a:r>
              <a:rPr lang="de-DE" sz="2400" dirty="0" smtClean="0">
                <a:solidFill>
                  <a:srgbClr val="0000FF"/>
                </a:solidFill>
              </a:rPr>
              <a:t>2+4</a:t>
            </a:r>
            <a:r>
              <a:rPr lang="de-DE" sz="2400" dirty="0" smtClean="0"/>
              <a:t> = </a:t>
            </a:r>
            <a:r>
              <a:rPr lang="de-DE" sz="2400" dirty="0"/>
              <a:t>6</a:t>
            </a:r>
            <a:r>
              <a:rPr lang="de-DE" sz="2400" dirty="0" smtClean="0"/>
              <a:t> Ranking </a:t>
            </a:r>
            <a:r>
              <a:rPr lang="de-DE" sz="2400" dirty="0" err="1" smtClean="0"/>
              <a:t>points</a:t>
            </a:r>
            <a:r>
              <a:rPr lang="de-DE" sz="2400" dirty="0" smtClean="0"/>
              <a:t>.</a:t>
            </a:r>
            <a:r>
              <a:rPr lang="de-DE" sz="2400" dirty="0"/>
              <a:t> </a:t>
            </a:r>
            <a:r>
              <a:rPr lang="de-DE" sz="2400" dirty="0" err="1" smtClean="0"/>
              <a:t>It‘s</a:t>
            </a:r>
            <a:r>
              <a:rPr lang="de-DE" sz="2400" dirty="0" smtClean="0"/>
              <a:t> a </a:t>
            </a:r>
            <a:r>
              <a:rPr lang="de-DE" sz="2400" dirty="0" err="1" smtClean="0"/>
              <a:t>tie</a:t>
            </a:r>
            <a:endParaRPr lang="de-DE" sz="2400" dirty="0" smtClean="0"/>
          </a:p>
          <a:p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agree</a:t>
            </a:r>
            <a:r>
              <a:rPr lang="de-DE" sz="2400" dirty="0" smtClean="0"/>
              <a:t>?: A was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thrower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So: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actual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?....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SBF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6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Situation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2703"/>
          </a:xfrm>
        </p:spPr>
        <p:txBody>
          <a:bodyPr>
            <a:normAutofit fontScale="85000" lnSpcReduction="20000"/>
          </a:bodyPr>
          <a:lstStyle/>
          <a:p>
            <a:r>
              <a:rPr lang="de-DE" sz="2400" dirty="0" smtClean="0"/>
              <a:t>Yes,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throwers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beaten</a:t>
            </a:r>
            <a:r>
              <a:rPr lang="de-DE" sz="2400" dirty="0" smtClean="0"/>
              <a:t>. </a:t>
            </a:r>
            <a:br>
              <a:rPr lang="de-DE" sz="2400" dirty="0" smtClean="0"/>
            </a:br>
            <a:r>
              <a:rPr lang="de-DE" sz="2400" dirty="0" smtClean="0">
                <a:solidFill>
                  <a:srgbClr val="FF0000"/>
                </a:solidFill>
              </a:rPr>
              <a:t>But: </a:t>
            </a:r>
            <a:r>
              <a:rPr lang="de-DE" sz="2400" dirty="0" err="1" smtClean="0">
                <a:solidFill>
                  <a:srgbClr val="FF0000"/>
                </a:solidFill>
              </a:rPr>
              <a:t>We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don‘t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compete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head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head</a:t>
            </a:r>
            <a:r>
              <a:rPr lang="de-DE" sz="2400" dirty="0" smtClean="0">
                <a:solidFill>
                  <a:srgbClr val="FF0000"/>
                </a:solidFill>
              </a:rPr>
              <a:t>, </a:t>
            </a:r>
            <a:r>
              <a:rPr lang="de-DE" sz="2400" dirty="0" err="1" smtClean="0">
                <a:solidFill>
                  <a:srgbClr val="FF0000"/>
                </a:solidFill>
              </a:rPr>
              <a:t>up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to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final.</a:t>
            </a:r>
            <a:br>
              <a:rPr lang="de-DE" sz="2400" dirty="0" smtClean="0">
                <a:solidFill>
                  <a:srgbClr val="FF0000"/>
                </a:solidFill>
              </a:rPr>
            </a:br>
            <a:r>
              <a:rPr lang="de-DE" sz="2400" dirty="0" err="1" smtClean="0">
                <a:solidFill>
                  <a:srgbClr val="FF0000"/>
                </a:solidFill>
              </a:rPr>
              <a:t>It‘s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more</a:t>
            </a:r>
            <a:r>
              <a:rPr lang="de-DE" sz="2400" dirty="0" smtClean="0">
                <a:solidFill>
                  <a:srgbClr val="FF0000"/>
                </a:solidFill>
              </a:rPr>
              <a:t> like a </a:t>
            </a:r>
            <a:r>
              <a:rPr lang="de-DE" sz="2400" dirty="0" err="1" smtClean="0">
                <a:solidFill>
                  <a:srgbClr val="FF0000"/>
                </a:solidFill>
              </a:rPr>
              <a:t>decathlon</a:t>
            </a:r>
            <a:r>
              <a:rPr lang="de-DE" sz="2400" dirty="0">
                <a:solidFill>
                  <a:srgbClr val="FF0000"/>
                </a:solidFill>
              </a:rPr>
              <a:t>!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smtClean="0"/>
              <a:t>5+1=2+4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true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only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assume</a:t>
            </a:r>
            <a:r>
              <a:rPr lang="de-DE" sz="2400" dirty="0" smtClean="0"/>
              <a:t>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distance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between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each</a:t>
            </a:r>
            <a:r>
              <a:rPr lang="de-DE" sz="2400" dirty="0" smtClean="0">
                <a:solidFill>
                  <a:srgbClr val="FF0000"/>
                </a:solidFill>
              </a:rPr>
              <a:t> rank </a:t>
            </a:r>
            <a:r>
              <a:rPr lang="de-DE" sz="2400" dirty="0" err="1" smtClean="0">
                <a:solidFill>
                  <a:srgbClr val="FF0000"/>
                </a:solidFill>
              </a:rPr>
              <a:t>is</a:t>
            </a:r>
            <a:r>
              <a:rPr lang="de-DE" sz="2400" dirty="0" smtClean="0">
                <a:solidFill>
                  <a:srgbClr val="FF0000"/>
                </a:solidFill>
              </a:rPr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the</a:t>
            </a:r>
            <a:r>
              <a:rPr lang="de-DE" sz="2400" dirty="0" smtClean="0">
                <a:solidFill>
                  <a:srgbClr val="FF0000"/>
                </a:solidFill>
              </a:rPr>
              <a:t> same</a:t>
            </a:r>
            <a:r>
              <a:rPr lang="de-DE" sz="2400" dirty="0" smtClean="0"/>
              <a:t> (</a:t>
            </a:r>
            <a:r>
              <a:rPr lang="de-DE" sz="2400" dirty="0" err="1" smtClean="0"/>
              <a:t>mathematically</a:t>
            </a:r>
            <a:r>
              <a:rPr lang="de-DE" sz="2400" dirty="0" smtClean="0"/>
              <a:t>: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addition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a </a:t>
            </a:r>
            <a:r>
              <a:rPr lang="de-DE" sz="2400" dirty="0" err="1" smtClean="0"/>
              <a:t>metric</a:t>
            </a:r>
            <a:r>
              <a:rPr lang="de-DE" sz="2400" dirty="0" smtClean="0"/>
              <a:t>).</a:t>
            </a:r>
            <a:br>
              <a:rPr lang="de-DE" sz="2400" dirty="0" smtClean="0"/>
            </a:br>
            <a:endParaRPr lang="de-DE" sz="2400" dirty="0" smtClean="0"/>
          </a:p>
          <a:p>
            <a:r>
              <a:rPr lang="de-DE" sz="2400" dirty="0" err="1" smtClean="0"/>
              <a:t>Consider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Fast Catch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WBC2008:</a:t>
            </a:r>
            <a:br>
              <a:rPr lang="de-DE" sz="2400" dirty="0" smtClean="0"/>
            </a:br>
            <a:r>
              <a:rPr lang="de-DE" sz="2400" dirty="0" smtClean="0"/>
              <a:t>score</a:t>
            </a:r>
            <a:br>
              <a:rPr lang="de-DE" sz="2400" dirty="0" smtClean="0"/>
            </a:br>
            <a:r>
              <a:rPr lang="de-DE" sz="2400" dirty="0" smtClean="0"/>
              <a:t>rank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 smtClean="0"/>
          </a:p>
          <a:p>
            <a:pPr>
              <a:buFont typeface="Arial" charset="0"/>
              <a:buChar char="•"/>
            </a:pPr>
            <a:r>
              <a:rPr lang="de-DE" sz="2400" dirty="0" err="1" smtClean="0"/>
              <a:t>Based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metric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de-DE" sz="2400" dirty="0" smtClean="0"/>
              <a:t>The </a:t>
            </a:r>
            <a:r>
              <a:rPr lang="de-DE" sz="2400" dirty="0" err="1" smtClean="0"/>
              <a:t>gap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00FF"/>
                </a:solidFill>
              </a:rPr>
              <a:t>16.80s </a:t>
            </a:r>
            <a:r>
              <a:rPr lang="de-DE" sz="2400" dirty="0" err="1" smtClean="0">
                <a:solidFill>
                  <a:srgbClr val="0000FF"/>
                </a:solidFill>
              </a:rPr>
              <a:t>and</a:t>
            </a:r>
            <a:r>
              <a:rPr lang="de-DE" sz="2400" dirty="0" smtClean="0">
                <a:solidFill>
                  <a:srgbClr val="0000FF"/>
                </a:solidFill>
              </a:rPr>
              <a:t> 18.74s (ca. 2.0s, 5 </a:t>
            </a:r>
            <a:r>
              <a:rPr lang="de-DE" sz="2400" dirty="0" err="1" smtClean="0">
                <a:solidFill>
                  <a:srgbClr val="0000FF"/>
                </a:solidFill>
              </a:rPr>
              <a:t>ranks</a:t>
            </a:r>
            <a:r>
              <a:rPr lang="de-DE" sz="2400" dirty="0" smtClean="0">
                <a:solidFill>
                  <a:srgbClr val="0000FF"/>
                </a:solidFill>
              </a:rPr>
              <a:t>) </a:t>
            </a:r>
            <a:endParaRPr lang="de-DE" sz="2400" dirty="0"/>
          </a:p>
          <a:p>
            <a:pPr>
              <a:buFont typeface="Arial" charset="0"/>
              <a:buChar char="•"/>
            </a:pPr>
            <a:r>
              <a:rPr lang="de-DE" sz="2400" dirty="0" smtClean="0"/>
              <a:t>The </a:t>
            </a:r>
            <a:r>
              <a:rPr lang="de-DE" sz="2400" dirty="0" err="1" smtClean="0"/>
              <a:t>gap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000"/>
                </a:solidFill>
              </a:rPr>
              <a:t>21.22s </a:t>
            </a:r>
            <a:r>
              <a:rPr lang="de-DE" sz="2400" dirty="0" err="1" smtClean="0">
                <a:solidFill>
                  <a:srgbClr val="FF0000"/>
                </a:solidFill>
              </a:rPr>
              <a:t>and</a:t>
            </a:r>
            <a:r>
              <a:rPr lang="de-DE" sz="2400" dirty="0" smtClean="0">
                <a:solidFill>
                  <a:srgbClr val="FF0000"/>
                </a:solidFill>
              </a:rPr>
              <a:t> 21.68s (ca. </a:t>
            </a:r>
            <a:r>
              <a:rPr lang="de-DE" sz="2400" b="1" dirty="0" smtClean="0">
                <a:solidFill>
                  <a:srgbClr val="FF0000"/>
                </a:solidFill>
              </a:rPr>
              <a:t>0.5s, 5 </a:t>
            </a:r>
            <a:r>
              <a:rPr lang="de-DE" sz="2400" b="1" dirty="0" err="1" smtClean="0">
                <a:solidFill>
                  <a:srgbClr val="FF0000"/>
                </a:solidFill>
              </a:rPr>
              <a:t>ranks</a:t>
            </a:r>
            <a:r>
              <a:rPr lang="de-DE" sz="2400" dirty="0" smtClean="0">
                <a:solidFill>
                  <a:srgbClr val="FF0000"/>
                </a:solidFill>
              </a:rPr>
              <a:t>) !!!</a:t>
            </a:r>
          </a:p>
          <a:p>
            <a:pPr>
              <a:buFont typeface="Arial" charset="0"/>
              <a:buChar char="•"/>
            </a:pPr>
            <a:r>
              <a:rPr lang="de-DE" sz="2400" dirty="0" smtClean="0"/>
              <a:t>The </a:t>
            </a:r>
            <a:r>
              <a:rPr lang="de-DE" sz="2400" dirty="0" err="1" smtClean="0"/>
              <a:t>gap</a:t>
            </a:r>
            <a:r>
              <a:rPr lang="de-DE" sz="2400" dirty="0" smtClean="0"/>
              <a:t> </a:t>
            </a:r>
            <a:r>
              <a:rPr lang="de-DE" sz="2400" dirty="0" err="1" smtClean="0"/>
              <a:t>between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FF07CE"/>
                </a:solidFill>
              </a:rPr>
              <a:t>38.62s </a:t>
            </a:r>
            <a:r>
              <a:rPr lang="de-DE" sz="2400" dirty="0" err="1" smtClean="0">
                <a:solidFill>
                  <a:srgbClr val="FF07CE"/>
                </a:solidFill>
              </a:rPr>
              <a:t>and</a:t>
            </a:r>
            <a:r>
              <a:rPr lang="de-DE" sz="2400" dirty="0" smtClean="0">
                <a:solidFill>
                  <a:srgbClr val="FF07CE"/>
                </a:solidFill>
              </a:rPr>
              <a:t> 44.25s (ca. 5.5s, 5 </a:t>
            </a:r>
            <a:r>
              <a:rPr lang="de-DE" sz="2400" dirty="0" err="1" smtClean="0">
                <a:solidFill>
                  <a:srgbClr val="FF07CE"/>
                </a:solidFill>
              </a:rPr>
              <a:t>ranks</a:t>
            </a:r>
            <a:r>
              <a:rPr lang="de-DE" sz="2400" dirty="0" smtClean="0">
                <a:solidFill>
                  <a:srgbClr val="FF07CE"/>
                </a:solidFill>
              </a:rPr>
              <a:t>)</a:t>
            </a:r>
            <a:endParaRPr lang="de-DE" sz="2400" dirty="0"/>
          </a:p>
          <a:p>
            <a:pPr>
              <a:buFont typeface="Arial" charset="0"/>
              <a:buChar char="•"/>
            </a:pPr>
            <a:r>
              <a:rPr lang="de-DE" sz="2400" dirty="0" smtClean="0"/>
              <a:t> </a:t>
            </a:r>
            <a:r>
              <a:rPr lang="de-DE" sz="2400" b="1" dirty="0" err="1" smtClean="0"/>
              <a:t>That‘s</a:t>
            </a:r>
            <a:r>
              <a:rPr lang="de-DE" sz="2400" b="1" dirty="0" smtClean="0"/>
              <a:t> at least </a:t>
            </a:r>
            <a:r>
              <a:rPr lang="de-DE" sz="2400" b="1" dirty="0" err="1" smtClean="0"/>
              <a:t>questionable</a:t>
            </a:r>
            <a:r>
              <a:rPr lang="de-DE" sz="2400" b="1" dirty="0" smtClean="0"/>
              <a:t>...</a:t>
            </a:r>
            <a:endParaRPr lang="de-DE" sz="2400" b="1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7770"/>
              </p:ext>
            </p:extLst>
          </p:nvPr>
        </p:nvGraphicFramePr>
        <p:xfrm>
          <a:off x="1588723" y="3665711"/>
          <a:ext cx="7242168" cy="7416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608377"/>
                <a:gridCol w="749300"/>
                <a:gridCol w="723900"/>
                <a:gridCol w="711200"/>
                <a:gridCol w="749300"/>
                <a:gridCol w="736600"/>
                <a:gridCol w="723900"/>
                <a:gridCol w="711200"/>
                <a:gridCol w="736600"/>
                <a:gridCol w="791791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FF"/>
                          </a:solidFill>
                        </a:rPr>
                        <a:t>16.8</a:t>
                      </a:r>
                      <a:endParaRPr lang="de-DE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17.41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17.88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FF"/>
                          </a:solidFill>
                        </a:rPr>
                        <a:t>18.74</a:t>
                      </a:r>
                      <a:endParaRPr lang="de-DE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19.88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21.22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21.68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22.51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38.62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44.25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de-DE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de-DE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11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000"/>
                          </a:solidFill>
                        </a:rPr>
                        <a:t>21</a:t>
                      </a:r>
                      <a:endParaRPr lang="de-D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000000"/>
                          </a:solidFill>
                        </a:rPr>
                        <a:t>26</a:t>
                      </a:r>
                      <a:endParaRPr lang="de-DE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76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rgbClr val="FF07CE"/>
                          </a:solidFill>
                        </a:rPr>
                        <a:t>81</a:t>
                      </a:r>
                      <a:endParaRPr lang="de-DE" b="1" dirty="0">
                        <a:solidFill>
                          <a:srgbClr val="FF07C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7</a:t>
            </a:fld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Diagramm 32"/>
          <p:cNvGraphicFramePr/>
          <p:nvPr>
            <p:extLst>
              <p:ext uri="{D42A27DB-BD31-4B8C-83A1-F6EECF244321}">
                <p14:modId xmlns:p14="http://schemas.microsoft.com/office/powerpoint/2010/main" val="1023034275"/>
              </p:ext>
            </p:extLst>
          </p:nvPr>
        </p:nvGraphicFramePr>
        <p:xfrm>
          <a:off x="467428" y="1030771"/>
          <a:ext cx="6234208" cy="3969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 Situation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0378" y="4838899"/>
            <a:ext cx="8382000" cy="1669974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de-DE" sz="2000" dirty="0" err="1" smtClean="0"/>
              <a:t>Conclusion</a:t>
            </a:r>
            <a:r>
              <a:rPr lang="de-DE" sz="2000" dirty="0" smtClean="0"/>
              <a:t>: </a:t>
            </a:r>
            <a:r>
              <a:rPr lang="de-DE" sz="2000" dirty="0" err="1" smtClean="0"/>
              <a:t>Exceptional</a:t>
            </a:r>
            <a:r>
              <a:rPr lang="de-DE" sz="2000" dirty="0" smtClean="0"/>
              <a:t> </a:t>
            </a:r>
            <a:r>
              <a:rPr lang="de-DE" sz="2000" dirty="0" err="1" smtClean="0"/>
              <a:t>performances</a:t>
            </a:r>
            <a:r>
              <a:rPr lang="de-DE" sz="2000" dirty="0" smtClean="0"/>
              <a:t> at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lower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0000FF"/>
                </a:solidFill>
              </a:rPr>
              <a:t>end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FF6600"/>
                </a:solidFill>
              </a:rPr>
              <a:t>upper</a:t>
            </a:r>
            <a:r>
              <a:rPr lang="de-DE" sz="2000" dirty="0" smtClean="0">
                <a:solidFill>
                  <a:srgbClr val="FF6600"/>
                </a:solidFill>
              </a:rPr>
              <a:t> </a:t>
            </a:r>
            <a:r>
              <a:rPr lang="de-DE" sz="2000" dirty="0" smtClean="0">
                <a:solidFill>
                  <a:srgbClr val="FF6C03"/>
                </a:solidFill>
              </a:rPr>
              <a:t>end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scale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clearly</a:t>
            </a:r>
            <a:r>
              <a:rPr lang="de-DE" sz="2000" dirty="0" smtClean="0"/>
              <a:t> </a:t>
            </a:r>
            <a:r>
              <a:rPr lang="de-DE" sz="2000" dirty="0" err="1" smtClean="0"/>
              <a:t>underrated</a:t>
            </a:r>
            <a:r>
              <a:rPr lang="de-DE" sz="2000" dirty="0" smtClean="0"/>
              <a:t>. </a:t>
            </a:r>
          </a:p>
          <a:p>
            <a:r>
              <a:rPr lang="de-DE" sz="2000" dirty="0" smtClean="0"/>
              <a:t>-&gt; Frustrating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beginners</a:t>
            </a:r>
            <a:r>
              <a:rPr lang="de-DE" sz="2000" dirty="0" smtClean="0">
                <a:solidFill>
                  <a:srgbClr val="0000FF"/>
                </a:solidFill>
              </a:rPr>
              <a:t>:</a:t>
            </a:r>
            <a:r>
              <a:rPr lang="de-DE" sz="2000" dirty="0" smtClean="0"/>
              <a:t> 	   	</a:t>
            </a:r>
            <a:r>
              <a:rPr lang="de-DE" sz="2000" dirty="0" err="1" smtClean="0"/>
              <a:t>You</a:t>
            </a:r>
            <a:r>
              <a:rPr lang="de-DE" sz="2000" dirty="0" smtClean="0"/>
              <a:t> </a:t>
            </a:r>
            <a:r>
              <a:rPr lang="de-DE" sz="2000" dirty="0" err="1" smtClean="0"/>
              <a:t>improve</a:t>
            </a:r>
            <a:r>
              <a:rPr lang="de-DE" sz="2000" dirty="0" smtClean="0"/>
              <a:t>, still LAST.</a:t>
            </a:r>
          </a:p>
          <a:p>
            <a:r>
              <a:rPr lang="de-DE" sz="2000" dirty="0" smtClean="0"/>
              <a:t>-&gt; Frustrating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smtClean="0">
                <a:solidFill>
                  <a:srgbClr val="FF6C03"/>
                </a:solidFill>
              </a:rPr>
              <a:t>top </a:t>
            </a:r>
            <a:r>
              <a:rPr lang="de-DE" sz="2000" dirty="0" err="1" smtClean="0">
                <a:solidFill>
                  <a:srgbClr val="FF6C03"/>
                </a:solidFill>
              </a:rPr>
              <a:t>throwers</a:t>
            </a:r>
            <a:r>
              <a:rPr lang="de-DE" sz="2000" dirty="0" smtClean="0"/>
              <a:t>: 	   	</a:t>
            </a:r>
            <a:r>
              <a:rPr lang="de-DE" sz="2000" dirty="0" err="1" smtClean="0"/>
              <a:t>Exceptional</a:t>
            </a:r>
            <a:r>
              <a:rPr lang="de-DE" sz="2000" dirty="0" smtClean="0"/>
              <a:t> </a:t>
            </a:r>
            <a:r>
              <a:rPr lang="de-DE" sz="2000" dirty="0"/>
              <a:t>s</a:t>
            </a:r>
            <a:r>
              <a:rPr lang="de-DE" sz="2000" dirty="0" smtClean="0"/>
              <a:t>core, still </a:t>
            </a:r>
            <a:r>
              <a:rPr lang="de-DE" sz="2000" dirty="0" err="1" smtClean="0"/>
              <a:t>can‘t</a:t>
            </a:r>
            <a:r>
              <a:rPr lang="de-DE" sz="2000" dirty="0" smtClean="0"/>
              <a:t> </a:t>
            </a:r>
            <a:r>
              <a:rPr lang="de-DE" sz="2000" dirty="0" err="1" smtClean="0"/>
              <a:t>make</a:t>
            </a:r>
            <a:r>
              <a:rPr lang="de-DE" sz="2000" dirty="0" smtClean="0"/>
              <a:t> </a:t>
            </a:r>
            <a:r>
              <a:rPr lang="de-DE" sz="2000" dirty="0" err="1" smtClean="0"/>
              <a:t>up</a:t>
            </a:r>
            <a:r>
              <a:rPr lang="de-DE" sz="2000" dirty="0" smtClean="0"/>
              <a:t> 									</a:t>
            </a:r>
            <a:r>
              <a:rPr lang="de-DE" sz="2000" dirty="0" err="1" smtClean="0"/>
              <a:t>points</a:t>
            </a:r>
            <a:r>
              <a:rPr lang="de-DE" sz="2000" dirty="0" smtClean="0"/>
              <a:t> on </a:t>
            </a:r>
            <a:r>
              <a:rPr lang="de-DE" sz="2000" dirty="0" err="1" smtClean="0"/>
              <a:t>opponents</a:t>
            </a:r>
            <a:endParaRPr lang="de-DE" sz="2000" dirty="0"/>
          </a:p>
        </p:txBody>
      </p:sp>
      <p:grpSp>
        <p:nvGrpSpPr>
          <p:cNvPr id="14" name="Gruppierung 13"/>
          <p:cNvGrpSpPr/>
          <p:nvPr/>
        </p:nvGrpSpPr>
        <p:grpSpPr>
          <a:xfrm>
            <a:off x="5572125" y="1260645"/>
            <a:ext cx="3202229" cy="962751"/>
            <a:chOff x="5572125" y="1260645"/>
            <a:chExt cx="3202229" cy="962751"/>
          </a:xfrm>
        </p:grpSpPr>
        <p:cxnSp>
          <p:nvCxnSpPr>
            <p:cNvPr id="25" name="Gerade Verbindung 24"/>
            <p:cNvCxnSpPr/>
            <p:nvPr/>
          </p:nvCxnSpPr>
          <p:spPr>
            <a:xfrm>
              <a:off x="5572125" y="1581211"/>
              <a:ext cx="396895" cy="0"/>
            </a:xfrm>
            <a:prstGeom prst="line">
              <a:avLst/>
            </a:prstGeom>
            <a:ln>
              <a:solidFill>
                <a:srgbClr val="FF6C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5969020" y="1260645"/>
              <a:ext cx="4916" cy="320567"/>
            </a:xfrm>
            <a:prstGeom prst="line">
              <a:avLst/>
            </a:prstGeom>
            <a:ln>
              <a:solidFill>
                <a:srgbClr val="FF6C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/>
          </p:nvSpPr>
          <p:spPr>
            <a:xfrm>
              <a:off x="6847061" y="1854064"/>
              <a:ext cx="192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FF6C03"/>
                  </a:solidFill>
                </a:rPr>
                <a:t>Improvement</a:t>
              </a:r>
              <a:r>
                <a:rPr lang="de-DE" dirty="0" smtClean="0">
                  <a:solidFill>
                    <a:srgbClr val="FF6C03"/>
                  </a:solidFill>
                </a:rPr>
                <a:t> 10 p</a:t>
              </a:r>
              <a:endParaRPr lang="de-DE" dirty="0">
                <a:solidFill>
                  <a:srgbClr val="FF6C03"/>
                </a:solidFill>
              </a:endParaRPr>
            </a:p>
          </p:txBody>
        </p:sp>
        <p:cxnSp>
          <p:nvCxnSpPr>
            <p:cNvPr id="42" name="Gerade Verbindung 41"/>
            <p:cNvCxnSpPr>
              <a:endCxn id="41" idx="1"/>
            </p:cNvCxnSpPr>
            <p:nvPr/>
          </p:nvCxnSpPr>
          <p:spPr>
            <a:xfrm>
              <a:off x="5762611" y="1590690"/>
              <a:ext cx="1084450" cy="448040"/>
            </a:xfrm>
            <a:prstGeom prst="line">
              <a:avLst/>
            </a:prstGeom>
            <a:ln>
              <a:solidFill>
                <a:srgbClr val="FF6C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44"/>
            <p:cNvSpPr txBox="1"/>
            <p:nvPr/>
          </p:nvSpPr>
          <p:spPr>
            <a:xfrm>
              <a:off x="6983810" y="1333155"/>
              <a:ext cx="1577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rgbClr val="FF6C03"/>
                  </a:solidFill>
                </a:rPr>
                <a:t>„</a:t>
              </a:r>
              <a:r>
                <a:rPr lang="de-DE" dirty="0" err="1" smtClean="0">
                  <a:solidFill>
                    <a:srgbClr val="FF6C03"/>
                  </a:solidFill>
                </a:rPr>
                <a:t>Salary</a:t>
              </a:r>
              <a:r>
                <a:rPr lang="de-DE" dirty="0" smtClean="0">
                  <a:solidFill>
                    <a:srgbClr val="FF6C03"/>
                  </a:solidFill>
                </a:rPr>
                <a:t>“ 13.5 p</a:t>
              </a:r>
              <a:endParaRPr lang="de-DE" dirty="0">
                <a:solidFill>
                  <a:srgbClr val="FF6C03"/>
                </a:solidFill>
              </a:endParaRPr>
            </a:p>
          </p:txBody>
        </p:sp>
        <p:cxnSp>
          <p:nvCxnSpPr>
            <p:cNvPr id="46" name="Gerade Verbindung 45"/>
            <p:cNvCxnSpPr>
              <a:endCxn id="45" idx="1"/>
            </p:cNvCxnSpPr>
            <p:nvPr/>
          </p:nvCxnSpPr>
          <p:spPr>
            <a:xfrm>
              <a:off x="5969020" y="1404129"/>
              <a:ext cx="1014790" cy="113692"/>
            </a:xfrm>
            <a:prstGeom prst="line">
              <a:avLst/>
            </a:prstGeom>
            <a:ln>
              <a:solidFill>
                <a:srgbClr val="FF6C0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ung 6"/>
          <p:cNvGrpSpPr/>
          <p:nvPr/>
        </p:nvGrpSpPr>
        <p:grpSpPr>
          <a:xfrm>
            <a:off x="4958679" y="1788931"/>
            <a:ext cx="3504012" cy="1595798"/>
            <a:chOff x="4958679" y="1788931"/>
            <a:chExt cx="3504012" cy="1595798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4958679" y="2705993"/>
              <a:ext cx="52559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flipV="1">
              <a:off x="5467335" y="1788931"/>
              <a:ext cx="0" cy="92182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/>
            <p:cNvSpPr txBox="1"/>
            <p:nvPr/>
          </p:nvSpPr>
          <p:spPr>
            <a:xfrm>
              <a:off x="6535398" y="3015397"/>
              <a:ext cx="192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Improvement</a:t>
              </a:r>
              <a:r>
                <a:rPr lang="de-DE" dirty="0" smtClean="0"/>
                <a:t> 10 p</a:t>
              </a:r>
              <a:endParaRPr lang="de-DE" dirty="0"/>
            </a:p>
          </p:txBody>
        </p:sp>
        <p:cxnSp>
          <p:nvCxnSpPr>
            <p:cNvPr id="28" name="Gerade Verbindung 27"/>
            <p:cNvCxnSpPr/>
            <p:nvPr/>
          </p:nvCxnSpPr>
          <p:spPr>
            <a:xfrm>
              <a:off x="5172060" y="2705993"/>
              <a:ext cx="1295604" cy="55399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/>
          </p:nvSpPr>
          <p:spPr>
            <a:xfrm>
              <a:off x="6847061" y="2646065"/>
              <a:ext cx="1402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„</a:t>
              </a:r>
              <a:r>
                <a:rPr lang="de-DE" dirty="0" err="1" smtClean="0"/>
                <a:t>Salary</a:t>
              </a:r>
              <a:r>
                <a:rPr lang="de-DE" dirty="0" smtClean="0"/>
                <a:t>“ 35 p </a:t>
              </a:r>
              <a:endParaRPr lang="de-DE" dirty="0"/>
            </a:p>
          </p:txBody>
        </p:sp>
        <p:cxnSp>
          <p:nvCxnSpPr>
            <p:cNvPr id="32" name="Gerade Verbindung 31"/>
            <p:cNvCxnSpPr>
              <a:endCxn id="29" idx="1"/>
            </p:cNvCxnSpPr>
            <p:nvPr/>
          </p:nvCxnSpPr>
          <p:spPr>
            <a:xfrm>
              <a:off x="5467335" y="2232910"/>
              <a:ext cx="1379726" cy="59782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28.07.16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8</a:t>
            </a:fld>
            <a:endParaRPr lang="de-DE"/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grpSp>
        <p:nvGrpSpPr>
          <p:cNvPr id="6" name="Gruppierung 5"/>
          <p:cNvGrpSpPr/>
          <p:nvPr/>
        </p:nvGrpSpPr>
        <p:grpSpPr>
          <a:xfrm>
            <a:off x="1808136" y="3083246"/>
            <a:ext cx="2052664" cy="867128"/>
            <a:chOff x="1808136" y="3083246"/>
            <a:chExt cx="2052664" cy="867128"/>
          </a:xfrm>
        </p:grpSpPr>
        <p:cxnSp>
          <p:nvCxnSpPr>
            <p:cNvPr id="9" name="Gerade Verbindung 8"/>
            <p:cNvCxnSpPr/>
            <p:nvPr/>
          </p:nvCxnSpPr>
          <p:spPr>
            <a:xfrm>
              <a:off x="2743202" y="3942179"/>
              <a:ext cx="523958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>
              <a:off x="3268243" y="3887998"/>
              <a:ext cx="0" cy="62376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feld 3"/>
            <p:cNvSpPr txBox="1"/>
            <p:nvPr/>
          </p:nvSpPr>
          <p:spPr>
            <a:xfrm>
              <a:off x="1808136" y="3083246"/>
              <a:ext cx="205266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>
                  <a:solidFill>
                    <a:srgbClr val="0550E0"/>
                  </a:solidFill>
                </a:rPr>
                <a:t>„</a:t>
              </a:r>
              <a:r>
                <a:rPr lang="de-DE" dirty="0" err="1">
                  <a:solidFill>
                    <a:srgbClr val="0550E0"/>
                  </a:solidFill>
                </a:rPr>
                <a:t>Salary</a:t>
              </a:r>
              <a:r>
                <a:rPr lang="de-DE" dirty="0">
                  <a:solidFill>
                    <a:srgbClr val="0550E0"/>
                  </a:solidFill>
                </a:rPr>
                <a:t>“ 1 </a:t>
              </a:r>
              <a:r>
                <a:rPr lang="de-DE" dirty="0" smtClean="0">
                  <a:solidFill>
                    <a:srgbClr val="0550E0"/>
                  </a:solidFill>
                </a:rPr>
                <a:t>p</a:t>
              </a:r>
            </a:p>
            <a:p>
              <a:r>
                <a:rPr lang="de-DE" dirty="0" err="1" smtClean="0">
                  <a:solidFill>
                    <a:srgbClr val="0550E0"/>
                  </a:solidFill>
                </a:rPr>
                <a:t>Improvement</a:t>
              </a:r>
              <a:r>
                <a:rPr lang="de-DE" dirty="0" smtClean="0">
                  <a:solidFill>
                    <a:srgbClr val="0550E0"/>
                  </a:solidFill>
                </a:rPr>
                <a:t> 10 p</a:t>
              </a:r>
              <a:endParaRPr lang="de-DE" dirty="0">
                <a:solidFill>
                  <a:srgbClr val="0550E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3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Requirements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smtClean="0"/>
              <a:t>28.07.16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SBF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A9E7E-B983-D24C-9704-95D85B035C7F}" type="slidenum">
              <a:rPr lang="de-DE" smtClean="0"/>
              <a:t>9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A) </a:t>
            </a:r>
            <a:r>
              <a:rPr lang="de-DE" sz="2400" dirty="0" err="1" smtClean="0"/>
              <a:t>Improvements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a score: </a:t>
            </a:r>
            <a:r>
              <a:rPr lang="de-DE" sz="2400" dirty="0" err="1" smtClean="0"/>
              <a:t>Reward</a:t>
            </a:r>
            <a:r>
              <a:rPr lang="de-DE" sz="2400" dirty="0" smtClean="0"/>
              <a:t> at </a:t>
            </a:r>
            <a:r>
              <a:rPr lang="de-DE" sz="2400" dirty="0" err="1" smtClean="0"/>
              <a:t>any</a:t>
            </a:r>
            <a:r>
              <a:rPr lang="de-DE" sz="2400" dirty="0" smtClean="0"/>
              <a:t> </a:t>
            </a:r>
            <a:r>
              <a:rPr lang="de-DE" sz="2400" dirty="0" err="1" smtClean="0"/>
              <a:t>level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skill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err="1" smtClean="0"/>
              <a:t>Example</a:t>
            </a:r>
            <a:r>
              <a:rPr lang="de-DE" sz="2400" dirty="0" smtClean="0"/>
              <a:t>: Fast Catch</a:t>
            </a:r>
            <a:br>
              <a:rPr lang="de-DE" sz="2400" dirty="0" smtClean="0"/>
            </a:br>
            <a:r>
              <a:rPr lang="de-DE" sz="2400" dirty="0" err="1" smtClean="0"/>
              <a:t>If</a:t>
            </a:r>
            <a:r>
              <a:rPr lang="de-DE" sz="2400" dirty="0" smtClean="0"/>
              <a:t> an </a:t>
            </a:r>
            <a:r>
              <a:rPr lang="de-DE" sz="2400" dirty="0" err="1" smtClean="0"/>
              <a:t>improvement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28s </a:t>
            </a:r>
            <a:r>
              <a:rPr lang="de-DE" sz="2400" dirty="0" err="1" smtClean="0"/>
              <a:t>to</a:t>
            </a:r>
            <a:r>
              <a:rPr lang="de-DE" sz="2400" dirty="0" smtClean="0"/>
              <a:t> 23s </a:t>
            </a:r>
            <a:r>
              <a:rPr lang="de-DE" sz="2400" dirty="0" err="1" smtClean="0"/>
              <a:t>gets</a:t>
            </a:r>
            <a:r>
              <a:rPr lang="de-DE" sz="2400" dirty="0" smtClean="0"/>
              <a:t> an additional 10 (</a:t>
            </a:r>
            <a:r>
              <a:rPr lang="de-DE" sz="2400" dirty="0" err="1" smtClean="0"/>
              <a:t>ranking</a:t>
            </a:r>
            <a:r>
              <a:rPr lang="de-DE" sz="2400" dirty="0" smtClean="0"/>
              <a:t>) </a:t>
            </a:r>
            <a:r>
              <a:rPr lang="de-DE" sz="2400" dirty="0" err="1" smtClean="0"/>
              <a:t>points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about</a:t>
            </a:r>
            <a:r>
              <a:rPr lang="de-DE" sz="2400" dirty="0" smtClean="0"/>
              <a:t> an </a:t>
            </a:r>
            <a:r>
              <a:rPr lang="de-DE" sz="2400" dirty="0" err="1" smtClean="0"/>
              <a:t>improvement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23s </a:t>
            </a:r>
            <a:r>
              <a:rPr lang="de-DE" sz="2400" dirty="0" err="1" smtClean="0"/>
              <a:t>to</a:t>
            </a:r>
            <a:r>
              <a:rPr lang="de-DE" sz="2400" dirty="0" smtClean="0"/>
              <a:t> 18s? 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agree</a:t>
            </a:r>
            <a:r>
              <a:rPr lang="de-DE" sz="2400" dirty="0" smtClean="0"/>
              <a:t>: </a:t>
            </a:r>
            <a:r>
              <a:rPr lang="de-DE" sz="2400" dirty="0" err="1" smtClean="0"/>
              <a:t>at</a:t>
            </a:r>
            <a:r>
              <a:rPr lang="de-DE" sz="2400" dirty="0" smtClean="0"/>
              <a:t> least +10p</a:t>
            </a:r>
            <a:endParaRPr lang="de-DE" sz="2400" dirty="0"/>
          </a:p>
          <a:p>
            <a:r>
              <a:rPr lang="de-DE" sz="2400" dirty="0" smtClean="0"/>
              <a:t>B) System </a:t>
            </a:r>
            <a:r>
              <a:rPr lang="de-DE" sz="2400" dirty="0" err="1" smtClean="0"/>
              <a:t>has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transparent. </a:t>
            </a:r>
            <a:br>
              <a:rPr lang="de-DE" sz="2400" dirty="0" smtClean="0"/>
            </a:br>
            <a:r>
              <a:rPr lang="de-DE" sz="2400" dirty="0"/>
              <a:t>a</a:t>
            </a:r>
            <a:r>
              <a:rPr lang="de-DE" sz="2400" dirty="0" smtClean="0"/>
              <a:t>) </a:t>
            </a:r>
            <a:r>
              <a:rPr lang="de-DE" sz="2400" dirty="0" err="1" smtClean="0"/>
              <a:t>It‘s</a:t>
            </a:r>
            <a:r>
              <a:rPr lang="de-DE" sz="2400" dirty="0" smtClean="0"/>
              <a:t> </a:t>
            </a:r>
            <a:r>
              <a:rPr lang="de-DE" sz="2400" dirty="0" err="1" smtClean="0"/>
              <a:t>clear</a:t>
            </a:r>
            <a:r>
              <a:rPr lang="de-DE" sz="2400" dirty="0" smtClean="0"/>
              <a:t> </a:t>
            </a: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assumptions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(</a:t>
            </a:r>
            <a:r>
              <a:rPr lang="de-DE" sz="2400" dirty="0" err="1" smtClean="0"/>
              <a:t>axioms</a:t>
            </a:r>
            <a:r>
              <a:rPr lang="de-DE" sz="2400" dirty="0" smtClean="0"/>
              <a:t>)</a:t>
            </a:r>
            <a:br>
              <a:rPr lang="de-DE" sz="2400" dirty="0" smtClean="0"/>
            </a:br>
            <a:r>
              <a:rPr lang="de-DE" sz="2400" dirty="0" err="1" smtClean="0"/>
              <a:t>Example</a:t>
            </a:r>
            <a:r>
              <a:rPr lang="de-DE" sz="2400" dirty="0" smtClean="0"/>
              <a:t>: Ranking </a:t>
            </a:r>
            <a:r>
              <a:rPr lang="de-DE" sz="2400" dirty="0" err="1" smtClean="0"/>
              <a:t>points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competitors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beat</a:t>
            </a:r>
            <a:r>
              <a:rPr lang="de-DE" sz="2400" dirty="0"/>
              <a:t>.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b) </a:t>
            </a:r>
            <a:r>
              <a:rPr lang="de-DE" sz="2400" dirty="0" err="1" smtClean="0"/>
              <a:t>Generalists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win</a:t>
            </a:r>
            <a:r>
              <a:rPr lang="de-DE" sz="2400" dirty="0" smtClean="0"/>
              <a:t> </a:t>
            </a:r>
            <a:r>
              <a:rPr lang="de-DE" sz="2400" dirty="0" err="1" smtClean="0"/>
              <a:t>over</a:t>
            </a:r>
            <a:r>
              <a:rPr lang="de-DE" sz="2400" dirty="0" smtClean="0"/>
              <a:t> </a:t>
            </a:r>
            <a:r>
              <a:rPr lang="de-DE" sz="2400" dirty="0" err="1" smtClean="0"/>
              <a:t>specialists</a:t>
            </a:r>
            <a:r>
              <a:rPr lang="de-DE" sz="2400" dirty="0" smtClean="0"/>
              <a:t> in </a:t>
            </a:r>
            <a:r>
              <a:rPr lang="de-DE" sz="2400" dirty="0" err="1" smtClean="0"/>
              <a:t>certain</a:t>
            </a:r>
            <a:r>
              <a:rPr lang="de-DE" sz="2400" dirty="0" smtClean="0"/>
              <a:t> </a:t>
            </a:r>
            <a:r>
              <a:rPr lang="de-DE" sz="2400" dirty="0" err="1" smtClean="0"/>
              <a:t>events</a:t>
            </a:r>
            <a:r>
              <a:rPr lang="de-DE" sz="2400" dirty="0" smtClean="0"/>
              <a:t>.</a:t>
            </a:r>
            <a:br>
              <a:rPr lang="de-DE" sz="2400" dirty="0" smtClean="0"/>
            </a:br>
            <a:r>
              <a:rPr lang="de-DE" sz="2400" dirty="0" smtClean="0"/>
              <a:t>c) Impact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event</a:t>
            </a:r>
            <a:r>
              <a:rPr lang="de-DE" sz="2400" dirty="0" smtClean="0"/>
              <a:t> on </a:t>
            </a:r>
            <a:r>
              <a:rPr lang="de-DE" sz="2400" dirty="0" err="1" smtClean="0"/>
              <a:t>overall</a:t>
            </a:r>
            <a:r>
              <a:rPr lang="de-DE" sz="2400" dirty="0" smtClean="0"/>
              <a:t> rank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equal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2479289" y="274638"/>
            <a:ext cx="4913996" cy="2062103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de-DE" sz="3200" dirty="0" smtClean="0"/>
              <a:t>Point A:</a:t>
            </a:r>
            <a:br>
              <a:rPr lang="de-DE" sz="3200" dirty="0" smtClean="0"/>
            </a:br>
            <a:r>
              <a:rPr lang="de-DE" sz="3200" dirty="0" err="1" smtClean="0"/>
              <a:t>Favours</a:t>
            </a:r>
            <a:r>
              <a:rPr lang="de-DE" sz="3200" dirty="0" smtClean="0"/>
              <a:t> </a:t>
            </a:r>
            <a:r>
              <a:rPr lang="de-DE" sz="3200" dirty="0" err="1" smtClean="0"/>
              <a:t>improvements</a:t>
            </a:r>
            <a:r>
              <a:rPr lang="de-DE" sz="3200" dirty="0" smtClean="0"/>
              <a:t> in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middle</a:t>
            </a:r>
            <a:r>
              <a:rPr lang="de-DE" sz="3200" dirty="0" smtClean="0"/>
              <a:t> </a:t>
            </a:r>
            <a:r>
              <a:rPr lang="de-DE" sz="3200" dirty="0" err="1" smtClean="0"/>
              <a:t>part</a:t>
            </a:r>
            <a:r>
              <a:rPr lang="de-DE" sz="3200" dirty="0" smtClean="0"/>
              <a:t> </a:t>
            </a:r>
            <a:r>
              <a:rPr lang="de-DE" sz="3200" dirty="0" err="1" smtClean="0"/>
              <a:t>of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scores</a:t>
            </a:r>
            <a:r>
              <a:rPr lang="de-DE" sz="3200" dirty="0" smtClean="0"/>
              <a:t>. </a:t>
            </a: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791" y="274638"/>
            <a:ext cx="472017" cy="462998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479289" y="2366903"/>
            <a:ext cx="5859991" cy="2554545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de-DE" sz="3200" dirty="0" smtClean="0"/>
              <a:t>Point </a:t>
            </a:r>
            <a:r>
              <a:rPr lang="de-DE" sz="3200" dirty="0" err="1" smtClean="0"/>
              <a:t>B:b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c: </a:t>
            </a:r>
            <a:br>
              <a:rPr lang="de-DE" sz="3200" dirty="0" smtClean="0"/>
            </a:br>
            <a:r>
              <a:rPr lang="de-DE" sz="3200" dirty="0" err="1" smtClean="0"/>
              <a:t>Specialists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events</a:t>
            </a:r>
            <a:r>
              <a:rPr lang="de-DE" sz="3200" dirty="0" smtClean="0"/>
              <a:t> </a:t>
            </a:r>
            <a:r>
              <a:rPr lang="de-DE" sz="3200" dirty="0" err="1" smtClean="0"/>
              <a:t>where</a:t>
            </a:r>
            <a:r>
              <a:rPr lang="de-DE" sz="3200" dirty="0" smtClean="0"/>
              <a:t> </a:t>
            </a:r>
            <a:r>
              <a:rPr lang="de-DE" sz="3200" dirty="0" err="1" smtClean="0"/>
              <a:t>scores</a:t>
            </a:r>
            <a:r>
              <a:rPr lang="de-DE" sz="3200" dirty="0" smtClean="0"/>
              <a:t> </a:t>
            </a:r>
            <a:r>
              <a:rPr lang="de-DE" sz="3200" dirty="0" err="1" smtClean="0"/>
              <a:t>are</a:t>
            </a:r>
            <a:r>
              <a:rPr lang="de-DE" sz="3200" dirty="0" smtClean="0"/>
              <a:t> </a:t>
            </a:r>
            <a:r>
              <a:rPr lang="de-DE" sz="3200" dirty="0" err="1" smtClean="0"/>
              <a:t>very</a:t>
            </a:r>
            <a:r>
              <a:rPr lang="de-DE" sz="3200" dirty="0" smtClean="0"/>
              <a:t> </a:t>
            </a:r>
            <a:r>
              <a:rPr lang="de-DE" sz="3200" dirty="0" err="1" smtClean="0"/>
              <a:t>tight</a:t>
            </a:r>
            <a:r>
              <a:rPr lang="de-DE" sz="3200" dirty="0" smtClean="0"/>
              <a:t> </a:t>
            </a:r>
            <a:r>
              <a:rPr lang="de-DE" sz="3200" dirty="0" err="1" smtClean="0"/>
              <a:t>have</a:t>
            </a:r>
            <a:r>
              <a:rPr lang="de-DE" sz="3200" dirty="0" smtClean="0"/>
              <a:t> an </a:t>
            </a:r>
            <a:r>
              <a:rPr lang="de-DE" sz="3200" dirty="0" err="1" smtClean="0"/>
              <a:t>advantage</a:t>
            </a:r>
            <a:r>
              <a:rPr lang="de-DE" sz="3200" dirty="0" smtClean="0"/>
              <a:t>. (FC </a:t>
            </a:r>
            <a:r>
              <a:rPr lang="de-DE" sz="3200" dirty="0" err="1" smtClean="0"/>
              <a:t>vs</a:t>
            </a:r>
            <a:r>
              <a:rPr lang="de-DE" sz="3200" dirty="0" smtClean="0"/>
              <a:t> ACC at WBC2008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79289" y="4882440"/>
            <a:ext cx="4808058" cy="1569660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de-DE" sz="3200" dirty="0" smtClean="0"/>
              <a:t>The IAAF </a:t>
            </a:r>
            <a:r>
              <a:rPr lang="de-DE" sz="3200" dirty="0" err="1" smtClean="0"/>
              <a:t>abandoned</a:t>
            </a:r>
            <a:r>
              <a:rPr lang="de-DE" sz="3200" dirty="0" smtClean="0"/>
              <a:t> rank </a:t>
            </a:r>
            <a:r>
              <a:rPr lang="de-DE" sz="3200" dirty="0" err="1" smtClean="0"/>
              <a:t>position</a:t>
            </a:r>
            <a:r>
              <a:rPr lang="de-DE" sz="3200" dirty="0" smtClean="0"/>
              <a:t> sums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decathlon</a:t>
            </a:r>
            <a:r>
              <a:rPr lang="de-DE" sz="3200" dirty="0" smtClean="0"/>
              <a:t> in 1908... 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618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Macintosh PowerPoint</Application>
  <PresentationFormat>Bildschirmpräsentation (4:3)</PresentationFormat>
  <Paragraphs>375</Paragraphs>
  <Slides>27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2" baseType="lpstr">
      <vt:lpstr>Calibri</vt:lpstr>
      <vt:lpstr>Wingdings</vt:lpstr>
      <vt:lpstr>Arial</vt:lpstr>
      <vt:lpstr>Office-Design</vt:lpstr>
      <vt:lpstr>Formel</vt:lpstr>
      <vt:lpstr>Rankings in multi-sport events</vt:lpstr>
      <vt:lpstr>Thanks!</vt:lpstr>
      <vt:lpstr>What it‘s is (not) about</vt:lpstr>
      <vt:lpstr>Content</vt:lpstr>
      <vt:lpstr>1. Requirements</vt:lpstr>
      <vt:lpstr>2. Situation right now</vt:lpstr>
      <vt:lpstr>2. Situation right now</vt:lpstr>
      <vt:lpstr>2. Situation right now</vt:lpstr>
      <vt:lpstr>1. Requirements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3. Relative scoring system</vt:lpstr>
      <vt:lpstr>4. Outlook</vt:lpstr>
      <vt:lpstr>Appendix: Mathematics</vt:lpstr>
      <vt:lpstr>2. Situation right now</vt:lpstr>
      <vt:lpstr>2. Situation right now</vt:lpstr>
      <vt:lpstr>2. ..Relative scoring </vt:lpstr>
      <vt:lpstr>2. ..Relative scoring </vt:lpstr>
      <vt:lpstr>2. ..Relative scoring </vt:lpstr>
    </vt:vector>
  </TitlesOfParts>
  <Company>HOME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Rankings in multi-event sports</dc:title>
  <dc:creator>Manuel Schütz</dc:creator>
  <cp:lastModifiedBy>Manuel Schütz</cp:lastModifiedBy>
  <cp:revision>96</cp:revision>
  <dcterms:created xsi:type="dcterms:W3CDTF">2016-03-08T19:07:43Z</dcterms:created>
  <dcterms:modified xsi:type="dcterms:W3CDTF">2016-07-14T18:06:19Z</dcterms:modified>
</cp:coreProperties>
</file>