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3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72" r:id="rId11"/>
    <p:sldId id="273" r:id="rId12"/>
    <p:sldId id="264" r:id="rId13"/>
    <p:sldId id="265" r:id="rId14"/>
    <p:sldId id="268" r:id="rId15"/>
    <p:sldId id="275" r:id="rId16"/>
    <p:sldId id="266" r:id="rId17"/>
    <p:sldId id="267" r:id="rId18"/>
    <p:sldId id="271" r:id="rId19"/>
    <p:sldId id="270" r:id="rId20"/>
    <p:sldId id="274" r:id="rId21"/>
    <p:sldId id="281" r:id="rId22"/>
    <p:sldId id="276" r:id="rId23"/>
    <p:sldId id="277" r:id="rId24"/>
    <p:sldId id="282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C03"/>
    <a:srgbClr val="019945"/>
    <a:srgbClr val="0550E0"/>
    <a:srgbClr val="EB0DFA"/>
    <a:srgbClr val="FF0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4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-12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19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Arbeits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Blatt1!$F$1:$F$98</c:f>
              <c:numCache>
                <c:formatCode>General</c:formatCode>
                <c:ptCount val="98"/>
                <c:pt idx="0">
                  <c:v>92</c:v>
                </c:pt>
                <c:pt idx="1">
                  <c:v>90</c:v>
                </c:pt>
                <c:pt idx="2">
                  <c:v>88</c:v>
                </c:pt>
                <c:pt idx="3">
                  <c:v>88</c:v>
                </c:pt>
                <c:pt idx="4">
                  <c:v>88</c:v>
                </c:pt>
                <c:pt idx="5">
                  <c:v>87</c:v>
                </c:pt>
                <c:pt idx="6">
                  <c:v>86</c:v>
                </c:pt>
                <c:pt idx="7">
                  <c:v>84</c:v>
                </c:pt>
                <c:pt idx="8">
                  <c:v>84</c:v>
                </c:pt>
                <c:pt idx="9">
                  <c:v>84</c:v>
                </c:pt>
                <c:pt idx="10">
                  <c:v>83</c:v>
                </c:pt>
                <c:pt idx="11">
                  <c:v>83</c:v>
                </c:pt>
                <c:pt idx="12">
                  <c:v>83</c:v>
                </c:pt>
                <c:pt idx="13">
                  <c:v>82</c:v>
                </c:pt>
                <c:pt idx="14">
                  <c:v>82</c:v>
                </c:pt>
                <c:pt idx="15">
                  <c:v>81</c:v>
                </c:pt>
                <c:pt idx="16">
                  <c:v>81</c:v>
                </c:pt>
                <c:pt idx="17">
                  <c:v>80</c:v>
                </c:pt>
                <c:pt idx="18">
                  <c:v>80</c:v>
                </c:pt>
                <c:pt idx="19">
                  <c:v>80</c:v>
                </c:pt>
                <c:pt idx="20">
                  <c:v>80</c:v>
                </c:pt>
                <c:pt idx="21">
                  <c:v>80</c:v>
                </c:pt>
                <c:pt idx="22">
                  <c:v>80</c:v>
                </c:pt>
                <c:pt idx="23">
                  <c:v>79</c:v>
                </c:pt>
                <c:pt idx="24">
                  <c:v>79</c:v>
                </c:pt>
                <c:pt idx="25">
                  <c:v>78</c:v>
                </c:pt>
                <c:pt idx="26">
                  <c:v>78</c:v>
                </c:pt>
                <c:pt idx="27">
                  <c:v>78</c:v>
                </c:pt>
                <c:pt idx="28">
                  <c:v>77</c:v>
                </c:pt>
                <c:pt idx="29">
                  <c:v>77</c:v>
                </c:pt>
                <c:pt idx="30">
                  <c:v>77</c:v>
                </c:pt>
                <c:pt idx="31">
                  <c:v>77</c:v>
                </c:pt>
                <c:pt idx="32">
                  <c:v>77</c:v>
                </c:pt>
                <c:pt idx="33">
                  <c:v>77</c:v>
                </c:pt>
                <c:pt idx="34">
                  <c:v>77</c:v>
                </c:pt>
                <c:pt idx="35">
                  <c:v>76</c:v>
                </c:pt>
                <c:pt idx="36">
                  <c:v>76</c:v>
                </c:pt>
                <c:pt idx="37">
                  <c:v>75</c:v>
                </c:pt>
                <c:pt idx="38">
                  <c:v>75</c:v>
                </c:pt>
                <c:pt idx="39">
                  <c:v>75</c:v>
                </c:pt>
                <c:pt idx="40">
                  <c:v>75</c:v>
                </c:pt>
                <c:pt idx="41">
                  <c:v>74</c:v>
                </c:pt>
                <c:pt idx="42">
                  <c:v>74</c:v>
                </c:pt>
                <c:pt idx="43">
                  <c:v>73</c:v>
                </c:pt>
                <c:pt idx="44">
                  <c:v>73</c:v>
                </c:pt>
                <c:pt idx="45">
                  <c:v>73</c:v>
                </c:pt>
                <c:pt idx="46">
                  <c:v>73</c:v>
                </c:pt>
                <c:pt idx="47">
                  <c:v>73</c:v>
                </c:pt>
                <c:pt idx="48">
                  <c:v>73</c:v>
                </c:pt>
                <c:pt idx="49">
                  <c:v>73</c:v>
                </c:pt>
                <c:pt idx="50">
                  <c:v>71</c:v>
                </c:pt>
                <c:pt idx="51">
                  <c:v>71</c:v>
                </c:pt>
                <c:pt idx="52">
                  <c:v>70</c:v>
                </c:pt>
                <c:pt idx="53">
                  <c:v>70</c:v>
                </c:pt>
                <c:pt idx="54">
                  <c:v>70</c:v>
                </c:pt>
                <c:pt idx="55">
                  <c:v>70</c:v>
                </c:pt>
                <c:pt idx="56">
                  <c:v>69</c:v>
                </c:pt>
                <c:pt idx="57">
                  <c:v>68</c:v>
                </c:pt>
                <c:pt idx="58">
                  <c:v>68</c:v>
                </c:pt>
                <c:pt idx="59">
                  <c:v>68</c:v>
                </c:pt>
                <c:pt idx="60">
                  <c:v>67</c:v>
                </c:pt>
                <c:pt idx="61">
                  <c:v>67</c:v>
                </c:pt>
                <c:pt idx="62">
                  <c:v>67</c:v>
                </c:pt>
                <c:pt idx="63">
                  <c:v>65</c:v>
                </c:pt>
                <c:pt idx="64">
                  <c:v>64</c:v>
                </c:pt>
                <c:pt idx="65">
                  <c:v>64</c:v>
                </c:pt>
                <c:pt idx="66">
                  <c:v>63</c:v>
                </c:pt>
                <c:pt idx="67">
                  <c:v>61</c:v>
                </c:pt>
                <c:pt idx="68">
                  <c:v>61</c:v>
                </c:pt>
                <c:pt idx="69">
                  <c:v>60</c:v>
                </c:pt>
                <c:pt idx="70">
                  <c:v>60</c:v>
                </c:pt>
                <c:pt idx="71">
                  <c:v>60</c:v>
                </c:pt>
                <c:pt idx="72">
                  <c:v>59</c:v>
                </c:pt>
                <c:pt idx="73">
                  <c:v>59</c:v>
                </c:pt>
                <c:pt idx="74">
                  <c:v>58</c:v>
                </c:pt>
                <c:pt idx="75">
                  <c:v>57</c:v>
                </c:pt>
                <c:pt idx="76">
                  <c:v>57</c:v>
                </c:pt>
                <c:pt idx="77">
                  <c:v>56</c:v>
                </c:pt>
                <c:pt idx="78">
                  <c:v>55</c:v>
                </c:pt>
                <c:pt idx="79">
                  <c:v>55</c:v>
                </c:pt>
                <c:pt idx="80">
                  <c:v>54</c:v>
                </c:pt>
                <c:pt idx="81">
                  <c:v>54</c:v>
                </c:pt>
                <c:pt idx="82">
                  <c:v>54</c:v>
                </c:pt>
                <c:pt idx="83">
                  <c:v>53</c:v>
                </c:pt>
                <c:pt idx="84">
                  <c:v>51</c:v>
                </c:pt>
                <c:pt idx="85">
                  <c:v>51</c:v>
                </c:pt>
                <c:pt idx="86">
                  <c:v>49</c:v>
                </c:pt>
                <c:pt idx="87">
                  <c:v>49</c:v>
                </c:pt>
                <c:pt idx="88">
                  <c:v>48</c:v>
                </c:pt>
                <c:pt idx="89">
                  <c:v>46</c:v>
                </c:pt>
                <c:pt idx="90">
                  <c:v>46</c:v>
                </c:pt>
                <c:pt idx="91">
                  <c:v>45</c:v>
                </c:pt>
                <c:pt idx="92">
                  <c:v>45</c:v>
                </c:pt>
                <c:pt idx="93">
                  <c:v>40</c:v>
                </c:pt>
                <c:pt idx="94">
                  <c:v>36</c:v>
                </c:pt>
                <c:pt idx="95">
                  <c:v>35</c:v>
                </c:pt>
                <c:pt idx="96">
                  <c:v>25</c:v>
                </c:pt>
                <c:pt idx="97">
                  <c:v>9</c:v>
                </c:pt>
              </c:numCache>
            </c:numRef>
          </c:xVal>
          <c:yVal>
            <c:numRef>
              <c:f>Blatt1!$I$1:$I$98</c:f>
              <c:numCache>
                <c:formatCode>General</c:formatCode>
                <c:ptCount val="98"/>
                <c:pt idx="0">
                  <c:v>98</c:v>
                </c:pt>
                <c:pt idx="1">
                  <c:v>97</c:v>
                </c:pt>
                <c:pt idx="2">
                  <c:v>95</c:v>
                </c:pt>
                <c:pt idx="3">
                  <c:v>95</c:v>
                </c:pt>
                <c:pt idx="4">
                  <c:v>95</c:v>
                </c:pt>
                <c:pt idx="5">
                  <c:v>93</c:v>
                </c:pt>
                <c:pt idx="6">
                  <c:v>92</c:v>
                </c:pt>
                <c:pt idx="7">
                  <c:v>90</c:v>
                </c:pt>
                <c:pt idx="8">
                  <c:v>90</c:v>
                </c:pt>
                <c:pt idx="9">
                  <c:v>90</c:v>
                </c:pt>
                <c:pt idx="10">
                  <c:v>87</c:v>
                </c:pt>
                <c:pt idx="11">
                  <c:v>87</c:v>
                </c:pt>
                <c:pt idx="12">
                  <c:v>87</c:v>
                </c:pt>
                <c:pt idx="13">
                  <c:v>84.5</c:v>
                </c:pt>
                <c:pt idx="14">
                  <c:v>84.5</c:v>
                </c:pt>
                <c:pt idx="15">
                  <c:v>82.5</c:v>
                </c:pt>
                <c:pt idx="16">
                  <c:v>82.5</c:v>
                </c:pt>
                <c:pt idx="17">
                  <c:v>78.5</c:v>
                </c:pt>
                <c:pt idx="18">
                  <c:v>78.5</c:v>
                </c:pt>
                <c:pt idx="19">
                  <c:v>78.5</c:v>
                </c:pt>
                <c:pt idx="20">
                  <c:v>78.5</c:v>
                </c:pt>
                <c:pt idx="21">
                  <c:v>78.5</c:v>
                </c:pt>
                <c:pt idx="22">
                  <c:v>78.5</c:v>
                </c:pt>
                <c:pt idx="23">
                  <c:v>74.5</c:v>
                </c:pt>
                <c:pt idx="24">
                  <c:v>74.5</c:v>
                </c:pt>
                <c:pt idx="25">
                  <c:v>72</c:v>
                </c:pt>
                <c:pt idx="26">
                  <c:v>72</c:v>
                </c:pt>
                <c:pt idx="27">
                  <c:v>72</c:v>
                </c:pt>
                <c:pt idx="28">
                  <c:v>67</c:v>
                </c:pt>
                <c:pt idx="29">
                  <c:v>67</c:v>
                </c:pt>
                <c:pt idx="30">
                  <c:v>67</c:v>
                </c:pt>
                <c:pt idx="31">
                  <c:v>67</c:v>
                </c:pt>
                <c:pt idx="32">
                  <c:v>67</c:v>
                </c:pt>
                <c:pt idx="33">
                  <c:v>67</c:v>
                </c:pt>
                <c:pt idx="34">
                  <c:v>67</c:v>
                </c:pt>
                <c:pt idx="35">
                  <c:v>62.5</c:v>
                </c:pt>
                <c:pt idx="36">
                  <c:v>62.5</c:v>
                </c:pt>
                <c:pt idx="37">
                  <c:v>59.5</c:v>
                </c:pt>
                <c:pt idx="38">
                  <c:v>59.5</c:v>
                </c:pt>
                <c:pt idx="39">
                  <c:v>59.5</c:v>
                </c:pt>
                <c:pt idx="40">
                  <c:v>59.5</c:v>
                </c:pt>
                <c:pt idx="41">
                  <c:v>56.5</c:v>
                </c:pt>
                <c:pt idx="42">
                  <c:v>56.5</c:v>
                </c:pt>
                <c:pt idx="43">
                  <c:v>52</c:v>
                </c:pt>
                <c:pt idx="44">
                  <c:v>52</c:v>
                </c:pt>
                <c:pt idx="45">
                  <c:v>52</c:v>
                </c:pt>
                <c:pt idx="46">
                  <c:v>52</c:v>
                </c:pt>
                <c:pt idx="47">
                  <c:v>52</c:v>
                </c:pt>
                <c:pt idx="48">
                  <c:v>52</c:v>
                </c:pt>
                <c:pt idx="49">
                  <c:v>52</c:v>
                </c:pt>
                <c:pt idx="50">
                  <c:v>47.5</c:v>
                </c:pt>
                <c:pt idx="51">
                  <c:v>47.5</c:v>
                </c:pt>
                <c:pt idx="52">
                  <c:v>44.5</c:v>
                </c:pt>
                <c:pt idx="53">
                  <c:v>44.5</c:v>
                </c:pt>
                <c:pt idx="54">
                  <c:v>44.5</c:v>
                </c:pt>
                <c:pt idx="55">
                  <c:v>44.5</c:v>
                </c:pt>
                <c:pt idx="56">
                  <c:v>42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37</c:v>
                </c:pt>
                <c:pt idx="61">
                  <c:v>37</c:v>
                </c:pt>
                <c:pt idx="62">
                  <c:v>37</c:v>
                </c:pt>
                <c:pt idx="63">
                  <c:v>35</c:v>
                </c:pt>
                <c:pt idx="64">
                  <c:v>33.5</c:v>
                </c:pt>
                <c:pt idx="65">
                  <c:v>33.5</c:v>
                </c:pt>
                <c:pt idx="66">
                  <c:v>32</c:v>
                </c:pt>
                <c:pt idx="67">
                  <c:v>30.5</c:v>
                </c:pt>
                <c:pt idx="68">
                  <c:v>30.5</c:v>
                </c:pt>
                <c:pt idx="69">
                  <c:v>28</c:v>
                </c:pt>
                <c:pt idx="70">
                  <c:v>28</c:v>
                </c:pt>
                <c:pt idx="71">
                  <c:v>28</c:v>
                </c:pt>
                <c:pt idx="72">
                  <c:v>25.5</c:v>
                </c:pt>
                <c:pt idx="73">
                  <c:v>25.5</c:v>
                </c:pt>
                <c:pt idx="74">
                  <c:v>24</c:v>
                </c:pt>
                <c:pt idx="75">
                  <c:v>22.5</c:v>
                </c:pt>
                <c:pt idx="76">
                  <c:v>22.5</c:v>
                </c:pt>
                <c:pt idx="77">
                  <c:v>21</c:v>
                </c:pt>
                <c:pt idx="78">
                  <c:v>19.5</c:v>
                </c:pt>
                <c:pt idx="79">
                  <c:v>19.5</c:v>
                </c:pt>
                <c:pt idx="80">
                  <c:v>17</c:v>
                </c:pt>
                <c:pt idx="81">
                  <c:v>17</c:v>
                </c:pt>
                <c:pt idx="82">
                  <c:v>17</c:v>
                </c:pt>
                <c:pt idx="83">
                  <c:v>15</c:v>
                </c:pt>
                <c:pt idx="84">
                  <c:v>13.5</c:v>
                </c:pt>
                <c:pt idx="85">
                  <c:v>13.5</c:v>
                </c:pt>
                <c:pt idx="86">
                  <c:v>11.5</c:v>
                </c:pt>
                <c:pt idx="87">
                  <c:v>11.5</c:v>
                </c:pt>
                <c:pt idx="88">
                  <c:v>10</c:v>
                </c:pt>
                <c:pt idx="89">
                  <c:v>8.5</c:v>
                </c:pt>
                <c:pt idx="90">
                  <c:v>8.5</c:v>
                </c:pt>
                <c:pt idx="91">
                  <c:v>6.5</c:v>
                </c:pt>
                <c:pt idx="92">
                  <c:v>6.5</c:v>
                </c:pt>
                <c:pt idx="93">
                  <c:v>5</c:v>
                </c:pt>
                <c:pt idx="94">
                  <c:v>4</c:v>
                </c:pt>
                <c:pt idx="95">
                  <c:v>3</c:v>
                </c:pt>
                <c:pt idx="96">
                  <c:v>2</c:v>
                </c:pt>
                <c:pt idx="97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215488"/>
        <c:axId val="171283200"/>
      </c:scatterChart>
      <c:valAx>
        <c:axId val="171215488"/>
        <c:scaling>
          <c:orientation val="minMax"/>
        </c:scaling>
        <c:delete val="0"/>
        <c:axPos val="b"/>
        <c:majorGridlines>
          <c:spPr>
            <a:ln w="25400"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 err="1" smtClean="0"/>
                  <a:t>Accuracy</a:t>
                </a:r>
                <a:r>
                  <a:rPr lang="de-DE" dirty="0" smtClean="0"/>
                  <a:t>, WBC2008, </a:t>
                </a:r>
                <a:r>
                  <a:rPr lang="de-DE" dirty="0" err="1" smtClean="0"/>
                  <a:t>perf</a:t>
                </a:r>
                <a:r>
                  <a:rPr lang="de-DE" dirty="0" smtClean="0"/>
                  <a:t> en </a:t>
                </a:r>
                <a:r>
                  <a:rPr lang="de-DE" dirty="0" err="1" smtClean="0"/>
                  <a:t>points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0.21524001124120301"/>
              <c:y val="0.848640965260195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/>
        </c:spPr>
        <c:crossAx val="171283200"/>
        <c:crosses val="autoZero"/>
        <c:crossBetween val="midCat"/>
        <c:majorUnit val="10"/>
      </c:valAx>
      <c:valAx>
        <c:axId val="171283200"/>
        <c:scaling>
          <c:orientation val="minMax"/>
          <c:max val="100"/>
        </c:scaling>
        <c:delete val="0"/>
        <c:axPos val="l"/>
        <c:majorGridlines>
          <c:spPr>
            <a:ln w="25400"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 err="1" smtClean="0"/>
                  <a:t>Nombre</a:t>
                </a:r>
                <a:r>
                  <a:rPr lang="de-DE" dirty="0" smtClean="0"/>
                  <a:t> de </a:t>
                </a:r>
                <a:r>
                  <a:rPr lang="de-DE" dirty="0" err="1" smtClean="0"/>
                  <a:t>lanceurs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battus</a:t>
                </a:r>
                <a:endParaRPr lang="de-DE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/>
        </c:spPr>
        <c:crossAx val="17121548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03E5F-0B1A-7942-ADA0-15147E7C053B}" type="datetimeFigureOut">
              <a:rPr lang="de-DE" smtClean="0"/>
              <a:t>07.04.2017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DB465-6539-FB45-99AC-62AD0571FB2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017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B9BC-C953-9F40-8896-3C5B6EFF8B56}" type="datetimeFigureOut">
              <a:rPr lang="de-DE" smtClean="0"/>
              <a:t>07.04.2017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4D162-75E6-754B-8C14-596B8083FC51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972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D162-75E6-754B-8C14-596B8083FC5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15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D162-75E6-754B-8C14-596B8083FC5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90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25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23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3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98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38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01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91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78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70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81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87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40000"/>
                <a:lumOff val="60000"/>
              </a:schemeClr>
            </a:gs>
            <a:gs pos="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dirty="0" smtClean="0"/>
              <a:t>SBF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A9E7E-B983-D24C-9704-95D85B035C7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4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" t="-999" r="345" b="999"/>
          <a:stretch/>
        </p:blipFill>
        <p:spPr>
          <a:xfrm>
            <a:off x="360000" y="3060000"/>
            <a:ext cx="5857181" cy="36079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4894" y="871204"/>
            <a:ext cx="7772400" cy="1470025"/>
          </a:xfrm>
        </p:spPr>
        <p:txBody>
          <a:bodyPr/>
          <a:lstStyle/>
          <a:p>
            <a:r>
              <a:rPr lang="de-DE" dirty="0" err="1" smtClean="0"/>
              <a:t>Classement</a:t>
            </a:r>
            <a:r>
              <a:rPr lang="de-DE" dirty="0" smtClean="0"/>
              <a:t> </a:t>
            </a:r>
            <a:r>
              <a:rPr lang="de-DE" dirty="0" err="1" smtClean="0"/>
              <a:t>dans</a:t>
            </a:r>
            <a:r>
              <a:rPr lang="de-DE" dirty="0" smtClean="0"/>
              <a:t> les </a:t>
            </a:r>
            <a:r>
              <a:rPr lang="de-DE" dirty="0" err="1" smtClean="0"/>
              <a:t>sports</a:t>
            </a:r>
            <a:r>
              <a:rPr lang="de-DE" dirty="0" smtClean="0"/>
              <a:t> à </a:t>
            </a:r>
            <a:r>
              <a:rPr lang="de-DE" dirty="0" err="1"/>
              <a:t>é</a:t>
            </a:r>
            <a:r>
              <a:rPr lang="de-DE" dirty="0" err="1" smtClean="0"/>
              <a:t>preuves</a:t>
            </a:r>
            <a:r>
              <a:rPr lang="de-DE" dirty="0" smtClean="0"/>
              <a:t> multiples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6509" y="2341229"/>
            <a:ext cx="7863840" cy="1752600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....</a:t>
            </a:r>
            <a:r>
              <a:rPr lang="de-DE" dirty="0" err="1" smtClean="0">
                <a:solidFill>
                  <a:schemeClr val="tx1"/>
                </a:solidFill>
              </a:rPr>
              <a:t>comme</a:t>
            </a:r>
            <a:r>
              <a:rPr lang="de-DE" dirty="0" smtClean="0">
                <a:solidFill>
                  <a:schemeClr val="tx1"/>
                </a:solidFill>
              </a:rPr>
              <a:t> le </a:t>
            </a:r>
            <a:r>
              <a:rPr lang="de-DE" dirty="0" err="1" smtClean="0">
                <a:solidFill>
                  <a:schemeClr val="tx1"/>
                </a:solidFill>
              </a:rPr>
              <a:t>boomerang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10604" r="2014" b="-10037"/>
          <a:stretch/>
        </p:blipFill>
        <p:spPr>
          <a:xfrm>
            <a:off x="4180828" y="3240000"/>
            <a:ext cx="5220000" cy="3852000"/>
          </a:xfrm>
          <a:prstGeom prst="rect">
            <a:avLst/>
          </a:prstGeom>
        </p:spPr>
      </p:pic>
      <p:sp>
        <p:nvSpPr>
          <p:cNvPr id="9" name="Rahmen 8"/>
          <p:cNvSpPr/>
          <p:nvPr/>
        </p:nvSpPr>
        <p:spPr>
          <a:xfrm>
            <a:off x="360000" y="5784783"/>
            <a:ext cx="1747933" cy="452388"/>
          </a:xfrm>
          <a:prstGeom prst="frame">
            <a:avLst>
              <a:gd name="adj1" fmla="val 5682"/>
            </a:avLst>
          </a:prstGeom>
          <a:solidFill>
            <a:schemeClr val="tx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Rahmen 9"/>
          <p:cNvSpPr/>
          <p:nvPr/>
        </p:nvSpPr>
        <p:spPr>
          <a:xfrm>
            <a:off x="4306767" y="5370897"/>
            <a:ext cx="2055532" cy="683394"/>
          </a:xfrm>
          <a:prstGeom prst="frame">
            <a:avLst>
              <a:gd name="adj1" fmla="val 5682"/>
            </a:avLst>
          </a:prstGeom>
          <a:solidFill>
            <a:schemeClr val="tx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Relative </a:t>
            </a:r>
            <a:r>
              <a:rPr lang="de-DE" dirty="0" err="1"/>
              <a:t>scoring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 err="1" smtClean="0"/>
              <a:t>Que</a:t>
            </a:r>
            <a:r>
              <a:rPr lang="de-DE" sz="2400" dirty="0" smtClean="0"/>
              <a:t> </a:t>
            </a:r>
            <a:r>
              <a:rPr lang="de-DE" sz="2400" dirty="0" err="1" smtClean="0"/>
              <a:t>sait</a:t>
            </a:r>
            <a:r>
              <a:rPr lang="de-DE" sz="2400" dirty="0" smtClean="0"/>
              <a:t>-on </a:t>
            </a:r>
            <a:r>
              <a:rPr lang="de-DE" sz="2400" dirty="0" err="1" smtClean="0"/>
              <a:t>avec</a:t>
            </a:r>
            <a:r>
              <a:rPr lang="de-DE" sz="2400" dirty="0" smtClean="0"/>
              <a:t> </a:t>
            </a:r>
            <a:r>
              <a:rPr lang="de-DE" sz="2400" dirty="0" err="1" smtClean="0"/>
              <a:t>certitude</a:t>
            </a:r>
            <a:r>
              <a:rPr lang="de-DE" sz="2400" dirty="0" smtClean="0"/>
              <a:t> ?</a:t>
            </a:r>
          </a:p>
          <a:p>
            <a:r>
              <a:rPr lang="de-DE" sz="2400" dirty="0" smtClean="0"/>
              <a:t>1</a:t>
            </a:r>
            <a:r>
              <a:rPr lang="de-DE" sz="2400" dirty="0"/>
              <a:t>. </a:t>
            </a:r>
            <a:r>
              <a:rPr lang="de-DE" sz="2400" dirty="0" smtClean="0"/>
              <a:t>La perf. la plus </a:t>
            </a:r>
            <a:r>
              <a:rPr lang="de-DE" sz="2400" dirty="0" err="1" smtClean="0"/>
              <a:t>basse</a:t>
            </a:r>
            <a:r>
              <a:rPr lang="de-DE" sz="2400" dirty="0" smtClean="0"/>
              <a:t> </a:t>
            </a:r>
            <a:r>
              <a:rPr lang="de-DE" sz="2400" dirty="0" err="1" smtClean="0"/>
              <a:t>possible</a:t>
            </a:r>
            <a:r>
              <a:rPr lang="de-DE" sz="2400" dirty="0" smtClean="0"/>
              <a:t> </a:t>
            </a:r>
            <a:r>
              <a:rPr lang="de-DE" sz="2400" dirty="0" err="1" smtClean="0"/>
              <a:t>est</a:t>
            </a:r>
            <a:r>
              <a:rPr lang="de-DE" sz="2400" dirty="0" smtClean="0"/>
              <a:t> 1 </a:t>
            </a:r>
            <a:r>
              <a:rPr lang="de-DE" sz="2400" dirty="0" err="1" smtClean="0"/>
              <a:t>rattr</a:t>
            </a:r>
            <a:r>
              <a:rPr lang="de-DE" sz="2400" dirty="0" smtClean="0"/>
              <a:t>. en </a:t>
            </a:r>
            <a:r>
              <a:rPr lang="de-DE" sz="2400" dirty="0"/>
              <a:t>FC </a:t>
            </a:r>
            <a:r>
              <a:rPr lang="de-DE" sz="2400" dirty="0" smtClean="0"/>
              <a:t>et </a:t>
            </a:r>
            <a:r>
              <a:rPr lang="de-DE" sz="2400" dirty="0"/>
              <a:t>END, </a:t>
            </a:r>
            <a:r>
              <a:rPr lang="de-DE" sz="2400" dirty="0" smtClean="0"/>
              <a:t>1 </a:t>
            </a:r>
            <a:r>
              <a:rPr lang="de-DE" sz="2400" dirty="0"/>
              <a:t>p </a:t>
            </a:r>
            <a:r>
              <a:rPr lang="de-DE" sz="2400" dirty="0" smtClean="0"/>
              <a:t>en ACC, ca. 4s en MTA, 2p en TC et 3p </a:t>
            </a:r>
            <a:r>
              <a:rPr lang="de-DE" sz="2400" dirty="0" err="1" smtClean="0"/>
              <a:t>for</a:t>
            </a:r>
            <a:r>
              <a:rPr lang="de-DE" sz="2400" dirty="0" smtClean="0"/>
              <a:t> AR</a:t>
            </a:r>
            <a:r>
              <a:rPr lang="de-DE" sz="2400" dirty="0"/>
              <a:t>.</a:t>
            </a:r>
            <a:br>
              <a:rPr lang="de-DE" sz="2400" dirty="0"/>
            </a:br>
            <a:endParaRPr lang="de-DE" sz="2400" dirty="0"/>
          </a:p>
          <a:p>
            <a:r>
              <a:rPr lang="de-DE" sz="2400" dirty="0" smtClean="0"/>
              <a:t>2</a:t>
            </a:r>
            <a:r>
              <a:rPr lang="de-DE" sz="2400" dirty="0"/>
              <a:t>. La perf. la plus </a:t>
            </a:r>
            <a:r>
              <a:rPr lang="de-DE" sz="2400" dirty="0" smtClean="0"/>
              <a:t>haute pour ACC, AR et </a:t>
            </a:r>
            <a:r>
              <a:rPr lang="de-DE" sz="2400" dirty="0"/>
              <a:t>TC </a:t>
            </a:r>
            <a:r>
              <a:rPr lang="de-DE" sz="2400" dirty="0" err="1" smtClean="0"/>
              <a:t>est</a:t>
            </a:r>
            <a:r>
              <a:rPr lang="de-DE" sz="2400" dirty="0" smtClean="0"/>
              <a:t> </a:t>
            </a:r>
            <a:r>
              <a:rPr lang="de-DE" sz="2400" dirty="0"/>
              <a:t>100p </a:t>
            </a:r>
            <a:r>
              <a:rPr lang="de-DE" sz="2400" dirty="0" smtClean="0"/>
              <a:t>(</a:t>
            </a:r>
            <a:r>
              <a:rPr lang="de-DE" sz="2400" dirty="0" err="1" smtClean="0"/>
              <a:t>jeu</a:t>
            </a:r>
            <a:r>
              <a:rPr lang="de-DE" sz="2400" dirty="0" smtClean="0"/>
              <a:t> </a:t>
            </a:r>
            <a:r>
              <a:rPr lang="de-DE" sz="2400" dirty="0" err="1" smtClean="0"/>
              <a:t>décisif</a:t>
            </a:r>
            <a:r>
              <a:rPr lang="de-DE" sz="2400" dirty="0" smtClean="0"/>
              <a:t> pour </a:t>
            </a:r>
            <a:r>
              <a:rPr lang="de-DE" sz="2400" dirty="0"/>
              <a:t>&gt;</a:t>
            </a:r>
            <a:r>
              <a:rPr lang="de-DE" sz="2400" dirty="0" smtClean="0"/>
              <a:t>100p?). </a:t>
            </a:r>
            <a:r>
              <a:rPr lang="de-DE" sz="2400" dirty="0"/>
              <a:t>Fast Catch: </a:t>
            </a:r>
            <a:r>
              <a:rPr lang="de-DE" sz="2400" dirty="0" smtClean="0"/>
              <a:t>15.00s </a:t>
            </a:r>
            <a:r>
              <a:rPr lang="de-DE" sz="2400" dirty="0"/>
              <a:t>END: </a:t>
            </a:r>
            <a:r>
              <a:rPr lang="de-DE" sz="2400" dirty="0" smtClean="0"/>
              <a:t>80c.</a:t>
            </a:r>
            <a:br>
              <a:rPr lang="de-DE" sz="2400" dirty="0" smtClean="0"/>
            </a:br>
            <a:r>
              <a:rPr lang="de-DE" sz="2400" dirty="0" smtClean="0"/>
              <a:t>MTA: Sans les </a:t>
            </a:r>
            <a:r>
              <a:rPr lang="de-DE" sz="2400" dirty="0" err="1" smtClean="0"/>
              <a:t>pompes</a:t>
            </a:r>
            <a:r>
              <a:rPr lang="de-DE" sz="2400" dirty="0" smtClean="0"/>
              <a:t> </a:t>
            </a:r>
            <a:r>
              <a:rPr lang="de-DE" sz="2400" dirty="0" err="1" smtClean="0"/>
              <a:t>peut</a:t>
            </a:r>
            <a:r>
              <a:rPr lang="de-DE" sz="2400" dirty="0" smtClean="0"/>
              <a:t> </a:t>
            </a:r>
            <a:r>
              <a:rPr lang="de-DE" sz="2400" dirty="0" err="1" smtClean="0"/>
              <a:t>être</a:t>
            </a:r>
            <a:r>
              <a:rPr lang="de-DE" sz="2400" dirty="0" smtClean="0"/>
              <a:t> 50s?</a:t>
            </a:r>
            <a:br>
              <a:rPr lang="de-DE" sz="2400" dirty="0" smtClean="0"/>
            </a:br>
            <a:endParaRPr lang="de-DE" sz="2400" dirty="0"/>
          </a:p>
          <a:p>
            <a:r>
              <a:rPr lang="de-DE" sz="2400" dirty="0" smtClean="0"/>
              <a:t>3</a:t>
            </a:r>
            <a:r>
              <a:rPr lang="de-DE" sz="2400" dirty="0"/>
              <a:t>. </a:t>
            </a:r>
            <a:r>
              <a:rPr lang="de-DE" sz="2400" dirty="0" smtClean="0"/>
              <a:t>Nous </a:t>
            </a:r>
            <a:r>
              <a:rPr lang="de-DE" sz="2400" dirty="0" err="1" smtClean="0"/>
              <a:t>savons</a:t>
            </a:r>
            <a:r>
              <a:rPr lang="de-DE" sz="2400" dirty="0" smtClean="0"/>
              <a:t> ENVIRON </a:t>
            </a:r>
            <a:r>
              <a:rPr lang="de-DE" sz="2400" dirty="0" err="1" smtClean="0"/>
              <a:t>que</a:t>
            </a:r>
            <a:r>
              <a:rPr lang="de-DE" sz="2400" dirty="0" smtClean="0"/>
              <a:t> </a:t>
            </a:r>
            <a:r>
              <a:rPr lang="de-DE" sz="2400" dirty="0"/>
              <a:t>20s </a:t>
            </a:r>
            <a:r>
              <a:rPr lang="de-DE" sz="2400" dirty="0" smtClean="0"/>
              <a:t>en </a:t>
            </a:r>
            <a:r>
              <a:rPr lang="de-DE" sz="2400" dirty="0"/>
              <a:t>FC </a:t>
            </a:r>
            <a:r>
              <a:rPr lang="de-DE" sz="2400" dirty="0" err="1" smtClean="0"/>
              <a:t>est</a:t>
            </a:r>
            <a:r>
              <a:rPr lang="de-DE" sz="2400" dirty="0" smtClean="0"/>
              <a:t> le </a:t>
            </a:r>
            <a:r>
              <a:rPr lang="de-DE" sz="2400" dirty="0"/>
              <a:t>double </a:t>
            </a:r>
            <a:r>
              <a:rPr lang="de-DE" sz="2400" dirty="0" smtClean="0"/>
              <a:t>de </a:t>
            </a:r>
            <a:r>
              <a:rPr lang="de-DE" sz="2400" dirty="0"/>
              <a:t>40s etc.</a:t>
            </a:r>
            <a:br>
              <a:rPr lang="de-DE" sz="2400" dirty="0"/>
            </a:br>
            <a:r>
              <a:rPr lang="de-DE" sz="2400" dirty="0" err="1" smtClean="0"/>
              <a:t>C‘est</a:t>
            </a:r>
            <a:r>
              <a:rPr lang="de-DE" sz="2400" dirty="0" smtClean="0"/>
              <a:t> </a:t>
            </a:r>
            <a:r>
              <a:rPr lang="de-DE" sz="2400" dirty="0" err="1" smtClean="0"/>
              <a:t>une</a:t>
            </a:r>
            <a:r>
              <a:rPr lang="de-DE" sz="2400" dirty="0" smtClean="0"/>
              <a:t> „</a:t>
            </a:r>
            <a:r>
              <a:rPr lang="de-DE" sz="2400" dirty="0" err="1" smtClean="0"/>
              <a:t>échelle</a:t>
            </a:r>
            <a:r>
              <a:rPr lang="de-DE" sz="2400" dirty="0" smtClean="0"/>
              <a:t> de </a:t>
            </a:r>
            <a:r>
              <a:rPr lang="de-DE" sz="2400" dirty="0" err="1" smtClean="0"/>
              <a:t>ratio</a:t>
            </a:r>
            <a:r>
              <a:rPr lang="de-DE" sz="2400" dirty="0" smtClean="0"/>
              <a:t>“ </a:t>
            </a:r>
            <a:r>
              <a:rPr lang="de-DE" sz="2400" dirty="0" err="1" smtClean="0"/>
              <a:t>qui</a:t>
            </a:r>
            <a:r>
              <a:rPr lang="de-DE" sz="2400" dirty="0" smtClean="0"/>
              <a:t> </a:t>
            </a:r>
            <a:r>
              <a:rPr lang="de-DE" sz="2400" dirty="0" err="1" smtClean="0"/>
              <a:t>nous</a:t>
            </a:r>
            <a:r>
              <a:rPr lang="de-DE" sz="2400" dirty="0" smtClean="0"/>
              <a:t> </a:t>
            </a:r>
            <a:r>
              <a:rPr lang="de-DE" sz="2400" dirty="0" err="1" smtClean="0"/>
              <a:t>permet</a:t>
            </a:r>
            <a:r>
              <a:rPr lang="de-DE" sz="2400" dirty="0" smtClean="0"/>
              <a:t> de </a:t>
            </a:r>
            <a:r>
              <a:rPr lang="de-DE" sz="2400" dirty="0" err="1" smtClean="0"/>
              <a:t>multiplier</a:t>
            </a:r>
            <a:r>
              <a:rPr lang="de-DE" sz="2400" dirty="0" smtClean="0"/>
              <a:t> et </a:t>
            </a:r>
            <a:r>
              <a:rPr lang="de-DE" sz="2400" dirty="0" err="1" smtClean="0"/>
              <a:t>diviser</a:t>
            </a:r>
            <a:r>
              <a:rPr lang="de-DE" sz="2400" dirty="0" smtClean="0"/>
              <a:t> des </a:t>
            </a:r>
            <a:r>
              <a:rPr lang="de-DE" sz="2400" dirty="0" err="1" smtClean="0"/>
              <a:t>nombres</a:t>
            </a:r>
            <a:r>
              <a:rPr lang="de-DE" sz="2400" dirty="0" smtClean="0"/>
              <a:t>..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10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8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Relative </a:t>
            </a:r>
            <a:r>
              <a:rPr lang="de-DE" dirty="0" err="1"/>
              <a:t>scoring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6206" y="1286510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 err="1"/>
              <a:t>barème</a:t>
            </a:r>
            <a:r>
              <a:rPr lang="de-DE" sz="2400" dirty="0"/>
              <a:t> </a:t>
            </a:r>
            <a:r>
              <a:rPr lang="de-DE" sz="2400" dirty="0" err="1" smtClean="0"/>
              <a:t>ratio</a:t>
            </a:r>
            <a:r>
              <a:rPr lang="de-DE" sz="2400" dirty="0" smtClean="0"/>
              <a:t> </a:t>
            </a:r>
            <a:r>
              <a:rPr lang="de-DE" sz="2400" dirty="0" err="1" smtClean="0"/>
              <a:t>fonctionne</a:t>
            </a:r>
            <a:r>
              <a:rPr lang="de-DE" sz="2400" dirty="0" smtClean="0"/>
              <a:t> </a:t>
            </a:r>
            <a:r>
              <a:rPr lang="de-DE" sz="2400" dirty="0" err="1" smtClean="0"/>
              <a:t>même</a:t>
            </a:r>
            <a:r>
              <a:rPr lang="de-DE" sz="2400" dirty="0" smtClean="0"/>
              <a:t> </a:t>
            </a:r>
            <a:r>
              <a:rPr lang="de-DE" sz="2400" dirty="0" err="1" smtClean="0"/>
              <a:t>pour</a:t>
            </a:r>
            <a:r>
              <a:rPr lang="de-DE" sz="2400" dirty="0" smtClean="0"/>
              <a:t> la </a:t>
            </a:r>
            <a:r>
              <a:rPr lang="de-DE" sz="2400" dirty="0" err="1" smtClean="0"/>
              <a:t>précision</a:t>
            </a:r>
            <a:r>
              <a:rPr lang="de-DE" sz="2400" dirty="0" smtClean="0"/>
              <a:t>!</a:t>
            </a:r>
            <a:br>
              <a:rPr lang="de-DE" sz="2400" dirty="0" smtClean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>
                <a:solidFill>
                  <a:srgbClr val="FF0000"/>
                </a:solidFill>
              </a:rPr>
              <a:t/>
            </a:r>
            <a:br>
              <a:rPr lang="de-DE" sz="2400" dirty="0" smtClean="0">
                <a:solidFill>
                  <a:srgbClr val="FF0000"/>
                </a:solidFill>
              </a:rPr>
            </a:br>
            <a:r>
              <a:rPr lang="de-DE" sz="2400" dirty="0" smtClean="0">
                <a:solidFill>
                  <a:srgbClr val="FF0000"/>
                </a:solidFill>
              </a:rPr>
              <a:t/>
            </a:r>
            <a:br>
              <a:rPr lang="de-DE" sz="2400" dirty="0" smtClean="0">
                <a:solidFill>
                  <a:srgbClr val="FF0000"/>
                </a:solidFill>
              </a:rPr>
            </a:br>
            <a:r>
              <a:rPr lang="de-DE" sz="2400" dirty="0" smtClean="0">
                <a:solidFill>
                  <a:srgbClr val="FF0000"/>
                </a:solidFill>
              </a:rPr>
              <a:t/>
            </a:r>
            <a:br>
              <a:rPr lang="de-DE" sz="2400" dirty="0" smtClean="0">
                <a:solidFill>
                  <a:srgbClr val="FF0000"/>
                </a:solidFill>
              </a:rPr>
            </a:br>
            <a:endParaRPr lang="de-DE" sz="2400" dirty="0" smtClean="0">
              <a:solidFill>
                <a:srgbClr val="FF0000"/>
              </a:solidFill>
            </a:endParaRPr>
          </a:p>
          <a:p>
            <a:r>
              <a:rPr lang="de-DE" sz="2400" dirty="0" err="1" smtClean="0">
                <a:solidFill>
                  <a:srgbClr val="FF0000"/>
                </a:solidFill>
              </a:rPr>
              <a:t>rouge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/>
              <a:t>est</a:t>
            </a:r>
            <a:r>
              <a:rPr lang="de-DE" sz="2400" dirty="0" smtClean="0"/>
              <a:t> le double</a:t>
            </a:r>
            <a:br>
              <a:rPr lang="de-DE" sz="2400" dirty="0" smtClean="0"/>
            </a:br>
            <a:r>
              <a:rPr lang="de-DE" sz="2400" dirty="0" smtClean="0"/>
              <a:t>de </a:t>
            </a:r>
            <a:r>
              <a:rPr lang="de-DE" sz="2400" dirty="0" smtClean="0">
                <a:solidFill>
                  <a:srgbClr val="0000FF"/>
                </a:solidFill>
              </a:rPr>
              <a:t>bleu</a:t>
            </a:r>
            <a:r>
              <a:rPr lang="de-DE" sz="2400" dirty="0" smtClean="0">
                <a:solidFill>
                  <a:srgbClr val="FF0000"/>
                </a:solidFill>
              </a:rPr>
              <a:t/>
            </a:r>
            <a:br>
              <a:rPr lang="de-DE" sz="2400" dirty="0" smtClean="0">
                <a:solidFill>
                  <a:srgbClr val="FF0000"/>
                </a:solidFill>
              </a:rPr>
            </a:b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3618497" y="1960562"/>
            <a:ext cx="7200000" cy="72000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4338497" y="2680562"/>
            <a:ext cx="5760000" cy="57600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5058497" y="3400562"/>
            <a:ext cx="4320000" cy="43200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778497" y="4120562"/>
            <a:ext cx="2880000" cy="28800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498497" y="4840562"/>
            <a:ext cx="1440000" cy="14400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2886470" y="5320348"/>
            <a:ext cx="4332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 0          2        4         6        8        10</a:t>
            </a:r>
            <a:br>
              <a:rPr lang="de-DE" sz="2400" dirty="0" smtClean="0"/>
            </a:br>
            <a:r>
              <a:rPr lang="de-DE" sz="2400" dirty="0" smtClean="0"/>
              <a:t>                        </a:t>
            </a:r>
            <a:r>
              <a:rPr lang="de-DE" sz="2400" dirty="0" smtClean="0">
                <a:solidFill>
                  <a:srgbClr val="0550E0"/>
                </a:solidFill>
              </a:rPr>
              <a:t>                   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246550" y="1600200"/>
            <a:ext cx="7908700" cy="7908700"/>
          </a:xfrm>
          <a:prstGeom prst="ellipse">
            <a:avLst/>
          </a:prstGeom>
          <a:noFill/>
          <a:ln w="381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661137" y="5627807"/>
            <a:ext cx="2492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dirty="0" err="1" smtClean="0"/>
              <a:t>zero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 à la </a:t>
            </a:r>
            <a:r>
              <a:rPr lang="de-DE" dirty="0" err="1" smtClean="0"/>
              <a:t>ligne</a:t>
            </a:r>
            <a:r>
              <a:rPr lang="de-DE" dirty="0" smtClean="0"/>
              <a:t> de</a:t>
            </a:r>
            <a:br>
              <a:rPr lang="de-DE" dirty="0" smtClean="0"/>
            </a:br>
            <a:r>
              <a:rPr lang="de-DE" dirty="0" smtClean="0"/>
              <a:t> 11m “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smtClean="0"/>
              <a:t>28.07.16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SBF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11</a:t>
            </a:fld>
            <a:endParaRPr lang="de-DE"/>
          </a:p>
        </p:txBody>
      </p:sp>
      <p:pic>
        <p:nvPicPr>
          <p:cNvPr id="20" name="Bild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  <p:grpSp>
        <p:nvGrpSpPr>
          <p:cNvPr id="39" name="Gruppierung 38"/>
          <p:cNvGrpSpPr/>
          <p:nvPr/>
        </p:nvGrpSpPr>
        <p:grpSpPr>
          <a:xfrm>
            <a:off x="524192" y="1870643"/>
            <a:ext cx="4926430" cy="2236871"/>
            <a:chOff x="524192" y="1870643"/>
            <a:chExt cx="4926430" cy="2236871"/>
          </a:xfrm>
        </p:grpSpPr>
        <p:cxnSp>
          <p:nvCxnSpPr>
            <p:cNvPr id="19" name="Gerade Verbindung 18"/>
            <p:cNvCxnSpPr/>
            <p:nvPr/>
          </p:nvCxnSpPr>
          <p:spPr>
            <a:xfrm>
              <a:off x="4338497" y="2811482"/>
              <a:ext cx="1112125" cy="997477"/>
            </a:xfrm>
            <a:prstGeom prst="line">
              <a:avLst/>
            </a:prstGeom>
            <a:ln w="38100" cmpd="sng">
              <a:solidFill>
                <a:srgbClr val="0000FF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/>
            <p:cNvSpPr txBox="1"/>
            <p:nvPr/>
          </p:nvSpPr>
          <p:spPr>
            <a:xfrm>
              <a:off x="5110464" y="364584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rgbClr val="0550E0"/>
                  </a:solidFill>
                </a:rPr>
                <a:t>4</a:t>
              </a:r>
              <a:endParaRPr lang="de-DE" sz="2400" dirty="0">
                <a:solidFill>
                  <a:srgbClr val="0550E0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 flipH="1">
              <a:off x="524192" y="1870643"/>
              <a:ext cx="30277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0000FF"/>
                  </a:solidFill>
                </a:rPr>
                <a:t>Total de 40p 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nous</a:t>
              </a:r>
              <a:r>
                <a:rPr lang="de-DE" sz="2400" dirty="0" smtClean="0">
                  <a:solidFill>
                    <a:srgbClr val="0000FF"/>
                  </a:solidFill>
                </a:rPr>
                <a:t> 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dit</a:t>
              </a:r>
              <a:r>
                <a:rPr lang="de-DE" sz="2400" dirty="0" smtClean="0">
                  <a:solidFill>
                    <a:srgbClr val="0000FF"/>
                  </a:solidFill>
                </a:rPr>
                <a:t>:</a:t>
              </a:r>
              <a:r>
                <a:rPr lang="de-DE" sz="2400" dirty="0">
                  <a:solidFill>
                    <a:srgbClr val="0000FF"/>
                  </a:solidFill>
                </a:rPr>
                <a:t/>
              </a:r>
              <a:br>
                <a:rPr lang="de-DE" sz="2400" dirty="0">
                  <a:solidFill>
                    <a:srgbClr val="0000FF"/>
                  </a:solidFill>
                </a:rPr>
              </a:br>
              <a:r>
                <a:rPr lang="de-DE" sz="2400" dirty="0">
                  <a:solidFill>
                    <a:srgbClr val="0000FF"/>
                  </a:solidFill>
                </a:rPr>
                <a:t>   4m </a:t>
              </a:r>
              <a:r>
                <a:rPr lang="de-DE" sz="2400" dirty="0" smtClean="0">
                  <a:solidFill>
                    <a:srgbClr val="0000FF"/>
                  </a:solidFill>
                </a:rPr>
                <a:t>en 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moyenne</a:t>
              </a:r>
              <a:r>
                <a:rPr lang="de-DE" sz="2400" dirty="0" smtClean="0">
                  <a:solidFill>
                    <a:srgbClr val="0000FF"/>
                  </a:solidFill>
                </a:rPr>
                <a:t>.</a:t>
              </a:r>
              <a:r>
                <a:rPr lang="de-DE" dirty="0"/>
                <a:t/>
              </a:r>
              <a:br>
                <a:rPr lang="de-DE" dirty="0"/>
              </a:br>
              <a:endParaRPr lang="de-DE" dirty="0"/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1453415" y="2040556"/>
            <a:ext cx="28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pSp>
        <p:nvGrpSpPr>
          <p:cNvPr id="38" name="Gruppierung 37"/>
          <p:cNvGrpSpPr/>
          <p:nvPr/>
        </p:nvGrpSpPr>
        <p:grpSpPr>
          <a:xfrm>
            <a:off x="457200" y="2811482"/>
            <a:ext cx="6041297" cy="2347555"/>
            <a:chOff x="457200" y="2811482"/>
            <a:chExt cx="6041297" cy="2347555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3963454" y="3303586"/>
              <a:ext cx="2273717" cy="1609862"/>
            </a:xfrm>
            <a:prstGeom prst="line">
              <a:avLst/>
            </a:prstGeom>
            <a:ln w="38100" cmpd="sng"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/>
            <p:cNvSpPr txBox="1"/>
            <p:nvPr/>
          </p:nvSpPr>
          <p:spPr>
            <a:xfrm>
              <a:off x="6158339" y="469737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</a:rPr>
                <a:t>8</a:t>
              </a:r>
              <a:endParaRPr lang="de-DE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 flipH="1">
              <a:off x="457200" y="2811482"/>
              <a:ext cx="29693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</a:rPr>
                <a:t> Total de 80p </a:t>
              </a:r>
              <a:r>
                <a:rPr lang="de-DE" sz="2400" dirty="0" err="1" smtClean="0">
                  <a:solidFill>
                    <a:srgbClr val="FF0000"/>
                  </a:solidFill>
                </a:rPr>
                <a:t>nous</a:t>
              </a:r>
              <a:r>
                <a:rPr lang="de-DE" sz="2400" dirty="0" smtClean="0">
                  <a:solidFill>
                    <a:srgbClr val="FF0000"/>
                  </a:solidFill>
                </a:rPr>
                <a:t> </a:t>
              </a:r>
              <a:r>
                <a:rPr lang="de-DE" sz="2400" dirty="0" err="1" smtClean="0">
                  <a:solidFill>
                    <a:srgbClr val="FF0000"/>
                  </a:solidFill>
                </a:rPr>
                <a:t>dit</a:t>
              </a:r>
              <a:r>
                <a:rPr lang="de-DE" sz="2400" dirty="0" smtClean="0">
                  <a:solidFill>
                    <a:srgbClr val="FF0000"/>
                  </a:solidFill>
                </a:rPr>
                <a:t>:</a:t>
              </a:r>
              <a:r>
                <a:rPr lang="de-DE" sz="2400" dirty="0">
                  <a:solidFill>
                    <a:srgbClr val="FF0000"/>
                  </a:solidFill>
                </a:rPr>
                <a:t/>
              </a:r>
              <a:br>
                <a:rPr lang="de-DE" sz="2400" dirty="0">
                  <a:solidFill>
                    <a:srgbClr val="FF0000"/>
                  </a:solidFill>
                </a:rPr>
              </a:br>
              <a:r>
                <a:rPr lang="de-DE" sz="2400" dirty="0">
                  <a:solidFill>
                    <a:srgbClr val="FF0000"/>
                  </a:solidFill>
                </a:rPr>
                <a:t>   </a:t>
              </a:r>
              <a:r>
                <a:rPr lang="de-DE" sz="2400" dirty="0" smtClean="0">
                  <a:solidFill>
                    <a:srgbClr val="FF0000"/>
                  </a:solidFill>
                </a:rPr>
                <a:t>8m en </a:t>
              </a:r>
              <a:r>
                <a:rPr lang="de-DE" sz="2400" dirty="0" err="1" smtClean="0">
                  <a:solidFill>
                    <a:srgbClr val="FF0000"/>
                  </a:solidFill>
                </a:rPr>
                <a:t>moyenne</a:t>
              </a:r>
              <a:r>
                <a:rPr lang="de-DE" sz="2400" dirty="0" smtClean="0">
                  <a:solidFill>
                    <a:srgbClr val="FF0000"/>
                  </a:solidFill>
                </a:rPr>
                <a:t>.</a:t>
              </a:r>
              <a:r>
                <a:rPr lang="de-DE" dirty="0"/>
                <a:t/>
              </a:r>
              <a:br>
                <a:rPr lang="de-DE" dirty="0"/>
              </a:b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29180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</a:t>
            </a:r>
            <a:r>
              <a:rPr lang="de-DE" dirty="0"/>
              <a:t>Relative </a:t>
            </a:r>
            <a:r>
              <a:rPr lang="de-DE" dirty="0" err="1" smtClean="0"/>
              <a:t>scoring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9507" y="1600200"/>
            <a:ext cx="8662737" cy="45259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Axiomes pour </a:t>
            </a:r>
            <a:r>
              <a:rPr lang="de-DE" sz="2400" dirty="0" err="1" smtClean="0"/>
              <a:t>un</a:t>
            </a:r>
            <a:r>
              <a:rPr lang="de-DE" sz="2400" dirty="0" smtClean="0"/>
              <a:t> </a:t>
            </a:r>
            <a:r>
              <a:rPr lang="de-DE" sz="2400" dirty="0" err="1" smtClean="0"/>
              <a:t>nouveau</a:t>
            </a:r>
            <a:r>
              <a:rPr lang="de-DE" sz="2400" dirty="0" smtClean="0"/>
              <a:t> </a:t>
            </a:r>
            <a:r>
              <a:rPr lang="de-DE" sz="2400" dirty="0" err="1" smtClean="0"/>
              <a:t>système</a:t>
            </a:r>
            <a:r>
              <a:rPr lang="de-DE" sz="2400" dirty="0" smtClean="0"/>
              <a:t> de </a:t>
            </a:r>
            <a:r>
              <a:rPr lang="de-DE" sz="2400" dirty="0" err="1" smtClean="0"/>
              <a:t>points</a:t>
            </a:r>
            <a:r>
              <a:rPr lang="de-DE" sz="2400" dirty="0" smtClean="0"/>
              <a:t>: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Il </a:t>
            </a:r>
            <a:r>
              <a:rPr lang="de-DE" sz="2400" dirty="0" err="1" smtClean="0"/>
              <a:t>y</a:t>
            </a:r>
            <a:r>
              <a:rPr lang="de-DE" sz="2400" dirty="0" smtClean="0"/>
              <a:t> a </a:t>
            </a:r>
            <a:r>
              <a:rPr lang="de-DE" sz="2400" dirty="0" err="1" smtClean="0"/>
              <a:t>toujours</a:t>
            </a:r>
            <a:r>
              <a:rPr lang="de-DE" sz="2400" dirty="0" smtClean="0"/>
              <a:t> </a:t>
            </a:r>
            <a:r>
              <a:rPr lang="de-DE" sz="2400" dirty="0" err="1" smtClean="0"/>
              <a:t>une</a:t>
            </a:r>
            <a:r>
              <a:rPr lang="de-DE" sz="2400" dirty="0" smtClean="0"/>
              <a:t> perf. </a:t>
            </a:r>
            <a:r>
              <a:rPr lang="de-DE" sz="2400" dirty="0"/>
              <a:t>m</a:t>
            </a:r>
            <a:r>
              <a:rPr lang="de-DE" sz="2400" dirty="0" smtClean="0"/>
              <a:t>inimale (2p en TC, 3p en AR, 4s en MTA, ec in FC...).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On </a:t>
            </a:r>
            <a:r>
              <a:rPr lang="de-DE" sz="2400" dirty="0" err="1" smtClean="0"/>
              <a:t>peut</a:t>
            </a:r>
            <a:r>
              <a:rPr lang="de-DE" sz="2400" dirty="0" smtClean="0"/>
              <a:t> </a:t>
            </a:r>
            <a:r>
              <a:rPr lang="de-DE" sz="2400" dirty="0" err="1" smtClean="0"/>
              <a:t>mesurer</a:t>
            </a:r>
            <a:r>
              <a:rPr lang="de-DE" sz="2400" dirty="0" smtClean="0"/>
              <a:t> </a:t>
            </a:r>
            <a:r>
              <a:rPr lang="de-DE" sz="2400" dirty="0" err="1" smtClean="0"/>
              <a:t>qu‘une</a:t>
            </a:r>
            <a:r>
              <a:rPr lang="de-DE" sz="2400" dirty="0" smtClean="0"/>
              <a:t> perf. A le double </a:t>
            </a:r>
            <a:r>
              <a:rPr lang="de-DE" sz="2400" dirty="0" err="1" smtClean="0"/>
              <a:t>valeur</a:t>
            </a:r>
            <a:r>
              <a:rPr lang="de-DE" sz="2400" dirty="0" smtClean="0"/>
              <a:t> </a:t>
            </a:r>
            <a:r>
              <a:rPr lang="de-DE" sz="2400" dirty="0" err="1" smtClean="0"/>
              <a:t>d‘une</a:t>
            </a:r>
            <a:r>
              <a:rPr lang="de-DE" sz="2400" dirty="0" smtClean="0"/>
              <a:t> </a:t>
            </a:r>
            <a:r>
              <a:rPr lang="de-DE" sz="2400" dirty="0" err="1" smtClean="0"/>
              <a:t>autre</a:t>
            </a:r>
            <a:r>
              <a:rPr lang="de-DE" sz="2400" dirty="0" smtClean="0"/>
              <a:t> perf.</a:t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dirty="0" err="1" smtClean="0"/>
              <a:t>example</a:t>
            </a:r>
            <a:r>
              <a:rPr lang="de-DE" sz="2400" dirty="0" smtClean="0"/>
              <a:t> ACC: </a:t>
            </a:r>
            <a:r>
              <a:rPr lang="de-DE" sz="2400" dirty="0" smtClean="0">
                <a:solidFill>
                  <a:srgbClr val="FF0000"/>
                </a:solidFill>
              </a:rPr>
              <a:t>80p</a:t>
            </a:r>
            <a:r>
              <a:rPr lang="de-DE" sz="2400" dirty="0" smtClean="0"/>
              <a:t> </a:t>
            </a:r>
            <a:r>
              <a:rPr lang="de-DE" sz="2400" dirty="0" err="1" smtClean="0"/>
              <a:t>vs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40p</a:t>
            </a:r>
            <a:r>
              <a:rPr lang="de-DE" sz="2400" dirty="0"/>
              <a:t> </a:t>
            </a:r>
            <a:r>
              <a:rPr lang="de-DE" sz="2400" dirty="0" err="1" smtClean="0"/>
              <a:t>ou</a:t>
            </a:r>
            <a:r>
              <a:rPr lang="de-DE" sz="2400" dirty="0" smtClean="0"/>
              <a:t>  </a:t>
            </a:r>
            <a:r>
              <a:rPr lang="de-DE" sz="2400" dirty="0" smtClean="0">
                <a:solidFill>
                  <a:srgbClr val="FF0000"/>
                </a:solidFill>
              </a:rPr>
              <a:t>8m </a:t>
            </a:r>
            <a:r>
              <a:rPr lang="de-DE" sz="2400" dirty="0" err="1" smtClean="0"/>
              <a:t>vs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4m</a:t>
            </a:r>
            <a:r>
              <a:rPr lang="de-DE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Si en epreuve1 A </a:t>
            </a:r>
            <a:r>
              <a:rPr lang="de-DE" sz="2400" dirty="0" err="1" smtClean="0"/>
              <a:t>est</a:t>
            </a:r>
            <a:r>
              <a:rPr lang="de-DE" sz="2400" dirty="0" smtClean="0"/>
              <a:t> 2x </a:t>
            </a:r>
            <a:r>
              <a:rPr lang="de-DE" sz="2400" dirty="0" err="1" smtClean="0"/>
              <a:t>meilleur</a:t>
            </a:r>
            <a:r>
              <a:rPr lang="de-DE" sz="2400" dirty="0" smtClean="0"/>
              <a:t> </a:t>
            </a:r>
            <a:r>
              <a:rPr lang="de-DE" sz="2400" dirty="0" err="1" smtClean="0"/>
              <a:t>que</a:t>
            </a:r>
            <a:r>
              <a:rPr lang="de-DE" sz="2400" dirty="0" smtClean="0"/>
              <a:t> B </a:t>
            </a:r>
            <a:r>
              <a:rPr lang="de-DE" sz="2400" dirty="0" err="1" smtClean="0"/>
              <a:t>mais</a:t>
            </a:r>
            <a:r>
              <a:rPr lang="de-DE" sz="2400" dirty="0" smtClean="0"/>
              <a:t> en </a:t>
            </a:r>
            <a:r>
              <a:rPr lang="de-DE" sz="2400" dirty="0" err="1" smtClean="0"/>
              <a:t>epreuve</a:t>
            </a:r>
            <a:r>
              <a:rPr lang="de-DE" sz="2400" dirty="0" smtClean="0"/>
              <a:t> 2 A </a:t>
            </a:r>
            <a:r>
              <a:rPr lang="de-DE" sz="2400" dirty="0" err="1" smtClean="0"/>
              <a:t>est</a:t>
            </a:r>
            <a:r>
              <a:rPr lang="de-DE" sz="2400" dirty="0" smtClean="0"/>
              <a:t> 1.5x </a:t>
            </a:r>
            <a:r>
              <a:rPr lang="de-DE" sz="2400" dirty="0" err="1" smtClean="0"/>
              <a:t>meilleur</a:t>
            </a:r>
            <a:r>
              <a:rPr lang="de-DE" sz="2400" dirty="0" smtClean="0"/>
              <a:t> </a:t>
            </a:r>
            <a:r>
              <a:rPr lang="de-DE" sz="2400" dirty="0" err="1" smtClean="0"/>
              <a:t>que</a:t>
            </a:r>
            <a:r>
              <a:rPr lang="de-DE" sz="2400" dirty="0" smtClean="0"/>
              <a:t> B: A </a:t>
            </a:r>
            <a:r>
              <a:rPr lang="de-DE" sz="2400" dirty="0" err="1" smtClean="0"/>
              <a:t>est</a:t>
            </a:r>
            <a:r>
              <a:rPr lang="de-DE" sz="2400" dirty="0" smtClean="0"/>
              <a:t> 3</a:t>
            </a:r>
            <a:r>
              <a:rPr lang="de-DE" sz="2400" dirty="0"/>
              <a:t>x</a:t>
            </a:r>
            <a:r>
              <a:rPr lang="de-DE" sz="2400" dirty="0" smtClean="0"/>
              <a:t> </a:t>
            </a:r>
            <a:r>
              <a:rPr lang="de-DE" sz="2400" dirty="0" err="1" smtClean="0"/>
              <a:t>meilleur</a:t>
            </a:r>
            <a:r>
              <a:rPr lang="de-DE" sz="2400" dirty="0" smtClean="0"/>
              <a:t> en total. (1.5 x 2, et non 1.5+2)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FF0000"/>
                </a:solidFill>
              </a:rPr>
              <a:t>=&gt;</a:t>
            </a:r>
            <a:r>
              <a:rPr lang="de-DE" sz="2400" dirty="0" err="1" smtClean="0">
                <a:solidFill>
                  <a:srgbClr val="FF0000"/>
                </a:solidFill>
              </a:rPr>
              <a:t>Multiplication</a:t>
            </a:r>
            <a:r>
              <a:rPr lang="de-DE" sz="2400" dirty="0" smtClean="0">
                <a:solidFill>
                  <a:srgbClr val="FF0000"/>
                </a:solidFill>
              </a:rPr>
              <a:t> des </a:t>
            </a:r>
            <a:r>
              <a:rPr lang="de-DE" sz="2400" dirty="0" err="1" smtClean="0">
                <a:solidFill>
                  <a:srgbClr val="FF0000"/>
                </a:solidFill>
              </a:rPr>
              <a:t>perfs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des </a:t>
            </a:r>
            <a:r>
              <a:rPr lang="de-DE" sz="2400" dirty="0" err="1" smtClean="0">
                <a:solidFill>
                  <a:srgbClr val="FF0000"/>
                </a:solidFill>
              </a:rPr>
              <a:t>epreuves</a:t>
            </a:r>
            <a:r>
              <a:rPr lang="de-DE" sz="2400" dirty="0" smtClean="0">
                <a:solidFill>
                  <a:srgbClr val="FF0000"/>
                </a:solidFill>
              </a:rPr>
              <a:t> ! </a:t>
            </a:r>
            <a:r>
              <a:rPr lang="de-DE" sz="2400" dirty="0" smtClean="0"/>
              <a:t>(</a:t>
            </a:r>
            <a:r>
              <a:rPr lang="de-DE" sz="2400" dirty="0" err="1" smtClean="0"/>
              <a:t>moyenne</a:t>
            </a:r>
            <a:r>
              <a:rPr lang="de-DE" sz="2400" dirty="0" smtClean="0"/>
              <a:t> </a:t>
            </a:r>
            <a:r>
              <a:rPr lang="de-DE" sz="2400" dirty="0" err="1" smtClean="0"/>
              <a:t>géometrique</a:t>
            </a:r>
            <a:r>
              <a:rPr lang="de-DE" sz="2400" dirty="0" smtClean="0"/>
              <a:t>) </a:t>
            </a:r>
            <a:endParaRPr lang="de-DE" sz="24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148285"/>
              </p:ext>
            </p:extLst>
          </p:nvPr>
        </p:nvGraphicFramePr>
        <p:xfrm>
          <a:off x="997200" y="5668664"/>
          <a:ext cx="2016125" cy="52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Formel" r:id="rId3" imgW="977900" imgH="254000" progId="Equation.3">
                  <p:embed/>
                </p:oleObj>
              </mc:Choice>
              <mc:Fallback>
                <p:oleObj name="Formel" r:id="rId3" imgW="977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7200" y="5668664"/>
                        <a:ext cx="2016125" cy="52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12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627864" y="5635602"/>
            <a:ext cx="4410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Difficile</a:t>
            </a:r>
            <a:r>
              <a:rPr lang="de-DE" dirty="0" smtClean="0"/>
              <a:t>? Tu </a:t>
            </a:r>
            <a:r>
              <a:rPr lang="de-DE" dirty="0" err="1" smtClean="0"/>
              <a:t>préfères</a:t>
            </a:r>
            <a:r>
              <a:rPr lang="de-DE" dirty="0" smtClean="0"/>
              <a:t> </a:t>
            </a:r>
            <a:r>
              <a:rPr lang="de-DE" dirty="0" err="1" smtClean="0"/>
              <a:t>l‘addition</a:t>
            </a:r>
            <a:r>
              <a:rPr lang="de-DE" dirty="0" smtClean="0"/>
              <a:t> des </a:t>
            </a:r>
            <a:r>
              <a:rPr lang="de-DE" dirty="0" err="1" smtClean="0"/>
              <a:t>nombres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err="1" smtClean="0"/>
              <a:t>Pas</a:t>
            </a:r>
            <a:r>
              <a:rPr lang="de-DE" dirty="0" smtClean="0"/>
              <a:t> de </a:t>
            </a:r>
            <a:r>
              <a:rPr lang="de-DE" dirty="0" err="1" smtClean="0"/>
              <a:t>problème</a:t>
            </a:r>
            <a:r>
              <a:rPr lang="de-DE" dirty="0" smtClean="0"/>
              <a:t>! Je </a:t>
            </a:r>
            <a:r>
              <a:rPr lang="de-DE" dirty="0" err="1" smtClean="0"/>
              <a:t>vous</a:t>
            </a:r>
            <a:r>
              <a:rPr lang="de-DE" dirty="0" smtClean="0"/>
              <a:t> </a:t>
            </a:r>
            <a:r>
              <a:rPr lang="de-DE" dirty="0" err="1" smtClean="0"/>
              <a:t>montrerai</a:t>
            </a:r>
            <a:r>
              <a:rPr lang="de-DE" dirty="0" smtClean="0"/>
              <a:t>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312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</a:t>
            </a:r>
            <a:r>
              <a:rPr lang="de-DE" dirty="0"/>
              <a:t>Relative </a:t>
            </a:r>
            <a:r>
              <a:rPr lang="de-DE" dirty="0" err="1" smtClean="0"/>
              <a:t>scoring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75072"/>
            <a:ext cx="8229600" cy="4823542"/>
          </a:xfrm>
        </p:spPr>
        <p:txBody>
          <a:bodyPr>
            <a:normAutofit fontScale="92500" lnSpcReduction="20000"/>
          </a:bodyPr>
          <a:lstStyle/>
          <a:p>
            <a:r>
              <a:rPr lang="de-DE" sz="2000" dirty="0" err="1" smtClean="0"/>
              <a:t>Exemple</a:t>
            </a:r>
            <a:r>
              <a:rPr lang="de-DE" sz="2000" dirty="0" smtClean="0"/>
              <a:t> </a:t>
            </a:r>
            <a:r>
              <a:rPr lang="de-DE" sz="2000" dirty="0" err="1" smtClean="0"/>
              <a:t>d‘une</a:t>
            </a:r>
            <a:r>
              <a:rPr lang="de-DE" sz="2000" dirty="0" smtClean="0"/>
              <a:t> </a:t>
            </a:r>
            <a:r>
              <a:rPr lang="de-DE" sz="2000" dirty="0" err="1" smtClean="0"/>
              <a:t>petite</a:t>
            </a:r>
            <a:r>
              <a:rPr lang="de-DE" sz="2000" dirty="0" smtClean="0"/>
              <a:t> </a:t>
            </a:r>
            <a:r>
              <a:rPr lang="de-DE" sz="2000" dirty="0" err="1" smtClean="0"/>
              <a:t>compétition</a:t>
            </a:r>
            <a:r>
              <a:rPr lang="de-DE" sz="2000" dirty="0" smtClean="0"/>
              <a:t> </a:t>
            </a:r>
            <a:r>
              <a:rPr lang="de-DE" sz="2000" dirty="0" err="1" smtClean="0"/>
              <a:t>dans</a:t>
            </a:r>
            <a:r>
              <a:rPr lang="de-DE" sz="2000" dirty="0" smtClean="0"/>
              <a:t> des </a:t>
            </a:r>
            <a:r>
              <a:rPr lang="de-DE" sz="2000" dirty="0" err="1" smtClean="0"/>
              <a:t>conditions</a:t>
            </a:r>
            <a:r>
              <a:rPr lang="de-DE" sz="2000" dirty="0" smtClean="0"/>
              <a:t> </a:t>
            </a:r>
            <a:r>
              <a:rPr lang="de-DE" sz="2000" dirty="0" err="1" smtClean="0"/>
              <a:t>différentes</a:t>
            </a:r>
            <a:r>
              <a:rPr lang="de-DE" sz="2000" dirty="0" smtClean="0"/>
              <a:t> </a:t>
            </a:r>
            <a:r>
              <a:rPr lang="de-DE" sz="2000" dirty="0" err="1" smtClean="0"/>
              <a:t>pendant</a:t>
            </a:r>
            <a:r>
              <a:rPr lang="de-DE" sz="2000" dirty="0" smtClean="0"/>
              <a:t> les </a:t>
            </a:r>
            <a:r>
              <a:rPr lang="de-DE" sz="2000" dirty="0" err="1"/>
              <a:t>é</a:t>
            </a:r>
            <a:r>
              <a:rPr lang="de-DE" sz="2000" dirty="0" err="1" smtClean="0"/>
              <a:t>preuves</a:t>
            </a:r>
            <a:r>
              <a:rPr lang="de-DE" sz="2000" dirty="0" smtClean="0"/>
              <a:t>.</a:t>
            </a:r>
            <a:br>
              <a:rPr lang="de-DE" sz="2000" dirty="0" smtClean="0"/>
            </a:br>
            <a:r>
              <a:rPr lang="de-DE" sz="2000" dirty="0" smtClean="0"/>
              <a:t>          FC       ACC     AR      END     MTA            TC 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  </a:t>
            </a:r>
          </a:p>
          <a:p>
            <a:r>
              <a:rPr lang="de-DE" sz="2000" dirty="0" smtClean="0"/>
              <a:t>A </a:t>
            </a:r>
            <a:r>
              <a:rPr lang="de-DE" sz="2000" dirty="0" err="1" smtClean="0"/>
              <a:t>est</a:t>
            </a:r>
            <a:r>
              <a:rPr lang="de-DE" sz="2000" dirty="0" smtClean="0"/>
              <a:t>    2x   |  0.5x| 0.93x| 1.5x|1.25x         |  0.5x    </a:t>
            </a:r>
            <a:r>
              <a:rPr lang="de-DE" sz="2000" dirty="0" err="1" smtClean="0"/>
              <a:t>meilleur</a:t>
            </a:r>
            <a:r>
              <a:rPr lang="de-DE" sz="2000" dirty="0" smtClean="0"/>
              <a:t> </a:t>
            </a:r>
            <a:r>
              <a:rPr lang="de-DE" sz="2000" dirty="0" err="1" smtClean="0"/>
              <a:t>que</a:t>
            </a:r>
            <a:r>
              <a:rPr lang="de-DE" sz="2000" dirty="0" smtClean="0"/>
              <a:t> B</a:t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err="1" smtClean="0"/>
              <a:t>Globalement</a:t>
            </a:r>
            <a:r>
              <a:rPr lang="de-DE" sz="2000" dirty="0" smtClean="0"/>
              <a:t> A </a:t>
            </a:r>
            <a:r>
              <a:rPr lang="de-DE" sz="2000" dirty="0" err="1" smtClean="0"/>
              <a:t>est</a:t>
            </a:r>
            <a:r>
              <a:rPr lang="de-DE" sz="2000" dirty="0" smtClean="0"/>
              <a:t> 2 x 0.5 x 0.93 x 1.5 x 1.25 x 0.5 = 0.875 x </a:t>
            </a:r>
            <a:r>
              <a:rPr lang="de-DE" sz="2000" dirty="0" err="1" smtClean="0"/>
              <a:t>meilleur</a:t>
            </a:r>
            <a:r>
              <a:rPr lang="de-DE" sz="2000" dirty="0" smtClean="0"/>
              <a:t> </a:t>
            </a:r>
            <a:r>
              <a:rPr lang="de-DE" sz="2000" dirty="0" err="1" smtClean="0"/>
              <a:t>que</a:t>
            </a:r>
            <a:r>
              <a:rPr lang="de-DE" sz="2000" dirty="0" smtClean="0"/>
              <a:t> B. </a:t>
            </a:r>
            <a:br>
              <a:rPr lang="de-DE" sz="2000" dirty="0" smtClean="0"/>
            </a:br>
            <a:r>
              <a:rPr lang="de-DE" sz="2000" dirty="0" err="1" smtClean="0"/>
              <a:t>Alors</a:t>
            </a:r>
            <a:r>
              <a:rPr lang="de-DE" sz="2000" dirty="0" smtClean="0"/>
              <a:t> B a </a:t>
            </a:r>
            <a:r>
              <a:rPr lang="de-DE" sz="2000" dirty="0" err="1" smtClean="0"/>
              <a:t>battu</a:t>
            </a:r>
            <a:r>
              <a:rPr lang="de-DE" sz="2000" dirty="0" smtClean="0"/>
              <a:t> A, </a:t>
            </a:r>
            <a:r>
              <a:rPr lang="de-DE" sz="2000" dirty="0" err="1" smtClean="0"/>
              <a:t>même</a:t>
            </a:r>
            <a:r>
              <a:rPr lang="de-DE" sz="2000" dirty="0" smtClean="0"/>
              <a:t> si </a:t>
            </a:r>
            <a:r>
              <a:rPr lang="de-DE" sz="2000" dirty="0" err="1" smtClean="0"/>
              <a:t>après</a:t>
            </a:r>
            <a:r>
              <a:rPr lang="de-DE" sz="2000" dirty="0" smtClean="0"/>
              <a:t> </a:t>
            </a:r>
            <a:r>
              <a:rPr lang="de-DE" sz="2000" dirty="0" err="1" smtClean="0"/>
              <a:t>encore</a:t>
            </a:r>
            <a:r>
              <a:rPr lang="de-DE" sz="2000" dirty="0" smtClean="0"/>
              <a:t> 1000 </a:t>
            </a:r>
            <a:r>
              <a:rPr lang="de-DE" sz="2000" dirty="0" err="1" smtClean="0"/>
              <a:t>competiteurs</a:t>
            </a:r>
            <a:r>
              <a:rPr lang="de-DE" sz="2000" dirty="0" smtClean="0"/>
              <a:t> </a:t>
            </a:r>
            <a:r>
              <a:rPr lang="de-DE" sz="2000" dirty="0" err="1" smtClean="0"/>
              <a:t>lancent</a:t>
            </a:r>
            <a:r>
              <a:rPr lang="de-DE" sz="2000" dirty="0" smtClean="0"/>
              <a:t>!   </a:t>
            </a:r>
            <a:br>
              <a:rPr lang="de-DE" sz="2000" dirty="0" smtClean="0"/>
            </a:br>
            <a:endParaRPr lang="de-DE" sz="2000" dirty="0"/>
          </a:p>
          <a:p>
            <a:r>
              <a:rPr lang="de-DE" sz="2000" dirty="0" smtClean="0"/>
              <a:t>Si on </a:t>
            </a:r>
            <a:r>
              <a:rPr lang="de-DE" sz="2000" dirty="0" err="1" smtClean="0"/>
              <a:t>avait</a:t>
            </a:r>
            <a:r>
              <a:rPr lang="de-DE" sz="2000" dirty="0" smtClean="0"/>
              <a:t> 48p </a:t>
            </a:r>
            <a:r>
              <a:rPr lang="de-DE" sz="2000" dirty="0" smtClean="0"/>
              <a:t>au </a:t>
            </a:r>
            <a:r>
              <a:rPr lang="de-DE" sz="2000" dirty="0" err="1" smtClean="0"/>
              <a:t>lieu</a:t>
            </a:r>
            <a:r>
              <a:rPr lang="de-DE" sz="2000" dirty="0" smtClean="0"/>
              <a:t> de</a:t>
            </a:r>
            <a:r>
              <a:rPr lang="de-DE" sz="2000" dirty="0" smtClean="0"/>
              <a:t> </a:t>
            </a:r>
            <a:r>
              <a:rPr lang="de-DE" sz="2000" dirty="0" smtClean="0"/>
              <a:t>96p en TC, </a:t>
            </a:r>
            <a:r>
              <a:rPr lang="de-DE" sz="2000" dirty="0" err="1" smtClean="0"/>
              <a:t>ça</a:t>
            </a:r>
            <a:r>
              <a:rPr lang="de-DE" sz="2000" dirty="0" smtClean="0"/>
              <a:t> </a:t>
            </a:r>
            <a:r>
              <a:rPr lang="de-DE" sz="2000" dirty="0" err="1" smtClean="0"/>
              <a:t>change</a:t>
            </a:r>
            <a:r>
              <a:rPr lang="de-DE" sz="2000" dirty="0" smtClean="0"/>
              <a:t>? Non: </a:t>
            </a:r>
            <a:r>
              <a:rPr lang="de-DE" sz="2000" dirty="0" err="1" smtClean="0"/>
              <a:t>Rien</a:t>
            </a:r>
            <a:r>
              <a:rPr lang="de-DE" sz="2000" dirty="0" smtClean="0"/>
              <a:t> ne </a:t>
            </a:r>
            <a:r>
              <a:rPr lang="de-DE" sz="2000" dirty="0" err="1" smtClean="0"/>
              <a:t>changerait</a:t>
            </a:r>
            <a:r>
              <a:rPr lang="de-DE" sz="2000" dirty="0" smtClean="0"/>
              <a:t>!</a:t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smtClean="0">
                <a:solidFill>
                  <a:srgbClr val="FF6600"/>
                </a:solidFill>
              </a:rPr>
              <a:t>*MTA: Le </a:t>
            </a:r>
            <a:r>
              <a:rPr lang="de-DE" sz="2000" dirty="0" err="1" smtClean="0">
                <a:solidFill>
                  <a:srgbClr val="FF6600"/>
                </a:solidFill>
              </a:rPr>
              <a:t>meilleur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temps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atteignable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sans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pompes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est</a:t>
            </a:r>
            <a:r>
              <a:rPr lang="de-DE" sz="2000" dirty="0" smtClean="0">
                <a:solidFill>
                  <a:srgbClr val="FF6600"/>
                </a:solidFill>
              </a:rPr>
              <a:t> 50-60s. A </a:t>
            </a:r>
            <a:r>
              <a:rPr lang="de-DE" sz="2000" dirty="0" err="1" smtClean="0">
                <a:solidFill>
                  <a:srgbClr val="FF6600"/>
                </a:solidFill>
              </a:rPr>
              <a:t>discuter</a:t>
            </a:r>
            <a:r>
              <a:rPr lang="de-DE" sz="2000" dirty="0" smtClean="0">
                <a:solidFill>
                  <a:srgbClr val="FF6600"/>
                </a:solidFill>
              </a:rPr>
              <a:t>... </a:t>
            </a:r>
            <a:r>
              <a:rPr lang="de-DE" sz="2000" dirty="0" err="1" smtClean="0">
                <a:solidFill>
                  <a:srgbClr val="FF6600"/>
                </a:solidFill>
              </a:rPr>
              <a:t>Chaque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vol</a:t>
            </a:r>
            <a:r>
              <a:rPr lang="de-DE" sz="2000" dirty="0" smtClean="0">
                <a:solidFill>
                  <a:srgbClr val="FF6600"/>
                </a:solidFill>
              </a:rPr>
              <a:t> de &gt;50s </a:t>
            </a:r>
            <a:r>
              <a:rPr lang="de-DE" sz="2000" dirty="0" err="1" smtClean="0">
                <a:solidFill>
                  <a:srgbClr val="FF6600"/>
                </a:solidFill>
              </a:rPr>
              <a:t>est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arrondi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vers</a:t>
            </a:r>
            <a:r>
              <a:rPr lang="de-DE" sz="2000" dirty="0" smtClean="0">
                <a:solidFill>
                  <a:srgbClr val="FF6600"/>
                </a:solidFill>
              </a:rPr>
              <a:t> 50.0s =100p. 90s </a:t>
            </a:r>
            <a:r>
              <a:rPr lang="de-DE" sz="2000" dirty="0" err="1" smtClean="0">
                <a:solidFill>
                  <a:srgbClr val="FF6600"/>
                </a:solidFill>
              </a:rPr>
              <a:t>n‘est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pas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une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meilleur</a:t>
            </a:r>
            <a:r>
              <a:rPr lang="de-DE" sz="2000" dirty="0" smtClean="0">
                <a:solidFill>
                  <a:srgbClr val="FF6600"/>
                </a:solidFill>
              </a:rPr>
              <a:t> perf. </a:t>
            </a:r>
            <a:r>
              <a:rPr lang="de-DE" sz="2000" dirty="0" err="1" smtClean="0">
                <a:solidFill>
                  <a:srgbClr val="FF6600"/>
                </a:solidFill>
              </a:rPr>
              <a:t>que</a:t>
            </a:r>
            <a:r>
              <a:rPr lang="de-DE" sz="2000" dirty="0" smtClean="0">
                <a:solidFill>
                  <a:srgbClr val="FF6600"/>
                </a:solidFill>
              </a:rPr>
              <a:t> 50s.</a:t>
            </a:r>
            <a:br>
              <a:rPr lang="de-DE" sz="2000" dirty="0" smtClean="0">
                <a:solidFill>
                  <a:srgbClr val="FF6600"/>
                </a:solidFill>
              </a:rPr>
            </a:br>
            <a:r>
              <a:rPr lang="de-DE" sz="2000" dirty="0" smtClean="0">
                <a:solidFill>
                  <a:srgbClr val="FF6600"/>
                </a:solidFill>
              </a:rPr>
              <a:t>Trick Catch: Si on a 533p, 107p, 100p on </a:t>
            </a:r>
            <a:r>
              <a:rPr lang="de-DE" sz="2000" dirty="0" err="1" smtClean="0">
                <a:solidFill>
                  <a:srgbClr val="FF6600"/>
                </a:solidFill>
              </a:rPr>
              <a:t>peut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donner</a:t>
            </a:r>
            <a:r>
              <a:rPr lang="de-DE" sz="2000" dirty="0" smtClean="0">
                <a:solidFill>
                  <a:srgbClr val="FF6600"/>
                </a:solidFill>
              </a:rPr>
              <a:t> 102,101,100p...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967981"/>
              </p:ext>
            </p:extLst>
          </p:nvPr>
        </p:nvGraphicFramePr>
        <p:xfrm>
          <a:off x="566172" y="2308475"/>
          <a:ext cx="5116055" cy="7416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30865"/>
                <a:gridCol w="730865"/>
                <a:gridCol w="621076"/>
                <a:gridCol w="660400"/>
                <a:gridCol w="571500"/>
                <a:gridCol w="1219200"/>
                <a:gridCol w="58214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30.0s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40p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70p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60c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600"/>
                          </a:solidFill>
                        </a:rPr>
                        <a:t>60s=&gt;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50s</a:t>
                      </a:r>
                      <a:r>
                        <a:rPr lang="de-DE" b="1" dirty="0" smtClean="0">
                          <a:solidFill>
                            <a:srgbClr val="FF6600"/>
                          </a:solidFill>
                        </a:rPr>
                        <a:t>*</a:t>
                      </a:r>
                      <a:endParaRPr lang="de-DE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12p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60.0s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80p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75p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40p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40s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24p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13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Relative </a:t>
            </a:r>
            <a:r>
              <a:rPr lang="de-DE" dirty="0" err="1"/>
              <a:t>scoring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7293" cy="4525963"/>
          </a:xfrm>
        </p:spPr>
        <p:txBody>
          <a:bodyPr>
            <a:noAutofit/>
          </a:bodyPr>
          <a:lstStyle/>
          <a:p>
            <a:r>
              <a:rPr lang="fr-FR" sz="2000" dirty="0" smtClean="0"/>
              <a:t>Est ce que les conditions </a:t>
            </a:r>
            <a:r>
              <a:rPr lang="fr-FR" sz="2000" dirty="0" smtClean="0"/>
              <a:t>météo </a:t>
            </a:r>
            <a:r>
              <a:rPr lang="fr-FR" sz="2000" dirty="0" smtClean="0"/>
              <a:t>défigurent </a:t>
            </a:r>
            <a:r>
              <a:rPr lang="fr-FR" sz="2000" dirty="0" smtClean="0">
                <a:solidFill>
                  <a:srgbClr val="0000FF"/>
                </a:solidFill>
              </a:rPr>
              <a:t>ce</a:t>
            </a:r>
            <a:r>
              <a:rPr lang="fr-FR" sz="2000" dirty="0" smtClean="0"/>
              <a:t> système?</a:t>
            </a:r>
            <a:br>
              <a:rPr lang="fr-FR" sz="2000" dirty="0" smtClean="0"/>
            </a:br>
            <a:r>
              <a:rPr lang="fr-FR" sz="2000" dirty="0" smtClean="0"/>
              <a:t> (</a:t>
            </a:r>
            <a:r>
              <a:rPr lang="fr-FR" sz="2000" dirty="0" smtClean="0"/>
              <a:t>exemple </a:t>
            </a:r>
            <a:r>
              <a:rPr lang="fr-FR" sz="2000" dirty="0" smtClean="0"/>
              <a:t>très </a:t>
            </a:r>
            <a:r>
              <a:rPr lang="fr-FR" sz="2000" dirty="0" smtClean="0"/>
              <a:t>extrême...) </a:t>
            </a:r>
            <a:r>
              <a:rPr lang="fr-FR" sz="2000" dirty="0" smtClean="0">
                <a:solidFill>
                  <a:srgbClr val="0550E0"/>
                </a:solidFill>
              </a:rPr>
              <a:t>Non avec la multiplication</a:t>
            </a:r>
            <a:r>
              <a:rPr lang="fr-FR" sz="2000" dirty="0" smtClean="0"/>
              <a:t>. </a:t>
            </a:r>
            <a:r>
              <a:rPr lang="fr-FR" sz="2000" dirty="0" smtClean="0">
                <a:solidFill>
                  <a:srgbClr val="FF6C03"/>
                </a:solidFill>
              </a:rPr>
              <a:t>Ou</a:t>
            </a:r>
            <a:r>
              <a:rPr lang="fr-FR" sz="2000" dirty="0" smtClean="0">
                <a:solidFill>
                  <a:srgbClr val="FF6C03"/>
                </a:solidFill>
              </a:rPr>
              <a:t>i </a:t>
            </a:r>
            <a:r>
              <a:rPr lang="fr-FR" sz="2000" dirty="0" smtClean="0">
                <a:solidFill>
                  <a:srgbClr val="FF6C03"/>
                </a:solidFill>
              </a:rPr>
              <a:t>avec l‘addition</a:t>
            </a:r>
            <a:r>
              <a:rPr lang="fr-FR" sz="2000" dirty="0" smtClean="0"/>
              <a:t>.</a:t>
            </a:r>
            <a:br>
              <a:rPr lang="fr-FR" sz="2000" dirty="0" smtClean="0"/>
            </a:br>
            <a:endParaRPr lang="fr-FR" sz="2000" dirty="0" smtClean="0"/>
          </a:p>
          <a:p>
            <a:r>
              <a:rPr lang="fr-FR" sz="2000" dirty="0" smtClean="0"/>
              <a:t>Exemple:     	          </a:t>
            </a:r>
            <a:r>
              <a:rPr lang="fr-FR" sz="2000" dirty="0" err="1" smtClean="0"/>
              <a:t>Fast</a:t>
            </a:r>
            <a:r>
              <a:rPr lang="fr-FR" sz="2000" dirty="0" smtClean="0"/>
              <a:t> Catch    AR			         </a:t>
            </a:r>
            <a:r>
              <a:rPr lang="fr-FR" sz="2000" dirty="0" smtClean="0">
                <a:solidFill>
                  <a:srgbClr val="0550E0"/>
                </a:solidFill>
              </a:rPr>
              <a:t>Multiplication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FF6C03"/>
                </a:solidFill>
              </a:rPr>
              <a:t>Addition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A </a:t>
            </a:r>
            <a:r>
              <a:rPr lang="fr-FR" sz="2000" dirty="0" smtClean="0">
                <a:solidFill>
                  <a:srgbClr val="FF0000"/>
                </a:solidFill>
              </a:rPr>
              <a:t>spécialiste de FC	  4c = 20P     50p=50P</a:t>
            </a:r>
            <a:r>
              <a:rPr lang="fr-FR" sz="2000" dirty="0" smtClean="0"/>
              <a:t>			</a:t>
            </a:r>
            <a:r>
              <a:rPr lang="fr-FR" sz="2000" dirty="0" smtClean="0">
                <a:solidFill>
                  <a:srgbClr val="FF0000"/>
                </a:solidFill>
              </a:rPr>
              <a:t>20x50=1000    20+50=70</a:t>
            </a:r>
            <a:br>
              <a:rPr lang="fr-FR" sz="2000" dirty="0" smtClean="0">
                <a:solidFill>
                  <a:srgbClr val="FF0000"/>
                </a:solidFill>
              </a:rPr>
            </a:br>
            <a:r>
              <a:rPr lang="fr-FR" sz="2000" dirty="0" smtClean="0"/>
              <a:t>B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>
                <a:solidFill>
                  <a:srgbClr val="008000"/>
                </a:solidFill>
              </a:rPr>
              <a:t>spécialiste d‘AR    2c = 10P      90p=90P</a:t>
            </a:r>
            <a:r>
              <a:rPr lang="fr-FR" sz="2000" dirty="0" smtClean="0"/>
              <a:t> 		        </a:t>
            </a:r>
            <a:r>
              <a:rPr lang="fr-FR" sz="2000" dirty="0" smtClean="0">
                <a:solidFill>
                  <a:srgbClr val="008000"/>
                </a:solidFill>
              </a:rPr>
              <a:t>10x90=900      10+90=100 </a:t>
            </a:r>
            <a:br>
              <a:rPr lang="fr-FR" sz="2000" dirty="0" smtClean="0">
                <a:solidFill>
                  <a:srgbClr val="008000"/>
                </a:solidFill>
              </a:rPr>
            </a:br>
            <a:r>
              <a:rPr lang="fr-FR" sz="2000" dirty="0" smtClean="0">
                <a:solidFill>
                  <a:srgbClr val="008000"/>
                </a:solidFill>
              </a:rPr>
              <a:t>												</a:t>
            </a:r>
            <a:r>
              <a:rPr lang="fr-FR" sz="2000" dirty="0" smtClean="0"/>
              <a:t>vainqueur</a:t>
            </a:r>
            <a:r>
              <a:rPr lang="fr-FR" sz="2000" dirty="0" smtClean="0">
                <a:solidFill>
                  <a:srgbClr val="008000"/>
                </a:solidFill>
              </a:rPr>
              <a:t> </a:t>
            </a:r>
            <a:r>
              <a:rPr lang="fr-FR" sz="2000" dirty="0" smtClean="0"/>
              <a:t>A   vainqueur</a:t>
            </a:r>
            <a:r>
              <a:rPr lang="fr-FR" sz="2000" dirty="0" smtClean="0">
                <a:solidFill>
                  <a:srgbClr val="008000"/>
                </a:solidFill>
              </a:rPr>
              <a:t> </a:t>
            </a:r>
            <a:r>
              <a:rPr lang="fr-FR" sz="2000" dirty="0" smtClean="0"/>
              <a:t>B!</a:t>
            </a:r>
            <a:r>
              <a:rPr lang="fr-FR" sz="2000" dirty="0" smtClean="0">
                <a:solidFill>
                  <a:srgbClr val="FF6C03"/>
                </a:solidFill>
              </a:rPr>
              <a:t>	</a:t>
            </a:r>
          </a:p>
          <a:p>
            <a:r>
              <a:rPr lang="fr-FR" sz="2000" dirty="0" smtClean="0"/>
              <a:t>Même lanceurs, conditions échangées</a:t>
            </a:r>
            <a:br>
              <a:rPr lang="fr-FR" sz="2000" dirty="0" smtClean="0"/>
            </a:br>
            <a:r>
              <a:rPr lang="fr-FR" sz="2000" dirty="0" smtClean="0"/>
              <a:t>Exemple:      	         </a:t>
            </a:r>
            <a:r>
              <a:rPr lang="fr-FR" sz="2000" dirty="0" err="1" smtClean="0"/>
              <a:t>Fast</a:t>
            </a:r>
            <a:r>
              <a:rPr lang="fr-FR" sz="2000" dirty="0" smtClean="0"/>
              <a:t> Catch       AR			        </a:t>
            </a:r>
            <a:r>
              <a:rPr lang="fr-FR" sz="2000" dirty="0" smtClean="0">
                <a:solidFill>
                  <a:srgbClr val="0550E0"/>
                </a:solidFill>
              </a:rPr>
              <a:t>Multiplication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FF6C03"/>
                </a:solidFill>
              </a:rPr>
              <a:t>Addition 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smtClean="0"/>
              <a:t>A </a:t>
            </a:r>
            <a:r>
              <a:rPr lang="fr-FR" sz="2000" dirty="0" smtClean="0">
                <a:solidFill>
                  <a:srgbClr val="FF0000"/>
                </a:solidFill>
              </a:rPr>
              <a:t>spécialiste de FC  16.5s = 90P	 10p=10P	</a:t>
            </a:r>
            <a:r>
              <a:rPr lang="fr-FR" sz="2000" dirty="0" smtClean="0"/>
              <a:t>	</a:t>
            </a:r>
            <a:r>
              <a:rPr lang="fr-FR" sz="2000" dirty="0" smtClean="0">
                <a:solidFill>
                  <a:srgbClr val="FF0000"/>
                </a:solidFill>
              </a:rPr>
              <a:t>90x10=900      90+10=100</a:t>
            </a:r>
            <a:br>
              <a:rPr lang="fr-FR" sz="2000" dirty="0" smtClean="0">
                <a:solidFill>
                  <a:srgbClr val="FF0000"/>
                </a:solidFill>
              </a:rPr>
            </a:br>
            <a:r>
              <a:rPr lang="fr-FR" sz="2000" dirty="0" smtClean="0"/>
              <a:t>B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>
                <a:solidFill>
                  <a:srgbClr val="008000"/>
                </a:solidFill>
              </a:rPr>
              <a:t>spécialiste d‘AR  33.0s = 45P	 18p=18P </a:t>
            </a:r>
            <a:r>
              <a:rPr lang="fr-FR" sz="2000" dirty="0" smtClean="0"/>
              <a:t>	        </a:t>
            </a:r>
            <a:r>
              <a:rPr lang="fr-FR" sz="2000" dirty="0" smtClean="0">
                <a:solidFill>
                  <a:srgbClr val="008000"/>
                </a:solidFill>
              </a:rPr>
              <a:t>45x18=810      45+18=63 </a:t>
            </a:r>
            <a:br>
              <a:rPr lang="fr-FR" sz="2000" dirty="0" smtClean="0">
                <a:solidFill>
                  <a:srgbClr val="008000"/>
                </a:solidFill>
              </a:rPr>
            </a:br>
            <a:r>
              <a:rPr lang="fr-FR" sz="2000" dirty="0" smtClean="0">
                <a:solidFill>
                  <a:srgbClr val="008000"/>
                </a:solidFill>
              </a:rPr>
              <a:t>												</a:t>
            </a:r>
            <a:r>
              <a:rPr lang="fr-FR" sz="2000" dirty="0" smtClean="0"/>
              <a:t> vainqueur</a:t>
            </a:r>
            <a:r>
              <a:rPr lang="fr-FR" sz="2000" dirty="0" smtClean="0">
                <a:solidFill>
                  <a:srgbClr val="008000"/>
                </a:solidFill>
              </a:rPr>
              <a:t> </a:t>
            </a:r>
            <a:r>
              <a:rPr lang="fr-FR" sz="2000" dirty="0" smtClean="0"/>
              <a:t>A 	 vainqueur</a:t>
            </a:r>
            <a:r>
              <a:rPr lang="fr-FR" sz="2000" dirty="0" smtClean="0">
                <a:solidFill>
                  <a:srgbClr val="008000"/>
                </a:solidFill>
              </a:rPr>
              <a:t> </a:t>
            </a:r>
            <a:r>
              <a:rPr lang="fr-FR" sz="2000" dirty="0" smtClean="0"/>
              <a:t>A 		</a:t>
            </a:r>
            <a:endParaRPr lang="fr-FR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14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Relative </a:t>
            </a:r>
            <a:r>
              <a:rPr lang="de-DE" dirty="0" err="1"/>
              <a:t>scoring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1834"/>
            <a:ext cx="8475133" cy="452596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Mais si on VEUT additionner? Pas de problème. On fait des barèmes. </a:t>
            </a:r>
            <a:br>
              <a:rPr lang="fr-FR" sz="2000" dirty="0" smtClean="0"/>
            </a:br>
            <a:r>
              <a:rPr lang="fr-FR" sz="2000" dirty="0" smtClean="0">
                <a:solidFill>
                  <a:srgbClr val="FF0000"/>
                </a:solidFill>
              </a:rPr>
              <a:t>2 x veut dire: ca. + 150 p</a:t>
            </a:r>
            <a:r>
              <a:rPr lang="fr-FR" sz="2000" dirty="0" smtClean="0"/>
              <a:t>, </a:t>
            </a:r>
            <a:r>
              <a:rPr lang="fr-FR" sz="2000" dirty="0" smtClean="0">
                <a:solidFill>
                  <a:srgbClr val="008000"/>
                </a:solidFill>
              </a:rPr>
              <a:t>20% meilleur: ca. + 40 p</a:t>
            </a:r>
            <a:r>
              <a:rPr lang="fr-FR" sz="2000" dirty="0" smtClean="0"/>
              <a:t>,</a:t>
            </a:r>
            <a:r>
              <a:rPr lang="fr-FR" sz="2000" dirty="0" smtClean="0">
                <a:solidFill>
                  <a:srgbClr val="008000"/>
                </a:solidFill>
              </a:rPr>
              <a:t> </a:t>
            </a:r>
            <a:r>
              <a:rPr lang="fr-FR" sz="2000" dirty="0" smtClean="0">
                <a:solidFill>
                  <a:srgbClr val="FF6600"/>
                </a:solidFill>
              </a:rPr>
              <a:t>10% meilleur: ca. +20p </a:t>
            </a:r>
            <a:br>
              <a:rPr lang="fr-FR" sz="2000" dirty="0" smtClean="0">
                <a:solidFill>
                  <a:srgbClr val="FF6600"/>
                </a:solidFill>
              </a:rPr>
            </a:br>
            <a:r>
              <a:rPr lang="fr-FR" sz="2000" dirty="0" smtClean="0"/>
              <a:t>n‘importe ou dans la table!</a:t>
            </a:r>
            <a:r>
              <a:rPr lang="fr-FR" sz="2000" dirty="0" smtClean="0">
                <a:solidFill>
                  <a:srgbClr val="FF6600"/>
                </a:solidFill>
              </a:rPr>
              <a:t/>
            </a:r>
            <a:br>
              <a:rPr lang="fr-FR" sz="2000" dirty="0" smtClean="0">
                <a:solidFill>
                  <a:srgbClr val="FF6600"/>
                </a:solidFill>
              </a:rPr>
            </a:br>
            <a:r>
              <a:rPr lang="fr-FR" sz="2000" dirty="0" smtClean="0"/>
              <a:t>FC				MTA		</a:t>
            </a:r>
            <a:r>
              <a:rPr lang="de-DE" sz="2000" dirty="0" smtClean="0"/>
              <a:t>		END				</a:t>
            </a:r>
            <a:r>
              <a:rPr lang="de-DE" sz="2000" dirty="0" err="1" smtClean="0"/>
              <a:t>Autre</a:t>
            </a:r>
            <a:r>
              <a:rPr lang="de-DE" sz="2000" dirty="0" smtClean="0"/>
              <a:t>: </a:t>
            </a:r>
            <a:r>
              <a:rPr lang="de-DE" sz="2000" dirty="0" err="1" smtClean="0"/>
              <a:t>Pareil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223566"/>
              </p:ext>
            </p:extLst>
          </p:nvPr>
        </p:nvGraphicFramePr>
        <p:xfrm>
          <a:off x="571501" y="2370666"/>
          <a:ext cx="1892300" cy="40792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41400"/>
                <a:gridCol w="8509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15.00s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1000p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18.00s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961p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21.00s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927p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24.00s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898p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27.00s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873p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30.00s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850p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37.80s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800p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rgbClr val="019945"/>
                          </a:solidFill>
                        </a:rPr>
                        <a:t>60.00s</a:t>
                      </a:r>
                      <a:endParaRPr lang="de-DE" sz="1600" b="1" dirty="0">
                        <a:solidFill>
                          <a:srgbClr val="01994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rgbClr val="019945"/>
                          </a:solidFill>
                        </a:rPr>
                        <a:t>700p</a:t>
                      </a:r>
                      <a:endParaRPr lang="de-DE" sz="1600" b="1" dirty="0">
                        <a:solidFill>
                          <a:srgbClr val="01994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rgbClr val="019945"/>
                          </a:solidFill>
                        </a:rPr>
                        <a:t>4c(75s)</a:t>
                      </a:r>
                      <a:endParaRPr lang="de-DE" sz="1600" b="1" dirty="0">
                        <a:solidFill>
                          <a:srgbClr val="01994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rgbClr val="019945"/>
                          </a:solidFill>
                        </a:rPr>
                        <a:t>652p</a:t>
                      </a:r>
                      <a:endParaRPr lang="de-DE" sz="1600" b="1" dirty="0">
                        <a:solidFill>
                          <a:srgbClr val="01994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2c(150s)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502p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0c(---s)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350p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933357"/>
              </p:ext>
            </p:extLst>
          </p:nvPr>
        </p:nvGraphicFramePr>
        <p:xfrm>
          <a:off x="2628900" y="2370666"/>
          <a:ext cx="1892300" cy="40792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41400"/>
                <a:gridCol w="8509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&gt;=50s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1000p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45s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977p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40s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952p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C03"/>
                          </a:solidFill>
                        </a:rPr>
                        <a:t>33s</a:t>
                      </a:r>
                      <a:endParaRPr lang="de-DE" b="1" dirty="0">
                        <a:solidFill>
                          <a:srgbClr val="FF6C0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C03"/>
                          </a:solidFill>
                        </a:rPr>
                        <a:t>910p</a:t>
                      </a:r>
                      <a:endParaRPr lang="de-DE" b="1" dirty="0">
                        <a:solidFill>
                          <a:srgbClr val="FF6C0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C03"/>
                          </a:solidFill>
                        </a:rPr>
                        <a:t>30s</a:t>
                      </a:r>
                      <a:endParaRPr lang="de-DE" b="1" dirty="0">
                        <a:solidFill>
                          <a:srgbClr val="FF6C0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C03"/>
                          </a:solidFill>
                        </a:rPr>
                        <a:t>889p</a:t>
                      </a:r>
                      <a:endParaRPr lang="de-DE" b="1" dirty="0">
                        <a:solidFill>
                          <a:srgbClr val="FF6C0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25s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850p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20s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802p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15s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739p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10s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652p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5s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502p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&lt;=4s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451p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849760"/>
              </p:ext>
            </p:extLst>
          </p:nvPr>
        </p:nvGraphicFramePr>
        <p:xfrm>
          <a:off x="4940300" y="2370666"/>
          <a:ext cx="1892300" cy="40792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41400"/>
                <a:gridCol w="8509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C03"/>
                          </a:solidFill>
                        </a:rPr>
                        <a:t>80c</a:t>
                      </a:r>
                      <a:endParaRPr lang="de-DE" b="1" dirty="0">
                        <a:solidFill>
                          <a:srgbClr val="FF6C0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C03"/>
                          </a:solidFill>
                        </a:rPr>
                        <a:t>1000p</a:t>
                      </a:r>
                      <a:endParaRPr lang="de-DE" b="1" dirty="0">
                        <a:solidFill>
                          <a:srgbClr val="FF6C0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C03"/>
                          </a:solidFill>
                        </a:rPr>
                        <a:t>73c</a:t>
                      </a:r>
                      <a:endParaRPr lang="de-DE" b="1" dirty="0">
                        <a:solidFill>
                          <a:srgbClr val="FF6C0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C03"/>
                          </a:solidFill>
                        </a:rPr>
                        <a:t>980p</a:t>
                      </a:r>
                      <a:endParaRPr lang="de-DE" b="1" dirty="0">
                        <a:solidFill>
                          <a:srgbClr val="FF6C0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65c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955p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57c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927p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19945"/>
                          </a:solidFill>
                        </a:rPr>
                        <a:t>48c</a:t>
                      </a:r>
                      <a:endParaRPr lang="de-DE" b="1" dirty="0">
                        <a:solidFill>
                          <a:srgbClr val="01994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19945"/>
                          </a:solidFill>
                        </a:rPr>
                        <a:t>889p</a:t>
                      </a:r>
                      <a:endParaRPr lang="de-DE" b="1" dirty="0">
                        <a:solidFill>
                          <a:srgbClr val="01994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19945"/>
                          </a:solidFill>
                        </a:rPr>
                        <a:t>40c</a:t>
                      </a:r>
                      <a:endParaRPr lang="de-DE" b="1" dirty="0">
                        <a:solidFill>
                          <a:srgbClr val="01994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19945"/>
                          </a:solidFill>
                        </a:rPr>
                        <a:t>850p</a:t>
                      </a:r>
                      <a:endParaRPr lang="de-DE" b="1" dirty="0">
                        <a:solidFill>
                          <a:srgbClr val="01994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32c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802p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24c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739p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16c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652p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8c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502p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0c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50p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15</a:t>
            </a:fld>
            <a:endParaRPr lang="de-DE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</a:t>
            </a:r>
            <a:r>
              <a:rPr lang="de-DE" dirty="0"/>
              <a:t>Relative </a:t>
            </a:r>
            <a:r>
              <a:rPr lang="de-DE" dirty="0" err="1" smtClean="0"/>
              <a:t>scoring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000" dirty="0" smtClean="0"/>
              <a:t>Si on </a:t>
            </a:r>
            <a:r>
              <a:rPr lang="de-DE" sz="2000" dirty="0" err="1" smtClean="0"/>
              <a:t>fait</a:t>
            </a:r>
            <a:r>
              <a:rPr lang="de-DE" sz="2000" dirty="0" smtClean="0"/>
              <a:t> </a:t>
            </a:r>
            <a:r>
              <a:rPr lang="de-DE" sz="2000" dirty="0" err="1" smtClean="0"/>
              <a:t>l‘addition</a:t>
            </a:r>
            <a:r>
              <a:rPr lang="de-DE" sz="2000" dirty="0" smtClean="0"/>
              <a:t> </a:t>
            </a:r>
            <a:r>
              <a:rPr lang="de-DE" sz="2000" dirty="0" err="1" smtClean="0"/>
              <a:t>avec</a:t>
            </a:r>
            <a:r>
              <a:rPr lang="de-DE" sz="2000" dirty="0" smtClean="0"/>
              <a:t> </a:t>
            </a:r>
            <a:r>
              <a:rPr lang="de-DE" sz="2000" dirty="0" err="1" smtClean="0"/>
              <a:t>notre</a:t>
            </a:r>
            <a:r>
              <a:rPr lang="de-DE" sz="2000" dirty="0"/>
              <a:t> </a:t>
            </a:r>
            <a:r>
              <a:rPr lang="de-DE" sz="2000" dirty="0" smtClean="0"/>
              <a:t>„</a:t>
            </a:r>
            <a:r>
              <a:rPr lang="de-DE" sz="2000" dirty="0" err="1" smtClean="0"/>
              <a:t>petite</a:t>
            </a:r>
            <a:r>
              <a:rPr lang="de-DE" sz="2000" dirty="0" smtClean="0"/>
              <a:t> </a:t>
            </a:r>
            <a:r>
              <a:rPr lang="de-DE" sz="2000" dirty="0" err="1" smtClean="0"/>
              <a:t>competition</a:t>
            </a:r>
            <a:r>
              <a:rPr lang="de-DE" sz="2000" dirty="0" smtClean="0"/>
              <a:t>“:</a:t>
            </a:r>
            <a:br>
              <a:rPr lang="de-DE" sz="2000" dirty="0" smtClean="0"/>
            </a:br>
            <a:r>
              <a:rPr lang="de-DE" sz="2000" dirty="0" smtClean="0"/>
              <a:t>                       FC                ACC          AR            END               MTA              TC 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err="1" smtClean="0"/>
              <a:t>C‘est</a:t>
            </a:r>
            <a:r>
              <a:rPr lang="de-DE" sz="2000" dirty="0" smtClean="0"/>
              <a:t> transparent: </a:t>
            </a:r>
            <a:r>
              <a:rPr lang="de-DE" sz="2000" dirty="0" err="1" smtClean="0"/>
              <a:t>Après</a:t>
            </a:r>
            <a:r>
              <a:rPr lang="de-DE" sz="2000" dirty="0" smtClean="0"/>
              <a:t> la 4-ème </a:t>
            </a:r>
            <a:r>
              <a:rPr lang="de-DE" sz="2000" dirty="0" err="1" smtClean="0"/>
              <a:t>épreuve</a:t>
            </a:r>
            <a:r>
              <a:rPr lang="de-DE" sz="2000" dirty="0" smtClean="0"/>
              <a:t> END on a:</a:t>
            </a:r>
            <a:br>
              <a:rPr lang="de-DE" sz="2000" dirty="0" smtClean="0"/>
            </a:br>
            <a:r>
              <a:rPr lang="de-DE" sz="2000" dirty="0" smtClean="0"/>
              <a:t>3513p pour A</a:t>
            </a:r>
            <a:br>
              <a:rPr lang="de-DE" sz="2000" dirty="0" smtClean="0"/>
            </a:br>
            <a:r>
              <a:rPr lang="de-DE" sz="2000" dirty="0" smtClean="0"/>
              <a:t>3488 p pour B</a:t>
            </a:r>
            <a:br>
              <a:rPr lang="de-DE" sz="2000" dirty="0" smtClean="0"/>
            </a:br>
            <a:endParaRPr lang="fr-FR" sz="2000" dirty="0" smtClean="0"/>
          </a:p>
          <a:p>
            <a:r>
              <a:rPr lang="fr-FR" sz="2000" dirty="0" smtClean="0"/>
              <a:t>Alors B sait: „Je suis 25p en derrière‘‘. Ça veut dire, il faut battre A par &gt;25p ou ca 10%.</a:t>
            </a:r>
            <a:br>
              <a:rPr lang="fr-FR" sz="2000" dirty="0" smtClean="0"/>
            </a:br>
            <a:r>
              <a:rPr lang="fr-FR" sz="2000" dirty="0" smtClean="0">
                <a:solidFill>
                  <a:srgbClr val="FF6C03"/>
                </a:solidFill>
              </a:rPr>
              <a:t>Si A fait 40s in MTA, B sait qu‘il doit faire &gt;45s pour rejoindre B. 952+25=977 nécessaire.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MAIS: INDEPENDEMENT DE QUI S‘INTERCALE ENTRE A et B!</a:t>
            </a:r>
            <a:endParaRPr lang="fr-FR" sz="20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66035"/>
              </p:ext>
            </p:extLst>
          </p:nvPr>
        </p:nvGraphicFramePr>
        <p:xfrm>
          <a:off x="857039" y="2422997"/>
          <a:ext cx="7956760" cy="7315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36680"/>
                <a:gridCol w="1136680"/>
                <a:gridCol w="1136680"/>
                <a:gridCol w="1136680"/>
                <a:gridCol w="1175574"/>
                <a:gridCol w="1184600"/>
                <a:gridCol w="1049866"/>
              </a:tblGrid>
              <a:tr h="340606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30s=850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40P=802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70P=923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60c=938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C03"/>
                          </a:solidFill>
                        </a:rPr>
                        <a:t>40s=952</a:t>
                      </a:r>
                      <a:endParaRPr lang="de-DE" b="1" dirty="0">
                        <a:solidFill>
                          <a:srgbClr val="FF6C0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06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60s=700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80P=952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75P=938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50c=898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C03"/>
                          </a:solidFill>
                        </a:rPr>
                        <a:t>45s=977</a:t>
                      </a:r>
                      <a:endParaRPr lang="de-DE" b="1" dirty="0">
                        <a:solidFill>
                          <a:srgbClr val="FF6C0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16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1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</a:t>
            </a:r>
            <a:r>
              <a:rPr lang="de-DE" dirty="0"/>
              <a:t>Relative </a:t>
            </a:r>
            <a:r>
              <a:rPr lang="de-DE" dirty="0" err="1" smtClean="0"/>
              <a:t>scoring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Avantages possibles:</a:t>
            </a:r>
            <a:br>
              <a:rPr lang="fr-FR" sz="2400" dirty="0" smtClean="0"/>
            </a:br>
            <a:r>
              <a:rPr lang="fr-FR" sz="2400" dirty="0" smtClean="0"/>
              <a:t>1. A n‘importe quel niveau: s’améliorer compte. En TC c‘est IMPORTANT d‘avoir 20p au lieu de 10p! </a:t>
            </a:r>
            <a:br>
              <a:rPr lang="fr-FR" sz="2400" dirty="0" smtClean="0"/>
            </a:br>
            <a:r>
              <a:rPr lang="fr-FR" sz="2400" dirty="0" smtClean="0"/>
              <a:t>Pas important maintenant sauf si le vent souffle avec 50km/h...</a:t>
            </a:r>
          </a:p>
          <a:p>
            <a:r>
              <a:rPr lang="fr-FR" sz="2400" dirty="0" smtClean="0"/>
              <a:t>2. Après chaque épreuve tu sais précisément ce qu‘il te faut pour rejoindre un certain adversaire. </a:t>
            </a:r>
            <a:br>
              <a:rPr lang="fr-FR" sz="2400" dirty="0" smtClean="0"/>
            </a:br>
            <a:r>
              <a:rPr lang="fr-FR" sz="2400" dirty="0" smtClean="0"/>
              <a:t>Ce qui n’est clairement pas le cas avec le classement actuel.</a:t>
            </a:r>
          </a:p>
          <a:p>
            <a:r>
              <a:rPr lang="fr-FR" sz="2400" dirty="0" smtClean="0"/>
              <a:t>3. La compétition est toujours contre tes adversaires directs.</a:t>
            </a:r>
          </a:p>
          <a:p>
            <a:r>
              <a:rPr lang="fr-FR" sz="2400" dirty="0" smtClean="0"/>
              <a:t>4. Il n‘est plus possible d‘être sur le podium avec 5 de 6 épreuves! Les „généralistes“ ont l‘avantage.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17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6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Relative </a:t>
            </a:r>
            <a:r>
              <a:rPr lang="de-DE" dirty="0" err="1"/>
              <a:t>scoring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Désavantages possibles:</a:t>
            </a:r>
            <a:br>
              <a:rPr lang="fr-FR" sz="2400" dirty="0" smtClean="0"/>
            </a:br>
            <a:endParaRPr lang="fr-FR" sz="2400" dirty="0" smtClean="0"/>
          </a:p>
          <a:p>
            <a:r>
              <a:rPr lang="fr-FR" sz="2400" dirty="0" smtClean="0"/>
              <a:t>1. Oui, il faut des barèmes ou savoir calculer...ou une „</a:t>
            </a:r>
            <a:r>
              <a:rPr lang="fr-FR" sz="2400" dirty="0" err="1" smtClean="0"/>
              <a:t>app</a:t>
            </a:r>
            <a:r>
              <a:rPr lang="fr-FR" sz="2400" dirty="0" smtClean="0"/>
              <a:t>“ </a:t>
            </a:r>
          </a:p>
          <a:p>
            <a:r>
              <a:rPr lang="fr-FR" sz="2400" dirty="0" smtClean="0"/>
              <a:t> ...ou </a:t>
            </a:r>
            <a:r>
              <a:rPr lang="fr-FR" sz="2400" dirty="0" err="1" smtClean="0"/>
              <a:t>excel</a:t>
            </a:r>
            <a:r>
              <a:rPr lang="fr-FR" sz="2400" dirty="0" smtClean="0"/>
              <a:t> pour évaluer. Mais honnêtement.. Qui veut faire le classement sans </a:t>
            </a:r>
            <a:r>
              <a:rPr lang="fr-FR" sz="2400" dirty="0" err="1" smtClean="0"/>
              <a:t>excel</a:t>
            </a:r>
            <a:r>
              <a:rPr lang="fr-FR" sz="2400" dirty="0" smtClean="0"/>
              <a:t> avec le système actuel??</a:t>
            </a:r>
            <a:br>
              <a:rPr lang="fr-FR" sz="2400" dirty="0" smtClean="0"/>
            </a:br>
            <a:endParaRPr lang="fr-FR" sz="2400" dirty="0" smtClean="0"/>
          </a:p>
          <a:p>
            <a:r>
              <a:rPr lang="fr-FR" sz="2400" dirty="0" smtClean="0"/>
              <a:t>2. </a:t>
            </a:r>
            <a:r>
              <a:rPr lang="fr-FR" sz="2400" dirty="0"/>
              <a:t>il y a la stratégie </a:t>
            </a:r>
            <a:r>
              <a:rPr lang="fr-FR" sz="2400" dirty="0" smtClean="0"/>
              <a:t>« seulement » </a:t>
            </a:r>
            <a:r>
              <a:rPr lang="fr-FR" sz="2400" dirty="0" smtClean="0"/>
              <a:t>en </a:t>
            </a:r>
            <a:r>
              <a:rPr lang="fr-FR" sz="2400" dirty="0" smtClean="0"/>
              <a:t>MTA/END/FC, il faut choisir de risquer/assurer</a:t>
            </a:r>
            <a:r>
              <a:rPr lang="fr-FR" sz="2400" dirty="0" smtClean="0"/>
              <a:t>, donc la nécessité de </a:t>
            </a:r>
            <a:r>
              <a:rPr lang="fr-FR" sz="2400" dirty="0" err="1" smtClean="0"/>
              <a:t>verifier</a:t>
            </a:r>
            <a:r>
              <a:rPr lang="fr-FR" sz="2400" dirty="0" smtClean="0"/>
              <a:t> </a:t>
            </a:r>
            <a:r>
              <a:rPr lang="fr-FR" sz="2400" dirty="0" smtClean="0"/>
              <a:t>les barèmes. Mais c‘est une question d’habitude.</a:t>
            </a:r>
          </a:p>
          <a:p>
            <a:r>
              <a:rPr lang="fr-FR" sz="2400" dirty="0" smtClean="0"/>
              <a:t>Si tu es capable de construire un boomerang, </a:t>
            </a:r>
            <a:r>
              <a:rPr lang="fr-FR" sz="2400" dirty="0" smtClean="0"/>
              <a:t>tu seras capable de </a:t>
            </a:r>
            <a:r>
              <a:rPr lang="fr-FR" sz="2400" dirty="0" smtClean="0"/>
              <a:t>lire les barèmes!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18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Relative </a:t>
            </a:r>
            <a:r>
              <a:rPr lang="de-DE" dirty="0" err="1"/>
              <a:t>scoring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000" dirty="0" smtClean="0"/>
              <a:t>Comment </a:t>
            </a:r>
            <a:r>
              <a:rPr lang="de-DE" sz="2000" dirty="0" err="1" smtClean="0"/>
              <a:t>traiter</a:t>
            </a:r>
            <a:r>
              <a:rPr lang="de-DE" sz="2000" dirty="0" smtClean="0"/>
              <a:t> des „</a:t>
            </a:r>
            <a:r>
              <a:rPr lang="de-DE" sz="2000" dirty="0" err="1" smtClean="0"/>
              <a:t>zéros</a:t>
            </a:r>
            <a:r>
              <a:rPr lang="de-DE" sz="2000" dirty="0" smtClean="0"/>
              <a:t>“</a:t>
            </a:r>
            <a:br>
              <a:rPr lang="de-DE" sz="2000" dirty="0" smtClean="0"/>
            </a:br>
            <a:r>
              <a:rPr lang="de-DE" sz="2000" dirty="0" smtClean="0"/>
              <a:t>„</a:t>
            </a:r>
            <a:r>
              <a:rPr lang="de-DE" sz="2000" dirty="0" err="1" smtClean="0"/>
              <a:t>Zéro</a:t>
            </a:r>
            <a:r>
              <a:rPr lang="de-DE" sz="2000" dirty="0" smtClean="0"/>
              <a:t>“ </a:t>
            </a:r>
            <a:r>
              <a:rPr lang="de-DE" sz="2000" dirty="0" err="1" smtClean="0"/>
              <a:t>n‘est</a:t>
            </a:r>
            <a:r>
              <a:rPr lang="de-DE" sz="2000" dirty="0" smtClean="0"/>
              <a:t> </a:t>
            </a:r>
            <a:r>
              <a:rPr lang="de-DE" sz="2000" dirty="0" err="1" smtClean="0"/>
              <a:t>pas</a:t>
            </a:r>
            <a:r>
              <a:rPr lang="de-DE" sz="2000" dirty="0" smtClean="0"/>
              <a:t> </a:t>
            </a:r>
            <a:r>
              <a:rPr lang="de-DE" sz="2000" dirty="0" err="1" smtClean="0"/>
              <a:t>possible</a:t>
            </a:r>
            <a:r>
              <a:rPr lang="de-DE" sz="2000" dirty="0" smtClean="0"/>
              <a:t> </a:t>
            </a:r>
            <a:r>
              <a:rPr lang="de-DE" sz="2000" dirty="0" err="1" smtClean="0"/>
              <a:t>comme</a:t>
            </a:r>
            <a:r>
              <a:rPr lang="de-DE" sz="2000" dirty="0" smtClean="0"/>
              <a:t> </a:t>
            </a:r>
            <a:r>
              <a:rPr lang="de-DE" sz="2000" dirty="0" err="1" smtClean="0"/>
              <a:t>zéro</a:t>
            </a:r>
            <a:r>
              <a:rPr lang="de-DE" sz="2000" dirty="0" smtClean="0"/>
              <a:t> </a:t>
            </a:r>
            <a:r>
              <a:rPr lang="de-DE" sz="2000" dirty="0" err="1" smtClean="0"/>
              <a:t>fois</a:t>
            </a:r>
            <a:r>
              <a:rPr lang="de-DE" sz="2000" dirty="0" smtClean="0"/>
              <a:t> </a:t>
            </a:r>
            <a:r>
              <a:rPr lang="de-DE" sz="2000" dirty="0" err="1" smtClean="0"/>
              <a:t>n‘importe</a:t>
            </a:r>
            <a:r>
              <a:rPr lang="de-DE" sz="2000" dirty="0" smtClean="0"/>
              <a:t> </a:t>
            </a:r>
            <a:r>
              <a:rPr lang="de-DE" sz="2000" dirty="0" err="1" smtClean="0"/>
              <a:t>quoi</a:t>
            </a:r>
            <a:r>
              <a:rPr lang="de-DE" sz="2000" dirty="0" smtClean="0"/>
              <a:t> </a:t>
            </a:r>
            <a:r>
              <a:rPr lang="de-DE" sz="2000" dirty="0" err="1" smtClean="0"/>
              <a:t>est</a:t>
            </a:r>
            <a:r>
              <a:rPr lang="de-DE" sz="2000" dirty="0" smtClean="0"/>
              <a:t> </a:t>
            </a:r>
            <a:r>
              <a:rPr lang="de-DE" sz="2000" dirty="0" err="1" smtClean="0"/>
              <a:t>zéro</a:t>
            </a:r>
            <a:r>
              <a:rPr lang="de-DE" sz="2000" dirty="0" smtClean="0"/>
              <a:t>.</a:t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err="1" smtClean="0"/>
              <a:t>Idée</a:t>
            </a:r>
            <a:r>
              <a:rPr lang="de-DE" sz="2000" dirty="0" smtClean="0"/>
              <a:t>: </a:t>
            </a:r>
            <a:r>
              <a:rPr lang="de-DE" sz="2000" dirty="0" err="1" smtClean="0"/>
              <a:t>Prendre</a:t>
            </a:r>
            <a:r>
              <a:rPr lang="de-DE" sz="2000" dirty="0" smtClean="0"/>
              <a:t> le </a:t>
            </a:r>
            <a:r>
              <a:rPr lang="de-DE" sz="2000" dirty="0" err="1" smtClean="0"/>
              <a:t>minimum</a:t>
            </a:r>
            <a:r>
              <a:rPr lang="de-DE" sz="2000" dirty="0" smtClean="0"/>
              <a:t> </a:t>
            </a:r>
            <a:r>
              <a:rPr lang="de-DE" sz="2000" dirty="0" err="1" smtClean="0"/>
              <a:t>d‘une</a:t>
            </a:r>
            <a:r>
              <a:rPr lang="de-DE" sz="2000" dirty="0" smtClean="0"/>
              <a:t> </a:t>
            </a:r>
            <a:r>
              <a:rPr lang="de-DE" sz="2000" dirty="0" err="1" smtClean="0"/>
              <a:t>épreuve</a:t>
            </a:r>
            <a:r>
              <a:rPr lang="de-DE" sz="2000" dirty="0" smtClean="0"/>
              <a:t>, 1r en Fast Catch</a:t>
            </a:r>
            <a:br>
              <a:rPr lang="de-DE" sz="2000" dirty="0" smtClean="0"/>
            </a:br>
            <a:r>
              <a:rPr lang="de-DE" sz="2000" dirty="0" err="1" smtClean="0"/>
              <a:t>Comme</a:t>
            </a:r>
            <a:r>
              <a:rPr lang="de-DE" sz="2000" dirty="0" smtClean="0"/>
              <a:t> </a:t>
            </a:r>
            <a:r>
              <a:rPr lang="de-DE" sz="2000" dirty="0" err="1" smtClean="0"/>
              <a:t>c‘est</a:t>
            </a:r>
            <a:r>
              <a:rPr lang="de-DE" sz="2000" dirty="0" smtClean="0"/>
              <a:t> 1r </a:t>
            </a:r>
            <a:r>
              <a:rPr lang="de-DE" sz="2000" dirty="0" err="1" smtClean="0"/>
              <a:t>dans</a:t>
            </a:r>
            <a:r>
              <a:rPr lang="de-DE" sz="2000" dirty="0" smtClean="0"/>
              <a:t> 60s on </a:t>
            </a:r>
            <a:r>
              <a:rPr lang="de-DE" sz="2000" dirty="0" err="1" smtClean="0"/>
              <a:t>peut</a:t>
            </a:r>
            <a:r>
              <a:rPr lang="de-DE" sz="2000" dirty="0" smtClean="0"/>
              <a:t> </a:t>
            </a:r>
            <a:r>
              <a:rPr lang="de-DE" sz="2000" dirty="0" err="1" smtClean="0"/>
              <a:t>compter</a:t>
            </a:r>
            <a:r>
              <a:rPr lang="de-DE" sz="2000" dirty="0" smtClean="0"/>
              <a:t> </a:t>
            </a:r>
            <a:r>
              <a:rPr lang="de-DE" sz="2000" dirty="0" err="1" smtClean="0"/>
              <a:t>que</a:t>
            </a:r>
            <a:r>
              <a:rPr lang="de-DE" sz="2000" dirty="0" smtClean="0"/>
              <a:t> 5c=300s</a:t>
            </a:r>
            <a:br>
              <a:rPr lang="de-DE" sz="2000" dirty="0" smtClean="0"/>
            </a:br>
            <a:r>
              <a:rPr lang="de-DE" sz="2000" dirty="0" err="1" smtClean="0"/>
              <a:t>Alors</a:t>
            </a:r>
            <a:r>
              <a:rPr lang="de-DE" sz="2000" dirty="0" smtClean="0"/>
              <a:t> 300s </a:t>
            </a:r>
            <a:r>
              <a:rPr lang="de-DE" sz="2000" dirty="0" err="1" smtClean="0"/>
              <a:t>est</a:t>
            </a:r>
            <a:r>
              <a:rPr lang="de-DE" sz="2000" dirty="0" smtClean="0"/>
              <a:t> le </a:t>
            </a:r>
            <a:r>
              <a:rPr lang="de-DE" sz="2000" dirty="0" err="1" smtClean="0"/>
              <a:t>minimum</a:t>
            </a:r>
            <a:r>
              <a:rPr lang="de-DE" sz="2000" dirty="0" smtClean="0"/>
              <a:t>. (150s </a:t>
            </a:r>
            <a:r>
              <a:rPr lang="de-DE" sz="2000" dirty="0" err="1" smtClean="0"/>
              <a:t>for</a:t>
            </a:r>
            <a:r>
              <a:rPr lang="de-DE" sz="2000" dirty="0" smtClean="0"/>
              <a:t> 2r </a:t>
            </a:r>
            <a:r>
              <a:rPr lang="de-DE" sz="2000" dirty="0" err="1" smtClean="0"/>
              <a:t>etc</a:t>
            </a:r>
            <a:r>
              <a:rPr lang="de-DE" sz="2000" dirty="0" smtClean="0"/>
              <a:t>)</a:t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err="1" smtClean="0"/>
              <a:t>Après</a:t>
            </a:r>
            <a:r>
              <a:rPr lang="de-DE" sz="2000" dirty="0" smtClean="0"/>
              <a:t> on </a:t>
            </a:r>
            <a:r>
              <a:rPr lang="de-DE" sz="2000" dirty="0" err="1" smtClean="0"/>
              <a:t>defini</a:t>
            </a:r>
            <a:r>
              <a:rPr lang="de-DE" sz="2000" dirty="0" smtClean="0"/>
              <a:t> </a:t>
            </a:r>
            <a:r>
              <a:rPr lang="de-DE" sz="2000" dirty="0" err="1" smtClean="0"/>
              <a:t>que</a:t>
            </a:r>
            <a:r>
              <a:rPr lang="de-DE" sz="2000" dirty="0" smtClean="0"/>
              <a:t> </a:t>
            </a:r>
            <a:r>
              <a:rPr lang="de-DE" sz="2000" dirty="0" err="1" smtClean="0"/>
              <a:t>zéro</a:t>
            </a:r>
            <a:r>
              <a:rPr lang="de-DE" sz="2000" dirty="0" smtClean="0"/>
              <a:t> et </a:t>
            </a:r>
            <a:r>
              <a:rPr lang="de-DE" sz="2000" dirty="0" err="1" smtClean="0"/>
              <a:t>np</a:t>
            </a:r>
            <a:r>
              <a:rPr lang="de-DE" sz="2000" dirty="0" smtClean="0"/>
              <a:t>  </a:t>
            </a:r>
            <a:r>
              <a:rPr lang="de-DE" sz="2000" dirty="0" err="1" smtClean="0"/>
              <a:t>soit</a:t>
            </a:r>
            <a:r>
              <a:rPr lang="de-DE" sz="2000" dirty="0" smtClean="0"/>
              <a:t> 99% et 99% de 99% = ca. 98% du </a:t>
            </a:r>
            <a:r>
              <a:rPr lang="de-DE" sz="2000" dirty="0" err="1" smtClean="0"/>
              <a:t>minimum</a:t>
            </a:r>
            <a:r>
              <a:rPr lang="de-DE" sz="2000" dirty="0" smtClean="0"/>
              <a:t>. (</a:t>
            </a:r>
            <a:r>
              <a:rPr lang="de-DE" sz="2000" dirty="0" err="1" smtClean="0"/>
              <a:t>ou</a:t>
            </a:r>
            <a:r>
              <a:rPr lang="de-DE" sz="2000" dirty="0" smtClean="0"/>
              <a:t> 50% et 25%? A </a:t>
            </a:r>
            <a:r>
              <a:rPr lang="de-DE" sz="2000" dirty="0" err="1" smtClean="0"/>
              <a:t>discuter</a:t>
            </a:r>
            <a:r>
              <a:rPr lang="de-DE" sz="2000" dirty="0" smtClean="0"/>
              <a:t>)</a:t>
            </a:r>
            <a:br>
              <a:rPr lang="de-DE" sz="2000" dirty="0" smtClean="0"/>
            </a:br>
            <a:r>
              <a:rPr lang="de-DE" sz="2000" dirty="0" smtClean="0"/>
              <a:t>0c =  300s x 100/99 = 303.03s</a:t>
            </a:r>
            <a:br>
              <a:rPr lang="de-DE" sz="2000" dirty="0" smtClean="0"/>
            </a:br>
            <a:r>
              <a:rPr lang="de-DE" sz="2000" dirty="0" err="1" smtClean="0"/>
              <a:t>np</a:t>
            </a:r>
            <a:r>
              <a:rPr lang="de-DE" sz="2000" dirty="0" smtClean="0"/>
              <a:t> = 303.03 x 100/99 = 306.09s</a:t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smtClean="0"/>
              <a:t>Dans les </a:t>
            </a:r>
            <a:r>
              <a:rPr lang="de-DE" sz="2000" dirty="0" err="1" smtClean="0"/>
              <a:t>barèmes</a:t>
            </a:r>
            <a:r>
              <a:rPr lang="de-DE" sz="2000" dirty="0" smtClean="0"/>
              <a:t> </a:t>
            </a:r>
            <a:r>
              <a:rPr lang="de-DE" sz="2000" dirty="0" err="1" smtClean="0"/>
              <a:t>c‘est</a:t>
            </a:r>
            <a:r>
              <a:rPr lang="de-DE" sz="2000" dirty="0" smtClean="0"/>
              <a:t>: (</a:t>
            </a:r>
            <a:r>
              <a:rPr lang="de-DE" sz="2000" dirty="0" smtClean="0">
                <a:solidFill>
                  <a:srgbClr val="FF0000"/>
                </a:solidFill>
              </a:rPr>
              <a:t>1c = 352p</a:t>
            </a:r>
            <a:r>
              <a:rPr lang="de-DE" sz="2000" dirty="0" smtClean="0"/>
              <a:t>) </a:t>
            </a:r>
            <a:br>
              <a:rPr lang="de-DE" sz="2000" dirty="0" smtClean="0"/>
            </a:br>
            <a:r>
              <a:rPr lang="de-DE" sz="2000" dirty="0" smtClean="0">
                <a:solidFill>
                  <a:srgbClr val="FF0000"/>
                </a:solidFill>
              </a:rPr>
              <a:t>0c</a:t>
            </a:r>
            <a:r>
              <a:rPr lang="de-DE" sz="2000" dirty="0" smtClean="0"/>
              <a:t> =  150/LN(2)*LN(15/303.03)+1000 = </a:t>
            </a:r>
            <a:r>
              <a:rPr lang="de-DE" sz="2000" dirty="0" smtClean="0">
                <a:solidFill>
                  <a:srgbClr val="FF0000"/>
                </a:solidFill>
              </a:rPr>
              <a:t>350p</a:t>
            </a:r>
            <a:br>
              <a:rPr lang="de-DE" sz="2000" dirty="0" smtClean="0">
                <a:solidFill>
                  <a:srgbClr val="FF0000"/>
                </a:solidFill>
              </a:rPr>
            </a:br>
            <a:r>
              <a:rPr lang="de-DE" sz="2000" dirty="0" err="1" smtClean="0">
                <a:solidFill>
                  <a:srgbClr val="FF0000"/>
                </a:solidFill>
              </a:rPr>
              <a:t>np</a:t>
            </a:r>
            <a:r>
              <a:rPr lang="de-DE" sz="2000" dirty="0" smtClean="0"/>
              <a:t> </a:t>
            </a:r>
            <a:r>
              <a:rPr lang="de-DE" sz="2000" dirty="0"/>
              <a:t>= 150/LN(2)*LN(15/</a:t>
            </a:r>
            <a:r>
              <a:rPr lang="de-DE" sz="2000" dirty="0" smtClean="0"/>
              <a:t>306.09)</a:t>
            </a:r>
            <a:r>
              <a:rPr lang="de-DE" sz="2000" dirty="0"/>
              <a:t>+1000 = </a:t>
            </a:r>
            <a:r>
              <a:rPr lang="de-DE" sz="2000" dirty="0" smtClean="0">
                <a:solidFill>
                  <a:srgbClr val="FF0000"/>
                </a:solidFill>
              </a:rPr>
              <a:t>347p</a:t>
            </a:r>
            <a:endParaRPr lang="de-DE" sz="2000" dirty="0">
              <a:solidFill>
                <a:srgbClr val="FF0000"/>
              </a:solidFill>
            </a:endParaRPr>
          </a:p>
          <a:p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19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Il ne </a:t>
            </a:r>
            <a:r>
              <a:rPr lang="de-DE" dirty="0" err="1" smtClean="0"/>
              <a:t>s‘agit</a:t>
            </a:r>
            <a:r>
              <a:rPr lang="de-DE" dirty="0" smtClean="0"/>
              <a:t> </a:t>
            </a:r>
            <a:r>
              <a:rPr lang="de-DE" dirty="0" err="1" smtClean="0"/>
              <a:t>pas</a:t>
            </a:r>
            <a:r>
              <a:rPr lang="de-DE" dirty="0" smtClean="0"/>
              <a:t> de...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Gérer les conditions météo variables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(c‘est un problème pour chaque méthode de </a:t>
            </a:r>
            <a:r>
              <a:rPr lang="fr-FR" dirty="0" err="1" smtClean="0"/>
              <a:t>scoring</a:t>
            </a:r>
            <a:r>
              <a:rPr lang="fr-FR" dirty="0" smtClean="0"/>
              <a:t>!! </a:t>
            </a:r>
            <a:endParaRPr lang="fr-FR" dirty="0" smtClean="0"/>
          </a:p>
          <a:p>
            <a:r>
              <a:rPr lang="fr-FR" dirty="0" smtClean="0"/>
              <a:t>Il </a:t>
            </a:r>
            <a:r>
              <a:rPr lang="fr-FR" dirty="0" smtClean="0"/>
              <a:t>s‘agit de </a:t>
            </a:r>
            <a:r>
              <a:rPr lang="fr-FR" dirty="0" smtClean="0"/>
              <a:t>proposer une solution pour </a:t>
            </a:r>
            <a:r>
              <a:rPr lang="fr-FR" dirty="0" smtClean="0"/>
              <a:t>transformer résultats en points!</a:t>
            </a:r>
          </a:p>
          <a:p>
            <a:r>
              <a:rPr lang="fr-FR" dirty="0" smtClean="0"/>
              <a:t>Principe: </a:t>
            </a:r>
            <a:r>
              <a:rPr lang="fr-FR" dirty="0" smtClean="0"/>
              <a:t>„Le meilleur nous empêche d‘améliorer “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8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</a:t>
            </a:r>
            <a:r>
              <a:rPr lang="de-DE" dirty="0" err="1" smtClean="0"/>
              <a:t>Perspectives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42421" cy="4525963"/>
          </a:xfrm>
        </p:spPr>
        <p:txBody>
          <a:bodyPr>
            <a:normAutofit fontScale="77500" lnSpcReduction="20000"/>
          </a:bodyPr>
          <a:lstStyle/>
          <a:p>
            <a:r>
              <a:rPr lang="fr-FR" sz="2400" dirty="0" smtClean="0"/>
              <a:t>Il est possible qu‘il reste des „biais“.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Raisons possibles pour cela:</a:t>
            </a:r>
            <a:br>
              <a:rPr lang="fr-FR" sz="2400" dirty="0" smtClean="0"/>
            </a:br>
            <a:r>
              <a:rPr lang="fr-FR" sz="2400" dirty="0" smtClean="0"/>
              <a:t>-Si les perfs sont distribuées de 0p à 100p: Impact sur classement haut. </a:t>
            </a:r>
            <a:br>
              <a:rPr lang="fr-FR" sz="2400" dirty="0" smtClean="0"/>
            </a:br>
            <a:r>
              <a:rPr lang="fr-FR" sz="2400" dirty="0" smtClean="0"/>
              <a:t>-Si les perfs sont distribuées de 50p à 100p: Moins d‘impact sur classement.</a:t>
            </a:r>
            <a:br>
              <a:rPr lang="fr-FR" sz="2400" dirty="0" smtClean="0"/>
            </a:br>
            <a:r>
              <a:rPr lang="fr-FR" sz="2400" dirty="0" smtClean="0"/>
              <a:t>- Si les perfs sont distribuées de 70-80p, c‘est clair: L‘impact devrait être bas. Le système actuel ne fait pas de différence: Si 70p = dernière place =&gt; n points.</a:t>
            </a:r>
            <a:br>
              <a:rPr lang="fr-FR" sz="2400" dirty="0" smtClean="0"/>
            </a:br>
            <a:endParaRPr lang="fr-FR" sz="2400" dirty="0" smtClean="0"/>
          </a:p>
          <a:p>
            <a:r>
              <a:rPr lang="fr-FR" sz="2400" dirty="0" smtClean="0"/>
              <a:t>Réalité: Il y a des épreuves plus ou moins difficiles.</a:t>
            </a:r>
            <a:br>
              <a:rPr lang="fr-FR" sz="2400" dirty="0" smtClean="0"/>
            </a:br>
            <a:r>
              <a:rPr lang="fr-FR" sz="2400" dirty="0" smtClean="0"/>
              <a:t>Avantage: On pourrait modifier des épreuves pour les débutants! </a:t>
            </a:r>
            <a:br>
              <a:rPr lang="fr-FR" sz="2400" dirty="0" smtClean="0"/>
            </a:br>
            <a:r>
              <a:rPr lang="fr-FR" sz="2400" dirty="0" smtClean="0"/>
              <a:t>Exemple: Catch 10/10 on voyait des scores entre 8r-10r. Pour le débutant c‘est important de faire 7r au lieu de 3r, même s‘il est encore dernier!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 smtClean="0"/>
          </a:p>
          <a:p>
            <a:r>
              <a:rPr lang="fr-FR" sz="2400" dirty="0" smtClean="0"/>
              <a:t>Même si ces „biais“ ne sont pas souhaités: On peu introduire des poids pour chaque épreuve.  Pas possible avec des points de placement.</a:t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20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Merci!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Oli </a:t>
            </a:r>
            <a:r>
              <a:rPr lang="de-DE" dirty="0" err="1" smtClean="0"/>
              <a:t>Thienhaus</a:t>
            </a:r>
            <a:r>
              <a:rPr lang="de-DE" dirty="0" smtClean="0"/>
              <a:t>: „Si </a:t>
            </a:r>
            <a:r>
              <a:rPr lang="de-DE" dirty="0" err="1" smtClean="0"/>
              <a:t>ce</a:t>
            </a:r>
            <a:r>
              <a:rPr lang="de-DE" dirty="0" smtClean="0"/>
              <a:t> </a:t>
            </a:r>
            <a:r>
              <a:rPr lang="de-DE" dirty="0" err="1" smtClean="0"/>
              <a:t>système</a:t>
            </a:r>
            <a:r>
              <a:rPr lang="de-DE" dirty="0" smtClean="0"/>
              <a:t> </a:t>
            </a:r>
            <a:r>
              <a:rPr lang="de-DE" dirty="0" err="1" smtClean="0"/>
              <a:t>peut</a:t>
            </a:r>
            <a:r>
              <a:rPr lang="de-DE" dirty="0" smtClean="0"/>
              <a:t> </a:t>
            </a:r>
            <a:r>
              <a:rPr lang="de-DE" dirty="0" err="1" smtClean="0"/>
              <a:t>attirer</a:t>
            </a:r>
            <a:r>
              <a:rPr lang="de-DE" dirty="0" smtClean="0"/>
              <a:t> des </a:t>
            </a:r>
            <a:r>
              <a:rPr lang="de-DE" dirty="0" err="1" smtClean="0"/>
              <a:t>débutants</a:t>
            </a:r>
            <a:r>
              <a:rPr lang="de-DE" dirty="0" smtClean="0"/>
              <a:t>, je </a:t>
            </a:r>
            <a:r>
              <a:rPr lang="de-DE" dirty="0" err="1" smtClean="0"/>
              <a:t>suis</a:t>
            </a:r>
            <a:r>
              <a:rPr lang="de-DE" dirty="0" smtClean="0"/>
              <a:t> </a:t>
            </a:r>
            <a:r>
              <a:rPr lang="de-DE" dirty="0" err="1" smtClean="0"/>
              <a:t>pour</a:t>
            </a:r>
            <a:r>
              <a:rPr lang="de-DE" dirty="0" smtClean="0"/>
              <a:t>“.</a:t>
            </a:r>
          </a:p>
          <a:p>
            <a:r>
              <a:rPr lang="de-DE" dirty="0" smtClean="0"/>
              <a:t>Alex </a:t>
            </a:r>
            <a:r>
              <a:rPr lang="de-DE" dirty="0" err="1" smtClean="0"/>
              <a:t>Opri</a:t>
            </a:r>
            <a:r>
              <a:rPr lang="de-DE" dirty="0" smtClean="0"/>
              <a:t>:“</a:t>
            </a:r>
            <a:r>
              <a:rPr lang="de-DE" dirty="0" err="1" smtClean="0"/>
              <a:t>Pourqui</a:t>
            </a:r>
            <a:r>
              <a:rPr lang="de-DE" dirty="0" smtClean="0"/>
              <a:t> </a:t>
            </a:r>
            <a:r>
              <a:rPr lang="de-DE" dirty="0" err="1" smtClean="0"/>
              <a:t>changer</a:t>
            </a:r>
            <a:r>
              <a:rPr lang="de-DE" dirty="0" smtClean="0"/>
              <a:t>? Le </a:t>
            </a:r>
            <a:r>
              <a:rPr lang="de-DE" dirty="0" err="1" smtClean="0"/>
              <a:t>système</a:t>
            </a:r>
            <a:r>
              <a:rPr lang="de-DE" dirty="0" smtClean="0"/>
              <a:t> </a:t>
            </a:r>
            <a:r>
              <a:rPr lang="de-DE" dirty="0" err="1" smtClean="0"/>
              <a:t>actuel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simple....“</a:t>
            </a:r>
          </a:p>
          <a:p>
            <a:r>
              <a:rPr lang="de-DE" dirty="0" smtClean="0"/>
              <a:t>Olivier </a:t>
            </a:r>
            <a:r>
              <a:rPr lang="de-DE" dirty="0" err="1" smtClean="0"/>
              <a:t>Chelmas</a:t>
            </a:r>
            <a:r>
              <a:rPr lang="de-DE" dirty="0" smtClean="0"/>
              <a:t> pour </a:t>
            </a:r>
            <a:r>
              <a:rPr lang="de-DE" dirty="0" err="1" smtClean="0"/>
              <a:t>partager</a:t>
            </a:r>
            <a:r>
              <a:rPr lang="de-DE" dirty="0" smtClean="0"/>
              <a:t> </a:t>
            </a:r>
            <a:r>
              <a:rPr lang="de-DE" dirty="0" err="1" smtClean="0"/>
              <a:t>ses</a:t>
            </a:r>
            <a:r>
              <a:rPr lang="de-DE" dirty="0" smtClean="0"/>
              <a:t> </a:t>
            </a:r>
            <a:r>
              <a:rPr lang="de-DE" dirty="0" err="1" smtClean="0"/>
              <a:t>pensées</a:t>
            </a:r>
            <a:r>
              <a:rPr lang="de-DE" dirty="0" smtClean="0"/>
              <a:t>.</a:t>
            </a:r>
          </a:p>
          <a:p>
            <a:r>
              <a:rPr lang="de-DE" dirty="0" smtClean="0"/>
              <a:t>Bill Hirst, Heiko Deiss, </a:t>
            </a:r>
            <a:r>
              <a:rPr lang="de-DE" dirty="0" err="1" smtClean="0"/>
              <a:t>etc</a:t>
            </a:r>
            <a:r>
              <a:rPr lang="de-DE" dirty="0" smtClean="0"/>
              <a:t> </a:t>
            </a:r>
            <a:r>
              <a:rPr lang="de-DE" dirty="0" err="1" smtClean="0"/>
              <a:t>qui</a:t>
            </a:r>
            <a:r>
              <a:rPr lang="de-DE" dirty="0" smtClean="0"/>
              <a:t> </a:t>
            </a:r>
            <a:r>
              <a:rPr lang="de-DE" dirty="0" err="1" smtClean="0"/>
              <a:t>m‘ont</a:t>
            </a:r>
            <a:r>
              <a:rPr lang="de-DE" dirty="0" smtClean="0"/>
              <a:t> </a:t>
            </a:r>
            <a:r>
              <a:rPr lang="de-DE" dirty="0" err="1" smtClean="0"/>
              <a:t>aidé</a:t>
            </a:r>
            <a:r>
              <a:rPr lang="de-DE" dirty="0" smtClean="0"/>
              <a:t> </a:t>
            </a:r>
            <a:r>
              <a:rPr lang="de-DE" dirty="0" err="1" smtClean="0"/>
              <a:t>avec</a:t>
            </a:r>
            <a:r>
              <a:rPr lang="de-DE" dirty="0" smtClean="0"/>
              <a:t> </a:t>
            </a:r>
            <a:r>
              <a:rPr lang="de-DE" dirty="0" err="1" smtClean="0"/>
              <a:t>leurs</a:t>
            </a:r>
            <a:r>
              <a:rPr lang="de-DE" dirty="0" smtClean="0"/>
              <a:t> </a:t>
            </a:r>
            <a:r>
              <a:rPr lang="de-DE" dirty="0" err="1" smtClean="0"/>
              <a:t>idées</a:t>
            </a:r>
            <a:r>
              <a:rPr lang="de-DE" dirty="0" smtClean="0"/>
              <a:t>...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Annexe: </a:t>
            </a:r>
            <a:r>
              <a:rPr lang="de-DE" dirty="0" err="1" smtClean="0"/>
              <a:t>Mathématiques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000" dirty="0" err="1" smtClean="0"/>
              <a:t>using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logarithm</a:t>
            </a:r>
            <a:r>
              <a:rPr lang="de-DE" sz="2000" dirty="0" smtClean="0"/>
              <a:t>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transform</a:t>
            </a:r>
            <a:r>
              <a:rPr lang="de-DE" sz="2000" dirty="0" smtClean="0"/>
              <a:t> </a:t>
            </a:r>
            <a:r>
              <a:rPr lang="de-DE" sz="2000" dirty="0" err="1" smtClean="0"/>
              <a:t>multiplications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two</a:t>
            </a:r>
            <a:r>
              <a:rPr lang="de-DE" sz="2000" dirty="0" smtClean="0"/>
              <a:t> </a:t>
            </a:r>
            <a:r>
              <a:rPr lang="de-DE" sz="2000" dirty="0" err="1" smtClean="0"/>
              <a:t>scores</a:t>
            </a:r>
            <a:r>
              <a:rPr lang="de-DE" sz="2000" dirty="0" smtClean="0"/>
              <a:t> x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y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a simple </a:t>
            </a:r>
            <a:r>
              <a:rPr lang="de-DE" sz="2000" dirty="0" err="1" smtClean="0"/>
              <a:t>addition</a:t>
            </a:r>
            <a:r>
              <a:rPr lang="de-DE" sz="2000" dirty="0" smtClean="0"/>
              <a:t>: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LN(x*</a:t>
            </a:r>
            <a:r>
              <a:rPr lang="de-DE" sz="2000" dirty="0" err="1" smtClean="0"/>
              <a:t>y</a:t>
            </a:r>
            <a:r>
              <a:rPr lang="de-DE" sz="2000" dirty="0" smtClean="0"/>
              <a:t>) = LN(x)+LN(</a:t>
            </a:r>
            <a:r>
              <a:rPr lang="de-DE" sz="2000" dirty="0" err="1" smtClean="0"/>
              <a:t>y</a:t>
            </a:r>
            <a:r>
              <a:rPr lang="de-DE" sz="2000" dirty="0" smtClean="0"/>
              <a:t>)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want</a:t>
            </a:r>
            <a:r>
              <a:rPr lang="de-DE" sz="2000" dirty="0" smtClean="0"/>
              <a:t> 150 additional </a:t>
            </a:r>
            <a:r>
              <a:rPr lang="de-DE" sz="2000" dirty="0" err="1" smtClean="0"/>
              <a:t>points</a:t>
            </a:r>
            <a:r>
              <a:rPr lang="de-DE" sz="2000" dirty="0" smtClean="0"/>
              <a:t> per </a:t>
            </a:r>
            <a:r>
              <a:rPr lang="de-DE" sz="2000" dirty="0" err="1" smtClean="0"/>
              <a:t>doubling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score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get</a:t>
            </a:r>
            <a:r>
              <a:rPr lang="de-DE" sz="2000" dirty="0" smtClean="0"/>
              <a:t>: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Points = 1000 + 150/LN(2)*LN(Score/</a:t>
            </a:r>
            <a:r>
              <a:rPr lang="de-DE" sz="2000" dirty="0" err="1" smtClean="0"/>
              <a:t>Max_Score</a:t>
            </a:r>
            <a:r>
              <a:rPr lang="de-DE" sz="2000" dirty="0" smtClean="0"/>
              <a:t>) </a:t>
            </a:r>
            <a:r>
              <a:rPr lang="de-DE" sz="2000" dirty="0" err="1" smtClean="0"/>
              <a:t>when</a:t>
            </a:r>
            <a:r>
              <a:rPr lang="de-DE" sz="2000" dirty="0" smtClean="0"/>
              <a:t> </a:t>
            </a:r>
            <a:r>
              <a:rPr lang="de-DE" sz="2000" dirty="0" err="1" smtClean="0"/>
              <a:t>bigger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better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err="1" smtClean="0"/>
              <a:t>and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/>
              <a:t>Points = 1000 + 150/LN(2)*LN</a:t>
            </a:r>
            <a:r>
              <a:rPr lang="de-DE" sz="2000" dirty="0" smtClean="0"/>
              <a:t>(</a:t>
            </a:r>
            <a:r>
              <a:rPr lang="de-DE" sz="2000" dirty="0" err="1" smtClean="0"/>
              <a:t>Min_Score</a:t>
            </a:r>
            <a:r>
              <a:rPr lang="de-DE" sz="2000" dirty="0" smtClean="0"/>
              <a:t>/Score) </a:t>
            </a:r>
            <a:r>
              <a:rPr lang="de-DE" sz="2000" dirty="0" err="1"/>
              <a:t>when</a:t>
            </a:r>
            <a:r>
              <a:rPr lang="de-DE" sz="2000" dirty="0"/>
              <a:t> </a:t>
            </a:r>
            <a:r>
              <a:rPr lang="de-DE" sz="2000" dirty="0" err="1" smtClean="0"/>
              <a:t>smaller</a:t>
            </a:r>
            <a:r>
              <a:rPr lang="de-DE" sz="2000" dirty="0" smtClean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better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LN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natural</a:t>
            </a:r>
            <a:r>
              <a:rPr lang="de-DE" sz="2000" dirty="0" smtClean="0"/>
              <a:t> </a:t>
            </a:r>
            <a:r>
              <a:rPr lang="de-DE" sz="2000" dirty="0" err="1" smtClean="0"/>
              <a:t>logarithm</a:t>
            </a:r>
            <a:r>
              <a:rPr lang="de-DE" sz="2000" dirty="0" smtClean="0"/>
              <a:t>.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(Can also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calibrated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have</a:t>
            </a:r>
            <a:r>
              <a:rPr lang="de-DE" sz="2000" dirty="0" smtClean="0"/>
              <a:t> A additional </a:t>
            </a:r>
            <a:r>
              <a:rPr lang="de-DE" sz="2000" dirty="0" err="1" smtClean="0"/>
              <a:t>points</a:t>
            </a:r>
            <a:r>
              <a:rPr lang="de-DE" sz="2000" dirty="0" smtClean="0"/>
              <a:t> per p% </a:t>
            </a:r>
            <a:r>
              <a:rPr lang="de-DE" sz="2000" dirty="0" err="1" smtClean="0"/>
              <a:t>improvement</a:t>
            </a:r>
            <a:r>
              <a:rPr lang="de-DE" sz="2000" dirty="0" smtClean="0"/>
              <a:t>...</a:t>
            </a:r>
            <a:br>
              <a:rPr lang="de-DE" sz="2000" dirty="0" smtClean="0"/>
            </a:br>
            <a:r>
              <a:rPr lang="de-DE" sz="2000" dirty="0"/>
              <a:t>Points = 1000 + </a:t>
            </a:r>
            <a:r>
              <a:rPr lang="de-DE" sz="2000" dirty="0" smtClean="0"/>
              <a:t>A/LN(1+p/100)*</a:t>
            </a:r>
            <a:r>
              <a:rPr lang="de-DE" sz="2000" dirty="0"/>
              <a:t>LN(Score/</a:t>
            </a:r>
            <a:r>
              <a:rPr lang="de-DE" sz="2000" dirty="0" err="1"/>
              <a:t>Max_Score</a:t>
            </a:r>
            <a:r>
              <a:rPr lang="de-DE" sz="2000" dirty="0" smtClean="0"/>
              <a:t>) )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22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01" y="1466947"/>
            <a:ext cx="6324600" cy="4356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Situation </a:t>
            </a:r>
            <a:r>
              <a:rPr lang="de-DE" dirty="0" err="1" smtClean="0"/>
              <a:t>actuelle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3932607" y="4317367"/>
            <a:ext cx="581603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H="1">
            <a:off x="4533613" y="4211676"/>
            <a:ext cx="1" cy="105691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5730040" y="3547533"/>
            <a:ext cx="5255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V="1">
            <a:off x="6241812" y="2070907"/>
            <a:ext cx="13818" cy="14969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H="1">
            <a:off x="6223532" y="2060972"/>
            <a:ext cx="441877" cy="0"/>
          </a:xfrm>
          <a:prstGeom prst="line">
            <a:avLst/>
          </a:prstGeom>
          <a:ln>
            <a:solidFill>
              <a:srgbClr val="FF6C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6665409" y="1755106"/>
            <a:ext cx="4916" cy="320567"/>
          </a:xfrm>
          <a:prstGeom prst="line">
            <a:avLst/>
          </a:prstGeom>
          <a:ln>
            <a:solidFill>
              <a:srgbClr val="FF6C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6773019" y="2048244"/>
            <a:ext cx="174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6C03"/>
                </a:solidFill>
              </a:rPr>
              <a:t>Amélioration</a:t>
            </a:r>
            <a:r>
              <a:rPr lang="de-DE" dirty="0" smtClean="0">
                <a:solidFill>
                  <a:srgbClr val="FF6C03"/>
                </a:solidFill>
              </a:rPr>
              <a:t> 5 p</a:t>
            </a:r>
            <a:endParaRPr lang="de-DE" dirty="0">
              <a:solidFill>
                <a:srgbClr val="FF6C03"/>
              </a:solidFill>
            </a:endParaRPr>
          </a:p>
        </p:txBody>
      </p:sp>
      <p:cxnSp>
        <p:nvCxnSpPr>
          <p:cNvPr id="42" name="Gerade Verbindung 41"/>
          <p:cNvCxnSpPr>
            <a:endCxn id="41" idx="1"/>
          </p:cNvCxnSpPr>
          <p:nvPr/>
        </p:nvCxnSpPr>
        <p:spPr>
          <a:xfrm>
            <a:off x="6437767" y="2060972"/>
            <a:ext cx="335252" cy="171938"/>
          </a:xfrm>
          <a:prstGeom prst="line">
            <a:avLst/>
          </a:prstGeom>
          <a:ln>
            <a:solidFill>
              <a:srgbClr val="FF6C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7225811" y="1673359"/>
            <a:ext cx="134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6C03"/>
                </a:solidFill>
              </a:rPr>
              <a:t>„</a:t>
            </a:r>
            <a:r>
              <a:rPr lang="de-DE" dirty="0" err="1" smtClean="0">
                <a:solidFill>
                  <a:srgbClr val="FF6C03"/>
                </a:solidFill>
              </a:rPr>
              <a:t>Salaire</a:t>
            </a:r>
            <a:r>
              <a:rPr lang="de-DE" dirty="0" smtClean="0">
                <a:solidFill>
                  <a:srgbClr val="FF6C03"/>
                </a:solidFill>
              </a:rPr>
              <a:t>“ 4 p</a:t>
            </a:r>
            <a:endParaRPr lang="de-DE" dirty="0">
              <a:solidFill>
                <a:srgbClr val="FF6C03"/>
              </a:solidFill>
            </a:endParaRPr>
          </a:p>
        </p:txBody>
      </p:sp>
      <p:cxnSp>
        <p:nvCxnSpPr>
          <p:cNvPr id="46" name="Gerade Verbindung 45"/>
          <p:cNvCxnSpPr/>
          <p:nvPr/>
        </p:nvCxnSpPr>
        <p:spPr>
          <a:xfrm>
            <a:off x="6665409" y="1859068"/>
            <a:ext cx="660504" cy="11567"/>
          </a:xfrm>
          <a:prstGeom prst="line">
            <a:avLst/>
          </a:prstGeom>
          <a:ln>
            <a:solidFill>
              <a:srgbClr val="FF6C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455878" y="3460331"/>
            <a:ext cx="169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Amélioration</a:t>
            </a:r>
            <a:r>
              <a:rPr lang="de-DE" dirty="0" smtClean="0"/>
              <a:t> 5p</a:t>
            </a:r>
            <a:endParaRPr lang="de-DE" dirty="0"/>
          </a:p>
        </p:txBody>
      </p:sp>
      <p:cxnSp>
        <p:nvCxnSpPr>
          <p:cNvPr id="28" name="Gerade Verbindung 27"/>
          <p:cNvCxnSpPr/>
          <p:nvPr/>
        </p:nvCxnSpPr>
        <p:spPr>
          <a:xfrm>
            <a:off x="6019800" y="3567891"/>
            <a:ext cx="492489" cy="2673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6847061" y="2646065"/>
            <a:ext cx="151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dirty="0" err="1" smtClean="0"/>
              <a:t>Salaire</a:t>
            </a:r>
            <a:r>
              <a:rPr lang="de-DE" dirty="0" smtClean="0"/>
              <a:t>“ 19 p </a:t>
            </a:r>
            <a:endParaRPr lang="de-DE" dirty="0"/>
          </a:p>
        </p:txBody>
      </p:sp>
      <p:cxnSp>
        <p:nvCxnSpPr>
          <p:cNvPr id="32" name="Gerade Verbindung 31"/>
          <p:cNvCxnSpPr>
            <a:endCxn id="29" idx="1"/>
          </p:cNvCxnSpPr>
          <p:nvPr/>
        </p:nvCxnSpPr>
        <p:spPr>
          <a:xfrm>
            <a:off x="6248721" y="2500235"/>
            <a:ext cx="598340" cy="33049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smtClean="0"/>
              <a:t>28.07.16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23</a:t>
            </a:fld>
            <a:endParaRPr lang="de-DE"/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485269" y="3461343"/>
            <a:ext cx="174714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550E0"/>
                </a:solidFill>
              </a:rPr>
              <a:t>Amélioration</a:t>
            </a:r>
            <a:r>
              <a:rPr lang="de-DE" dirty="0" smtClean="0">
                <a:solidFill>
                  <a:srgbClr val="0550E0"/>
                </a:solidFill>
              </a:rPr>
              <a:t> 5 p</a:t>
            </a:r>
            <a:br>
              <a:rPr lang="de-DE" dirty="0" smtClean="0">
                <a:solidFill>
                  <a:srgbClr val="0550E0"/>
                </a:solidFill>
              </a:rPr>
            </a:br>
            <a:r>
              <a:rPr lang="de-DE" dirty="0" smtClean="0">
                <a:solidFill>
                  <a:srgbClr val="0550E0"/>
                </a:solidFill>
              </a:rPr>
              <a:t>„</a:t>
            </a:r>
            <a:r>
              <a:rPr lang="de-DE" dirty="0" err="1" smtClean="0">
                <a:solidFill>
                  <a:srgbClr val="0550E0"/>
                </a:solidFill>
              </a:rPr>
              <a:t>Salaire</a:t>
            </a:r>
            <a:r>
              <a:rPr lang="de-DE" dirty="0" smtClean="0">
                <a:solidFill>
                  <a:srgbClr val="0550E0"/>
                </a:solidFill>
              </a:rPr>
              <a:t>“ </a:t>
            </a:r>
            <a:r>
              <a:rPr lang="de-DE" dirty="0">
                <a:solidFill>
                  <a:srgbClr val="0550E0"/>
                </a:solidFill>
              </a:rPr>
              <a:t>1</a:t>
            </a:r>
            <a:r>
              <a:rPr lang="de-DE" dirty="0" smtClean="0">
                <a:solidFill>
                  <a:srgbClr val="0550E0"/>
                </a:solidFill>
              </a:rPr>
              <a:t> p</a:t>
            </a:r>
            <a:endParaRPr lang="de-DE" dirty="0">
              <a:solidFill>
                <a:srgbClr val="0550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33" y="1089131"/>
            <a:ext cx="6385733" cy="36489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Situation </a:t>
            </a:r>
            <a:r>
              <a:rPr lang="de-DE" dirty="0" err="1" smtClean="0"/>
              <a:t>actuelle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3651289" y="3947921"/>
            <a:ext cx="523958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175247" y="3547533"/>
            <a:ext cx="7395" cy="400388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5046535" y="2830731"/>
            <a:ext cx="5255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V="1">
            <a:off x="5578460" y="1908905"/>
            <a:ext cx="0" cy="92182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5800725" y="1826744"/>
            <a:ext cx="1046336" cy="10523"/>
          </a:xfrm>
          <a:prstGeom prst="line">
            <a:avLst/>
          </a:prstGeom>
          <a:ln>
            <a:solidFill>
              <a:srgbClr val="FF6C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6898570" y="1542203"/>
            <a:ext cx="4916" cy="320567"/>
          </a:xfrm>
          <a:prstGeom prst="line">
            <a:avLst/>
          </a:prstGeom>
          <a:ln>
            <a:solidFill>
              <a:srgbClr val="FF6C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6773019" y="2048244"/>
            <a:ext cx="181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6C03"/>
                </a:solidFill>
              </a:rPr>
              <a:t>amélioration</a:t>
            </a:r>
            <a:r>
              <a:rPr lang="de-DE" dirty="0" smtClean="0">
                <a:solidFill>
                  <a:srgbClr val="FF6C03"/>
                </a:solidFill>
              </a:rPr>
              <a:t> </a:t>
            </a:r>
            <a:r>
              <a:rPr lang="de-DE" dirty="0" smtClean="0">
                <a:solidFill>
                  <a:srgbClr val="FF6C03"/>
                </a:solidFill>
              </a:rPr>
              <a:t>15 c</a:t>
            </a:r>
            <a:endParaRPr lang="de-DE" dirty="0">
              <a:solidFill>
                <a:srgbClr val="FF6C03"/>
              </a:solidFill>
            </a:endParaRPr>
          </a:p>
        </p:txBody>
      </p:sp>
      <p:cxnSp>
        <p:nvCxnSpPr>
          <p:cNvPr id="42" name="Gerade Verbindung 41"/>
          <p:cNvCxnSpPr>
            <a:endCxn id="41" idx="1"/>
          </p:cNvCxnSpPr>
          <p:nvPr/>
        </p:nvCxnSpPr>
        <p:spPr>
          <a:xfrm>
            <a:off x="6255630" y="1908905"/>
            <a:ext cx="517389" cy="324005"/>
          </a:xfrm>
          <a:prstGeom prst="line">
            <a:avLst/>
          </a:prstGeom>
          <a:ln>
            <a:solidFill>
              <a:srgbClr val="FF6C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7325913" y="1385774"/>
            <a:ext cx="134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6C03"/>
                </a:solidFill>
              </a:rPr>
              <a:t>„</a:t>
            </a:r>
            <a:r>
              <a:rPr lang="de-DE" dirty="0" err="1" smtClean="0">
                <a:solidFill>
                  <a:srgbClr val="FF6C03"/>
                </a:solidFill>
              </a:rPr>
              <a:t>Salaire</a:t>
            </a:r>
            <a:r>
              <a:rPr lang="de-DE" dirty="0" smtClean="0">
                <a:solidFill>
                  <a:srgbClr val="FF6C03"/>
                </a:solidFill>
              </a:rPr>
              <a:t>“ </a:t>
            </a:r>
            <a:r>
              <a:rPr lang="de-DE" dirty="0" smtClean="0">
                <a:solidFill>
                  <a:srgbClr val="FF6C03"/>
                </a:solidFill>
              </a:rPr>
              <a:t>2 p</a:t>
            </a:r>
            <a:endParaRPr lang="de-DE" dirty="0">
              <a:solidFill>
                <a:srgbClr val="FF6C03"/>
              </a:solidFill>
            </a:endParaRPr>
          </a:p>
        </p:txBody>
      </p:sp>
      <p:cxnSp>
        <p:nvCxnSpPr>
          <p:cNvPr id="46" name="Gerade Verbindung 45"/>
          <p:cNvCxnSpPr>
            <a:endCxn id="45" idx="1"/>
          </p:cNvCxnSpPr>
          <p:nvPr/>
        </p:nvCxnSpPr>
        <p:spPr>
          <a:xfrm flipV="1">
            <a:off x="6898570" y="1570440"/>
            <a:ext cx="427343" cy="85214"/>
          </a:xfrm>
          <a:prstGeom prst="line">
            <a:avLst/>
          </a:prstGeom>
          <a:ln>
            <a:solidFill>
              <a:srgbClr val="FF6C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535398" y="3015397"/>
            <a:ext cx="184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Amélioration</a:t>
            </a:r>
            <a:r>
              <a:rPr lang="de-DE" dirty="0" smtClean="0"/>
              <a:t> </a:t>
            </a:r>
            <a:r>
              <a:rPr lang="de-DE" dirty="0" smtClean="0"/>
              <a:t>10 c</a:t>
            </a:r>
            <a:endParaRPr lang="de-DE" dirty="0"/>
          </a:p>
        </p:txBody>
      </p:sp>
      <p:cxnSp>
        <p:nvCxnSpPr>
          <p:cNvPr id="28" name="Gerade Verbindung 27"/>
          <p:cNvCxnSpPr/>
          <p:nvPr/>
        </p:nvCxnSpPr>
        <p:spPr>
          <a:xfrm>
            <a:off x="5429134" y="2869567"/>
            <a:ext cx="1038530" cy="39042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6847061" y="2646065"/>
            <a:ext cx="1341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dirty="0" err="1" smtClean="0"/>
              <a:t>Salary</a:t>
            </a:r>
            <a:r>
              <a:rPr lang="de-DE" dirty="0" smtClean="0"/>
              <a:t>“ 6 p </a:t>
            </a:r>
            <a:endParaRPr lang="de-DE" dirty="0"/>
          </a:p>
        </p:txBody>
      </p:sp>
      <p:cxnSp>
        <p:nvCxnSpPr>
          <p:cNvPr id="32" name="Gerade Verbindung 31"/>
          <p:cNvCxnSpPr>
            <a:endCxn id="29" idx="1"/>
          </p:cNvCxnSpPr>
          <p:nvPr/>
        </p:nvCxnSpPr>
        <p:spPr>
          <a:xfrm>
            <a:off x="5664200" y="2332314"/>
            <a:ext cx="1182861" cy="4984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smtClean="0"/>
              <a:t>28.07.16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24</a:t>
            </a:fld>
            <a:endParaRPr lang="de-DE"/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089155" y="2872721"/>
            <a:ext cx="184011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550E0"/>
                </a:solidFill>
              </a:rPr>
              <a:t>Amélioration</a:t>
            </a:r>
            <a:r>
              <a:rPr lang="de-DE" dirty="0" smtClean="0">
                <a:solidFill>
                  <a:srgbClr val="0550E0"/>
                </a:solidFill>
              </a:rPr>
              <a:t> </a:t>
            </a:r>
            <a:r>
              <a:rPr lang="de-DE" dirty="0" smtClean="0">
                <a:solidFill>
                  <a:srgbClr val="0550E0"/>
                </a:solidFill>
              </a:rPr>
              <a:t>10 c</a:t>
            </a:r>
            <a:br>
              <a:rPr lang="de-DE" dirty="0" smtClean="0">
                <a:solidFill>
                  <a:srgbClr val="0550E0"/>
                </a:solidFill>
              </a:rPr>
            </a:br>
            <a:r>
              <a:rPr lang="de-DE" dirty="0" smtClean="0">
                <a:solidFill>
                  <a:srgbClr val="0550E0"/>
                </a:solidFill>
              </a:rPr>
              <a:t>„</a:t>
            </a:r>
            <a:r>
              <a:rPr lang="de-DE" dirty="0" err="1" smtClean="0">
                <a:solidFill>
                  <a:srgbClr val="0550E0"/>
                </a:solidFill>
              </a:rPr>
              <a:t>Salaire</a:t>
            </a:r>
            <a:r>
              <a:rPr lang="de-DE" dirty="0" smtClean="0">
                <a:solidFill>
                  <a:srgbClr val="0550E0"/>
                </a:solidFill>
              </a:rPr>
              <a:t>“ </a:t>
            </a:r>
            <a:r>
              <a:rPr lang="de-DE" dirty="0" smtClean="0">
                <a:solidFill>
                  <a:srgbClr val="0550E0"/>
                </a:solidFill>
              </a:rPr>
              <a:t>3 p</a:t>
            </a:r>
            <a:endParaRPr lang="de-DE" dirty="0">
              <a:solidFill>
                <a:srgbClr val="0550E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 rot="16200000">
            <a:off x="-295038" y="2508369"/>
            <a:ext cx="32078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throwers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beat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7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" y="965201"/>
            <a:ext cx="8978900" cy="5130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</a:t>
            </a:r>
            <a:r>
              <a:rPr lang="de-DE" dirty="0" smtClean="0"/>
              <a:t>..Avec le Relative </a:t>
            </a:r>
            <a:r>
              <a:rPr lang="de-DE" dirty="0" err="1" smtClean="0"/>
              <a:t>scoring</a:t>
            </a:r>
            <a:r>
              <a:rPr lang="de-DE" dirty="0" smtClean="0"/>
              <a:t> 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3795222" y="2646065"/>
            <a:ext cx="724683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519905" y="2411104"/>
            <a:ext cx="3661" cy="264481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792133" y="2417576"/>
            <a:ext cx="5683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H="1" flipV="1">
            <a:off x="5372838" y="2237968"/>
            <a:ext cx="1072" cy="18466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6767240" y="2108201"/>
            <a:ext cx="1403093" cy="16322"/>
          </a:xfrm>
          <a:prstGeom prst="line">
            <a:avLst/>
          </a:prstGeom>
          <a:ln>
            <a:solidFill>
              <a:srgbClr val="FF6C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8170333" y="1846939"/>
            <a:ext cx="4916" cy="320567"/>
          </a:xfrm>
          <a:prstGeom prst="line">
            <a:avLst/>
          </a:prstGeom>
          <a:ln>
            <a:solidFill>
              <a:srgbClr val="FF6C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6961911" y="2371565"/>
            <a:ext cx="184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6C03"/>
                </a:solidFill>
              </a:rPr>
              <a:t>Amélioration</a:t>
            </a:r>
            <a:r>
              <a:rPr lang="de-DE" dirty="0" smtClean="0">
                <a:solidFill>
                  <a:srgbClr val="FF6C03"/>
                </a:solidFill>
              </a:rPr>
              <a:t> </a:t>
            </a:r>
            <a:r>
              <a:rPr lang="de-DE" dirty="0" smtClean="0">
                <a:solidFill>
                  <a:srgbClr val="FF6C03"/>
                </a:solidFill>
              </a:rPr>
              <a:t>15 c</a:t>
            </a:r>
            <a:endParaRPr lang="de-DE" dirty="0">
              <a:solidFill>
                <a:srgbClr val="FF6C03"/>
              </a:solidFill>
            </a:endParaRPr>
          </a:p>
        </p:txBody>
      </p:sp>
      <p:cxnSp>
        <p:nvCxnSpPr>
          <p:cNvPr id="42" name="Gerade Verbindung 41"/>
          <p:cNvCxnSpPr/>
          <p:nvPr/>
        </p:nvCxnSpPr>
        <p:spPr>
          <a:xfrm>
            <a:off x="7129469" y="2124523"/>
            <a:ext cx="517389" cy="324005"/>
          </a:xfrm>
          <a:prstGeom prst="line">
            <a:avLst/>
          </a:prstGeom>
          <a:ln>
            <a:solidFill>
              <a:srgbClr val="FF6C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7207971" y="1284841"/>
            <a:ext cx="146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6C03"/>
                </a:solidFill>
              </a:rPr>
              <a:t>„</a:t>
            </a:r>
            <a:r>
              <a:rPr lang="de-DE" dirty="0" err="1" smtClean="0">
                <a:solidFill>
                  <a:srgbClr val="FF6C03"/>
                </a:solidFill>
              </a:rPr>
              <a:t>Salaire</a:t>
            </a:r>
            <a:r>
              <a:rPr lang="de-DE" dirty="0" smtClean="0">
                <a:solidFill>
                  <a:srgbClr val="FF6C03"/>
                </a:solidFill>
              </a:rPr>
              <a:t>“ </a:t>
            </a:r>
            <a:r>
              <a:rPr lang="de-DE" dirty="0" smtClean="0">
                <a:solidFill>
                  <a:srgbClr val="FF6C03"/>
                </a:solidFill>
              </a:rPr>
              <a:t>50 p</a:t>
            </a:r>
            <a:endParaRPr lang="de-DE" dirty="0">
              <a:solidFill>
                <a:srgbClr val="FF6C03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535398" y="3015397"/>
            <a:ext cx="184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Amélioration</a:t>
            </a:r>
            <a:r>
              <a:rPr lang="de-DE" dirty="0" smtClean="0"/>
              <a:t> </a:t>
            </a:r>
            <a:r>
              <a:rPr lang="de-DE" dirty="0" smtClean="0"/>
              <a:t>10 c</a:t>
            </a:r>
            <a:endParaRPr lang="de-DE" dirty="0"/>
          </a:p>
        </p:txBody>
      </p:sp>
      <p:cxnSp>
        <p:nvCxnSpPr>
          <p:cNvPr id="28" name="Gerade Verbindung 27"/>
          <p:cNvCxnSpPr/>
          <p:nvPr/>
        </p:nvCxnSpPr>
        <p:spPr>
          <a:xfrm>
            <a:off x="5169587" y="2460475"/>
            <a:ext cx="1298077" cy="79951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6847061" y="2646065"/>
            <a:ext cx="151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dirty="0" err="1" smtClean="0"/>
              <a:t>Salaire</a:t>
            </a:r>
            <a:r>
              <a:rPr lang="de-DE" dirty="0" smtClean="0"/>
              <a:t>“ </a:t>
            </a:r>
            <a:r>
              <a:rPr lang="de-DE" dirty="0" smtClean="0"/>
              <a:t>50 p </a:t>
            </a:r>
            <a:endParaRPr lang="de-DE" dirty="0"/>
          </a:p>
        </p:txBody>
      </p:sp>
      <p:cxnSp>
        <p:nvCxnSpPr>
          <p:cNvPr id="32" name="Gerade Verbindung 31"/>
          <p:cNvCxnSpPr>
            <a:endCxn id="29" idx="1"/>
          </p:cNvCxnSpPr>
          <p:nvPr/>
        </p:nvCxnSpPr>
        <p:spPr>
          <a:xfrm>
            <a:off x="5475308" y="2325243"/>
            <a:ext cx="1371753" cy="5054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smtClean="0"/>
              <a:t>28.07.16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25</a:t>
            </a:fld>
            <a:endParaRPr lang="de-DE"/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95085" y="2773156"/>
            <a:ext cx="184011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550E0"/>
                </a:solidFill>
              </a:rPr>
              <a:t>Amélioration</a:t>
            </a:r>
            <a:r>
              <a:rPr lang="de-DE" dirty="0" smtClean="0">
                <a:solidFill>
                  <a:srgbClr val="0550E0"/>
                </a:solidFill>
              </a:rPr>
              <a:t> </a:t>
            </a:r>
            <a:r>
              <a:rPr lang="de-DE" dirty="0" smtClean="0">
                <a:solidFill>
                  <a:srgbClr val="0550E0"/>
                </a:solidFill>
              </a:rPr>
              <a:t>10 c</a:t>
            </a:r>
            <a:br>
              <a:rPr lang="de-DE" dirty="0" smtClean="0">
                <a:solidFill>
                  <a:srgbClr val="0550E0"/>
                </a:solidFill>
              </a:rPr>
            </a:br>
            <a:r>
              <a:rPr lang="de-DE" dirty="0" smtClean="0">
                <a:solidFill>
                  <a:srgbClr val="0550E0"/>
                </a:solidFill>
              </a:rPr>
              <a:t>„</a:t>
            </a:r>
            <a:r>
              <a:rPr lang="de-DE" dirty="0" err="1" smtClean="0">
                <a:solidFill>
                  <a:srgbClr val="0550E0"/>
                </a:solidFill>
              </a:rPr>
              <a:t>Salaire</a:t>
            </a:r>
            <a:r>
              <a:rPr lang="de-DE" dirty="0" smtClean="0">
                <a:solidFill>
                  <a:srgbClr val="0550E0"/>
                </a:solidFill>
              </a:rPr>
              <a:t>“ </a:t>
            </a:r>
            <a:r>
              <a:rPr lang="de-DE" dirty="0" smtClean="0">
                <a:solidFill>
                  <a:srgbClr val="0550E0"/>
                </a:solidFill>
              </a:rPr>
              <a:t>70 p</a:t>
            </a:r>
            <a:endParaRPr lang="de-DE" dirty="0">
              <a:solidFill>
                <a:srgbClr val="0550E0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 rot="16200000">
            <a:off x="-1163264" y="3011220"/>
            <a:ext cx="32078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Points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01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41" y="1195938"/>
            <a:ext cx="7088717" cy="405069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</a:t>
            </a:r>
            <a:r>
              <a:rPr lang="de-DE" dirty="0" smtClean="0"/>
              <a:t>..Avec </a:t>
            </a:r>
            <a:r>
              <a:rPr lang="de-DE" dirty="0" err="1" smtClean="0"/>
              <a:t>leRelative</a:t>
            </a:r>
            <a:r>
              <a:rPr lang="de-DE" dirty="0" smtClean="0"/>
              <a:t> </a:t>
            </a:r>
            <a:r>
              <a:rPr lang="de-DE" dirty="0" err="1" smtClean="0"/>
              <a:t>scoring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smtClean="0"/>
              <a:t>28.07.16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26</a:t>
            </a:fld>
            <a:endParaRPr lang="de-DE"/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322231" y="5432159"/>
            <a:ext cx="5619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Les </a:t>
            </a:r>
            <a:r>
              <a:rPr lang="de-DE" dirty="0" err="1" smtClean="0"/>
              <a:t>scores</a:t>
            </a:r>
            <a:r>
              <a:rPr lang="de-DE" dirty="0" smtClean="0"/>
              <a:t> </a:t>
            </a:r>
            <a:r>
              <a:rPr lang="de-DE" dirty="0" err="1" smtClean="0"/>
              <a:t>exceptionnels</a:t>
            </a:r>
            <a:r>
              <a:rPr lang="de-DE" dirty="0" smtClean="0"/>
              <a:t> </a:t>
            </a:r>
            <a:r>
              <a:rPr lang="de-DE" dirty="0" err="1" smtClean="0"/>
              <a:t>obtiennent</a:t>
            </a:r>
            <a:r>
              <a:rPr lang="de-DE" dirty="0" smtClean="0"/>
              <a:t> des </a:t>
            </a:r>
            <a:r>
              <a:rPr lang="de-DE" dirty="0" err="1" smtClean="0"/>
              <a:t>bonus</a:t>
            </a:r>
            <a:r>
              <a:rPr lang="de-DE" dirty="0" smtClean="0"/>
              <a:t> de </a:t>
            </a:r>
            <a:r>
              <a:rPr lang="de-DE" dirty="0" err="1" smtClean="0"/>
              <a:t>points</a:t>
            </a:r>
            <a:r>
              <a:rPr lang="de-DE" dirty="0" smtClean="0"/>
              <a:t>, </a:t>
            </a:r>
          </a:p>
          <a:p>
            <a:r>
              <a:rPr lang="de-DE" dirty="0" err="1" smtClean="0"/>
              <a:t>encourgeant</a:t>
            </a:r>
            <a:r>
              <a:rPr lang="de-DE" dirty="0" smtClean="0"/>
              <a:t> les </a:t>
            </a:r>
            <a:r>
              <a:rPr lang="de-DE" dirty="0" err="1" smtClean="0"/>
              <a:t>hautes</a:t>
            </a:r>
            <a:r>
              <a:rPr lang="de-DE" dirty="0" smtClean="0"/>
              <a:t> </a:t>
            </a:r>
            <a:r>
              <a:rPr lang="de-DE" dirty="0" err="1" smtClean="0"/>
              <a:t>performances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8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..Relative </a:t>
            </a:r>
            <a:r>
              <a:rPr lang="de-DE" dirty="0" err="1" smtClean="0"/>
              <a:t>scoring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smtClean="0"/>
              <a:t>28.07.16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27</a:t>
            </a:fld>
            <a:endParaRPr lang="de-DE"/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5" y="2244612"/>
            <a:ext cx="4564565" cy="3420574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41" y="2244612"/>
            <a:ext cx="4530467" cy="339502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99911" y="1265578"/>
            <a:ext cx="3481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Köln</a:t>
            </a:r>
            <a:r>
              <a:rPr lang="fr-FR" dirty="0" smtClean="0"/>
              <a:t> EBC05,  Simulation.</a:t>
            </a:r>
            <a:br>
              <a:rPr lang="fr-FR" dirty="0" smtClean="0"/>
            </a:br>
            <a:r>
              <a:rPr lang="fr-FR" dirty="0" smtClean="0"/>
              <a:t>Influence d‘1 évènement sur le classement final , </a:t>
            </a:r>
            <a:r>
              <a:rPr lang="fr-FR" dirty="0" err="1" smtClean="0"/>
              <a:t>Ranking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14" name="Textfeld 13"/>
          <p:cNvSpPr txBox="1"/>
          <p:nvPr/>
        </p:nvSpPr>
        <p:spPr>
          <a:xfrm>
            <a:off x="5055220" y="1295729"/>
            <a:ext cx="3535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Köln</a:t>
            </a:r>
            <a:r>
              <a:rPr lang="fr-FR" dirty="0" smtClean="0"/>
              <a:t> EBC05,  Simulation.</a:t>
            </a:r>
            <a:br>
              <a:rPr lang="fr-FR" dirty="0" smtClean="0"/>
            </a:br>
            <a:r>
              <a:rPr lang="fr-FR" dirty="0" smtClean="0"/>
              <a:t>Influence d‘1 évènement sur le classement final, </a:t>
            </a:r>
            <a:r>
              <a:rPr lang="fr-FR" dirty="0" smtClean="0"/>
              <a:t>Relative </a:t>
            </a:r>
            <a:r>
              <a:rPr lang="fr-FR" dirty="0" err="1" smtClean="0"/>
              <a:t>scoring</a:t>
            </a:r>
            <a:endParaRPr lang="fr-FR" dirty="0"/>
          </a:p>
        </p:txBody>
      </p:sp>
      <p:sp>
        <p:nvSpPr>
          <p:cNvPr id="9" name="Textfeld 8"/>
          <p:cNvSpPr txBox="1"/>
          <p:nvPr/>
        </p:nvSpPr>
        <p:spPr>
          <a:xfrm>
            <a:off x="602309" y="5665186"/>
            <a:ext cx="395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Tendance</a:t>
            </a:r>
            <a:r>
              <a:rPr lang="de-DE" dirty="0" smtClean="0"/>
              <a:t>: </a:t>
            </a:r>
            <a:r>
              <a:rPr lang="de-DE" dirty="0" err="1" smtClean="0"/>
              <a:t>Grosse</a:t>
            </a:r>
            <a:r>
              <a:rPr lang="de-DE" dirty="0" smtClean="0"/>
              <a:t> </a:t>
            </a:r>
            <a:r>
              <a:rPr lang="de-DE" dirty="0" err="1" smtClean="0"/>
              <a:t>influence</a:t>
            </a:r>
            <a:r>
              <a:rPr lang="de-DE" dirty="0" smtClean="0"/>
              <a:t> si les </a:t>
            </a:r>
            <a:r>
              <a:rPr lang="de-DE" dirty="0" err="1" smtClean="0"/>
              <a:t>scores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sont</a:t>
            </a:r>
            <a:r>
              <a:rPr lang="de-DE" dirty="0" smtClean="0"/>
              <a:t> </a:t>
            </a:r>
            <a:r>
              <a:rPr lang="de-DE" dirty="0" err="1" smtClean="0"/>
              <a:t>proches</a:t>
            </a:r>
            <a:r>
              <a:rPr lang="de-DE" dirty="0" smtClean="0"/>
              <a:t> ! </a:t>
            </a:r>
            <a:r>
              <a:rPr lang="de-DE" dirty="0" smtClean="0"/>
              <a:t>(ACC/AR/END)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823388" y="5665186"/>
            <a:ext cx="3588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Tendance</a:t>
            </a:r>
            <a:r>
              <a:rPr lang="de-DE" dirty="0" smtClean="0"/>
              <a:t>: </a:t>
            </a:r>
            <a:r>
              <a:rPr lang="de-DE" dirty="0" err="1" smtClean="0"/>
              <a:t>grosse</a:t>
            </a:r>
            <a:r>
              <a:rPr lang="de-DE" dirty="0" smtClean="0"/>
              <a:t> </a:t>
            </a:r>
            <a:r>
              <a:rPr lang="de-DE" dirty="0" err="1" smtClean="0"/>
              <a:t>influence</a:t>
            </a:r>
            <a:r>
              <a:rPr lang="de-DE" dirty="0" smtClean="0"/>
              <a:t> si les 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scores</a:t>
            </a:r>
            <a:r>
              <a:rPr lang="de-DE" dirty="0" smtClean="0"/>
              <a:t> </a:t>
            </a:r>
            <a:r>
              <a:rPr lang="de-DE" dirty="0" err="1" smtClean="0"/>
              <a:t>sont</a:t>
            </a:r>
            <a:r>
              <a:rPr lang="de-DE" dirty="0" smtClean="0"/>
              <a:t> </a:t>
            </a:r>
            <a:r>
              <a:rPr lang="de-DE" dirty="0" err="1" smtClean="0"/>
              <a:t>éparpillés</a:t>
            </a:r>
            <a:r>
              <a:rPr lang="de-DE" dirty="0" smtClean="0"/>
              <a:t> ! </a:t>
            </a:r>
            <a:r>
              <a:rPr lang="de-DE" dirty="0" smtClean="0"/>
              <a:t>(TC/END/AR)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7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Contenu</a:t>
            </a:r>
            <a:r>
              <a:rPr lang="de-DE" dirty="0" smtClean="0"/>
              <a:t> de la </a:t>
            </a:r>
            <a:r>
              <a:rPr lang="de-DE" dirty="0" err="1" smtClean="0"/>
              <a:t>présentation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Conditions pour un système plus juste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Situation actuelle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Recherche d‘un nouveau système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Perpectives</a:t>
            </a:r>
            <a:endParaRPr lang="fr-FR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3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</a:t>
            </a:r>
            <a:r>
              <a:rPr lang="de-DE" dirty="0" err="1" smtClean="0"/>
              <a:t>Prérequis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5882"/>
            <a:ext cx="8229600" cy="4525963"/>
          </a:xfrm>
        </p:spPr>
        <p:txBody>
          <a:bodyPr>
            <a:noAutofit/>
          </a:bodyPr>
          <a:lstStyle/>
          <a:p>
            <a:r>
              <a:rPr lang="fr-FR" sz="2400" dirty="0" smtClean="0"/>
              <a:t>A) Améliorer une performance doit générer une “réponse“ a chaque niveau.</a:t>
            </a:r>
            <a:br>
              <a:rPr lang="fr-FR" sz="2400" dirty="0" smtClean="0"/>
            </a:br>
            <a:r>
              <a:rPr lang="fr-FR" sz="2400" dirty="0" smtClean="0"/>
              <a:t>Exemple: </a:t>
            </a:r>
            <a:r>
              <a:rPr lang="fr-FR" sz="2400" dirty="0" err="1" smtClean="0"/>
              <a:t>Fast</a:t>
            </a:r>
            <a:r>
              <a:rPr lang="fr-FR" sz="2400" dirty="0" smtClean="0"/>
              <a:t> Catch</a:t>
            </a:r>
            <a:br>
              <a:rPr lang="fr-FR" sz="2400" dirty="0" smtClean="0"/>
            </a:br>
            <a:r>
              <a:rPr lang="fr-FR" sz="2400" dirty="0" smtClean="0"/>
              <a:t>Si quelqu‘un améliore de 28s a 23s il peut recevoir 10 (</a:t>
            </a:r>
            <a:r>
              <a:rPr lang="fr-FR" sz="2400" dirty="0" err="1" smtClean="0"/>
              <a:t>ranking</a:t>
            </a:r>
            <a:r>
              <a:rPr lang="fr-FR" sz="2400" dirty="0" smtClean="0"/>
              <a:t>) points</a:t>
            </a:r>
            <a:br>
              <a:rPr lang="fr-FR" sz="2400" dirty="0" smtClean="0"/>
            </a:br>
            <a:r>
              <a:rPr lang="fr-FR" sz="2400" dirty="0" smtClean="0"/>
              <a:t>Mais combien de points pour aller de 23s à 18s? </a:t>
            </a:r>
          </a:p>
          <a:p>
            <a:r>
              <a:rPr lang="fr-FR" sz="2400" dirty="0" smtClean="0"/>
              <a:t>C‘est évident: Au moins un bénéfice de +10p</a:t>
            </a:r>
          </a:p>
          <a:p>
            <a:r>
              <a:rPr lang="fr-FR" sz="2400" dirty="0" smtClean="0"/>
              <a:t>B) Le Système doit être transparent. </a:t>
            </a:r>
            <a:br>
              <a:rPr lang="fr-FR" sz="2400" dirty="0" smtClean="0"/>
            </a:br>
            <a:r>
              <a:rPr lang="fr-FR" sz="2400" dirty="0" smtClean="0"/>
              <a:t>a) Mettre à nu les principes (axiomes)</a:t>
            </a:r>
            <a:br>
              <a:rPr lang="fr-FR" sz="2400" dirty="0" smtClean="0"/>
            </a:br>
            <a:r>
              <a:rPr lang="fr-FR" sz="2400" dirty="0" smtClean="0"/>
              <a:t>Exemple: le </a:t>
            </a:r>
            <a:r>
              <a:rPr lang="fr-FR" sz="2400" dirty="0" err="1" smtClean="0"/>
              <a:t>Ranking</a:t>
            </a:r>
            <a:r>
              <a:rPr lang="fr-FR" sz="2400" dirty="0" smtClean="0"/>
              <a:t> points est une mesure de combien de concurrents on dépasse.</a:t>
            </a:r>
            <a:br>
              <a:rPr lang="fr-FR" sz="2400" dirty="0" smtClean="0"/>
            </a:br>
            <a:r>
              <a:rPr lang="fr-FR" sz="2400" dirty="0" smtClean="0"/>
              <a:t>b) les généralistes devraient vaincre contre des spécialistes.</a:t>
            </a:r>
            <a:br>
              <a:rPr lang="fr-FR" sz="2400" dirty="0" smtClean="0"/>
            </a:br>
            <a:r>
              <a:rPr lang="fr-FR" sz="2400" dirty="0" smtClean="0"/>
              <a:t>c) Influence de chaque épreuve sur le classement final équilibré</a:t>
            </a:r>
            <a:endParaRPr lang="fr-FR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4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2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</a:t>
            </a:r>
            <a:r>
              <a:rPr lang="de-DE" dirty="0" smtClean="0"/>
              <a:t>Situation </a:t>
            </a:r>
            <a:r>
              <a:rPr lang="de-DE" dirty="0" err="1" smtClean="0"/>
              <a:t>actuelle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Système = Simple:  le lanceur qui a le total le plus faible des </a:t>
            </a:r>
            <a:r>
              <a:rPr lang="fr-FR" sz="2400" dirty="0" err="1" smtClean="0"/>
              <a:t>ranking</a:t>
            </a:r>
            <a:r>
              <a:rPr lang="fr-FR" sz="2400" dirty="0" smtClean="0"/>
              <a:t> points est le gagnant.</a:t>
            </a:r>
            <a:br>
              <a:rPr lang="fr-FR" sz="2400" dirty="0" smtClean="0"/>
            </a:br>
            <a:r>
              <a:rPr lang="fr-FR" sz="2400" dirty="0" smtClean="0"/>
              <a:t>...mais...: Est-il pertinent d’additionner des placements? </a:t>
            </a:r>
            <a:br>
              <a:rPr lang="fr-FR" sz="2400" dirty="0" smtClean="0"/>
            </a:br>
            <a:endParaRPr lang="fr-FR" sz="2400" dirty="0" smtClean="0"/>
          </a:p>
          <a:p>
            <a:r>
              <a:rPr lang="fr-FR" sz="2400" dirty="0" smtClean="0"/>
              <a:t>Exemple: 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0000"/>
                </a:solidFill>
              </a:rPr>
              <a:t>A fait 77p in ACC (place 5) et 20.00s en FC (Rank 1)</a:t>
            </a:r>
            <a:br>
              <a:rPr lang="fr-FR" sz="2400" dirty="0" smtClean="0">
                <a:solidFill>
                  <a:srgbClr val="FF0000"/>
                </a:solidFill>
              </a:rPr>
            </a:br>
            <a:r>
              <a:rPr lang="fr-FR" sz="2400" dirty="0" smtClean="0">
                <a:solidFill>
                  <a:srgbClr val="0000FF"/>
                </a:solidFill>
              </a:rPr>
              <a:t>B fait 80p in ACC (place 2) et 29.00s en FC (Rank 4)</a:t>
            </a:r>
            <a:br>
              <a:rPr lang="fr-FR" sz="2400" dirty="0" smtClean="0">
                <a:solidFill>
                  <a:srgbClr val="0000FF"/>
                </a:solidFill>
              </a:rPr>
            </a:br>
            <a:r>
              <a:rPr lang="fr-FR" sz="2400" dirty="0" smtClean="0"/>
              <a:t>Les deux reçoivent </a:t>
            </a:r>
            <a:r>
              <a:rPr lang="fr-FR" sz="2400" dirty="0" smtClean="0">
                <a:solidFill>
                  <a:srgbClr val="FF0000"/>
                </a:solidFill>
              </a:rPr>
              <a:t>5+1</a:t>
            </a:r>
            <a:r>
              <a:rPr lang="fr-FR" sz="2400" dirty="0" smtClean="0"/>
              <a:t>=</a:t>
            </a:r>
            <a:r>
              <a:rPr lang="fr-FR" sz="2400" dirty="0" smtClean="0">
                <a:solidFill>
                  <a:srgbClr val="0000FF"/>
                </a:solidFill>
              </a:rPr>
              <a:t>2+4</a:t>
            </a:r>
            <a:r>
              <a:rPr lang="fr-FR" sz="2400" dirty="0" smtClean="0"/>
              <a:t> = 6 points. C‘est indécis.</a:t>
            </a:r>
          </a:p>
          <a:p>
            <a:r>
              <a:rPr lang="fr-FR" sz="2400" dirty="0" smtClean="0"/>
              <a:t>Mais on est d‘accord?: A était supérieur. 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Alors: </a:t>
            </a:r>
            <a:r>
              <a:rPr lang="fr-FR" sz="2400" dirty="0" smtClean="0"/>
              <a:t>comment le système actuel traite t’il ce cas....?</a:t>
            </a:r>
            <a:endParaRPr lang="fr-FR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SBF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5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9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</a:t>
            </a:r>
            <a:r>
              <a:rPr lang="de-DE" dirty="0" err="1" smtClean="0"/>
              <a:t>Classement</a:t>
            </a:r>
            <a:r>
              <a:rPr lang="de-DE" dirty="0" smtClean="0"/>
              <a:t> </a:t>
            </a:r>
            <a:r>
              <a:rPr lang="de-DE" dirty="0" err="1" smtClean="0"/>
              <a:t>actuel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2703"/>
          </a:xfrm>
        </p:spPr>
        <p:txBody>
          <a:bodyPr>
            <a:normAutofit fontScale="85000" lnSpcReduction="20000"/>
          </a:bodyPr>
          <a:lstStyle/>
          <a:p>
            <a:r>
              <a:rPr lang="fr-FR" sz="2400" dirty="0" smtClean="0"/>
              <a:t>On mesure le nombre les lanceurs „battus“. 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0000"/>
                </a:solidFill>
              </a:rPr>
              <a:t>Mais </a:t>
            </a:r>
            <a:r>
              <a:rPr lang="fr-FR" sz="2400" dirty="0" smtClean="0">
                <a:solidFill>
                  <a:srgbClr val="FF0000"/>
                </a:solidFill>
              </a:rPr>
              <a:t>: nous ne faisons pas </a:t>
            </a:r>
            <a:r>
              <a:rPr lang="fr-FR" sz="2400" dirty="0" smtClean="0">
                <a:solidFill>
                  <a:srgbClr val="FF0000"/>
                </a:solidFill>
              </a:rPr>
              <a:t>des “matches“, </a:t>
            </a:r>
            <a:r>
              <a:rPr lang="fr-FR" sz="2400" dirty="0" smtClean="0">
                <a:solidFill>
                  <a:srgbClr val="FF0000"/>
                </a:solidFill>
              </a:rPr>
              <a:t>jusqu‘aux </a:t>
            </a:r>
            <a:r>
              <a:rPr lang="fr-FR" sz="2400" dirty="0" smtClean="0">
                <a:solidFill>
                  <a:srgbClr val="FF0000"/>
                </a:solidFill>
              </a:rPr>
              <a:t>demi-finales, finale.</a:t>
            </a:r>
            <a:br>
              <a:rPr lang="fr-FR" sz="2400" dirty="0" smtClean="0">
                <a:solidFill>
                  <a:srgbClr val="FF0000"/>
                </a:solidFill>
              </a:rPr>
            </a:br>
            <a:r>
              <a:rPr lang="fr-FR" sz="2400" dirty="0" smtClean="0">
                <a:solidFill>
                  <a:srgbClr val="FF0000"/>
                </a:solidFill>
              </a:rPr>
              <a:t>Nos </a:t>
            </a:r>
            <a:r>
              <a:rPr lang="fr-FR" sz="2400" dirty="0" smtClean="0">
                <a:solidFill>
                  <a:srgbClr val="FF0000"/>
                </a:solidFill>
              </a:rPr>
              <a:t>compétitions </a:t>
            </a:r>
            <a:r>
              <a:rPr lang="fr-FR" sz="2400" dirty="0" smtClean="0">
                <a:solidFill>
                  <a:srgbClr val="FF0000"/>
                </a:solidFill>
              </a:rPr>
              <a:t>sont plutôt comme le </a:t>
            </a:r>
            <a:r>
              <a:rPr lang="fr-FR" sz="2400" dirty="0" err="1" smtClean="0">
                <a:solidFill>
                  <a:srgbClr val="FF0000"/>
                </a:solidFill>
              </a:rPr>
              <a:t>decathlon</a:t>
            </a:r>
            <a:r>
              <a:rPr lang="fr-FR" sz="2400" dirty="0" smtClean="0">
                <a:solidFill>
                  <a:srgbClr val="FF0000"/>
                </a:solidFill>
              </a:rPr>
              <a:t> !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 smtClean="0"/>
          </a:p>
          <a:p>
            <a:r>
              <a:rPr lang="fr-FR" sz="2400" dirty="0" smtClean="0"/>
              <a:t>5+1=2+4 est </a:t>
            </a:r>
            <a:r>
              <a:rPr lang="fr-FR" sz="2400" dirty="0" smtClean="0">
                <a:solidFill>
                  <a:srgbClr val="FF0000"/>
                </a:solidFill>
              </a:rPr>
              <a:t>vrai seulement </a:t>
            </a:r>
            <a:r>
              <a:rPr lang="fr-FR" sz="2400" dirty="0" smtClean="0"/>
              <a:t>si la </a:t>
            </a:r>
            <a:r>
              <a:rPr lang="fr-FR" sz="2400" dirty="0" smtClean="0">
                <a:solidFill>
                  <a:srgbClr val="FF0000"/>
                </a:solidFill>
              </a:rPr>
              <a:t>distance entre chaque place est la même </a:t>
            </a:r>
            <a:r>
              <a:rPr lang="fr-FR" sz="2400" dirty="0" smtClean="0"/>
              <a:t>(mathématique: Pas d‘addition sans </a:t>
            </a:r>
            <a:r>
              <a:rPr lang="fr-FR" sz="2400" dirty="0" smtClean="0"/>
              <a:t>métrique</a:t>
            </a:r>
            <a:r>
              <a:rPr lang="fr-FR" sz="2400" dirty="0" smtClean="0"/>
              <a:t>).</a:t>
            </a:r>
            <a:br>
              <a:rPr lang="fr-FR" sz="2400" dirty="0" smtClean="0"/>
            </a:br>
            <a:endParaRPr lang="fr-FR" sz="2400" dirty="0" smtClean="0"/>
          </a:p>
          <a:p>
            <a:r>
              <a:rPr lang="fr-FR" sz="2400" dirty="0" smtClean="0"/>
              <a:t>Exemple: Quelques résultats </a:t>
            </a:r>
            <a:r>
              <a:rPr lang="fr-FR" sz="2400" dirty="0" err="1" smtClean="0"/>
              <a:t>Fast</a:t>
            </a:r>
            <a:r>
              <a:rPr lang="fr-FR" sz="2400" dirty="0" smtClean="0"/>
              <a:t> Catch du WBC2008:</a:t>
            </a:r>
            <a:br>
              <a:rPr lang="fr-FR" sz="2400" dirty="0" smtClean="0"/>
            </a:br>
            <a:r>
              <a:rPr lang="fr-FR" sz="2400" dirty="0" smtClean="0"/>
              <a:t>perf.</a:t>
            </a:r>
            <a:br>
              <a:rPr lang="fr-FR" sz="2400" dirty="0" smtClean="0"/>
            </a:br>
            <a:r>
              <a:rPr lang="fr-FR" sz="2400" dirty="0" smtClean="0"/>
              <a:t>place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 smtClean="0"/>
          </a:p>
          <a:p>
            <a:pPr>
              <a:buFont typeface="Arial" charset="0"/>
              <a:buChar char="•"/>
            </a:pPr>
            <a:r>
              <a:rPr lang="fr-FR" sz="2400" dirty="0" smtClean="0"/>
              <a:t>Avec le métrique de notre système actuel:</a:t>
            </a:r>
          </a:p>
          <a:p>
            <a:pPr>
              <a:buFont typeface="Arial" charset="0"/>
              <a:buChar char="•"/>
            </a:pPr>
            <a:r>
              <a:rPr lang="fr-FR" sz="2400" dirty="0" smtClean="0"/>
              <a:t>Entre </a:t>
            </a:r>
            <a:r>
              <a:rPr lang="fr-FR" sz="2400" dirty="0" smtClean="0">
                <a:solidFill>
                  <a:srgbClr val="0000FF"/>
                </a:solidFill>
              </a:rPr>
              <a:t>16.80s et 18.74s (ca. 2.0s, 5 places) </a:t>
            </a:r>
            <a:endParaRPr lang="fr-FR" sz="2400" dirty="0" smtClean="0"/>
          </a:p>
          <a:p>
            <a:pPr>
              <a:buFont typeface="Arial" charset="0"/>
              <a:buChar char="•"/>
            </a:pPr>
            <a:r>
              <a:rPr lang="fr-FR" sz="2400" dirty="0" smtClean="0"/>
              <a:t>Entre </a:t>
            </a:r>
            <a:r>
              <a:rPr lang="fr-FR" sz="2400" dirty="0" smtClean="0">
                <a:solidFill>
                  <a:srgbClr val="FF0000"/>
                </a:solidFill>
              </a:rPr>
              <a:t>21.22s et 21.68s (ca. </a:t>
            </a:r>
            <a:r>
              <a:rPr lang="fr-FR" sz="2400" b="1" dirty="0" smtClean="0">
                <a:solidFill>
                  <a:srgbClr val="FF0000"/>
                </a:solidFill>
              </a:rPr>
              <a:t>0.5s, 5 places</a:t>
            </a:r>
            <a:r>
              <a:rPr lang="fr-FR" sz="2400" dirty="0" smtClean="0">
                <a:solidFill>
                  <a:srgbClr val="FF0000"/>
                </a:solidFill>
              </a:rPr>
              <a:t>) !!!</a:t>
            </a:r>
          </a:p>
          <a:p>
            <a:pPr>
              <a:buFont typeface="Arial" charset="0"/>
              <a:buChar char="•"/>
            </a:pPr>
            <a:r>
              <a:rPr lang="fr-FR" sz="2400" dirty="0" smtClean="0"/>
              <a:t>Entre </a:t>
            </a:r>
            <a:r>
              <a:rPr lang="fr-FR" sz="2400" dirty="0" smtClean="0">
                <a:solidFill>
                  <a:srgbClr val="FF07CE"/>
                </a:solidFill>
              </a:rPr>
              <a:t>38.62s et 44.25s (ca. 5.5s, 5 places)</a:t>
            </a:r>
            <a:endParaRPr lang="fr-FR" sz="2400" dirty="0" smtClean="0"/>
          </a:p>
          <a:p>
            <a:pPr>
              <a:buFont typeface="Arial" charset="0"/>
              <a:buChar char="•"/>
            </a:pPr>
            <a:r>
              <a:rPr lang="de-DE" sz="2400" b="1" dirty="0" err="1" smtClean="0"/>
              <a:t>Est-ce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juste</a:t>
            </a:r>
            <a:r>
              <a:rPr lang="de-DE" sz="2400" b="1" dirty="0" smtClean="0"/>
              <a:t> ? </a:t>
            </a:r>
            <a:r>
              <a:rPr lang="de-DE" sz="2400" b="1" dirty="0" err="1" smtClean="0"/>
              <a:t>C‘est</a:t>
            </a:r>
            <a:r>
              <a:rPr lang="de-DE" sz="2400" b="1" dirty="0" smtClean="0"/>
              <a:t> à </a:t>
            </a:r>
            <a:r>
              <a:rPr lang="de-DE" sz="2400" b="1" dirty="0" err="1" smtClean="0"/>
              <a:t>minima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discutable</a:t>
            </a:r>
            <a:r>
              <a:rPr lang="de-DE" sz="2400" b="1" dirty="0" smtClean="0"/>
              <a:t>...</a:t>
            </a:r>
            <a:endParaRPr lang="de-DE" sz="2400" b="1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783922"/>
              </p:ext>
            </p:extLst>
          </p:nvPr>
        </p:nvGraphicFramePr>
        <p:xfrm>
          <a:off x="1588723" y="3723463"/>
          <a:ext cx="7242168" cy="7416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08377"/>
                <a:gridCol w="749300"/>
                <a:gridCol w="723900"/>
                <a:gridCol w="711200"/>
                <a:gridCol w="749300"/>
                <a:gridCol w="736600"/>
                <a:gridCol w="723900"/>
                <a:gridCol w="711200"/>
                <a:gridCol w="736600"/>
                <a:gridCol w="791791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FF"/>
                          </a:solidFill>
                        </a:rPr>
                        <a:t>16.8</a:t>
                      </a:r>
                      <a:endParaRPr lang="de-DE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17.41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17.88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FF"/>
                          </a:solidFill>
                        </a:rPr>
                        <a:t>18.74</a:t>
                      </a:r>
                      <a:endParaRPr lang="de-DE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19.88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21.22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21.68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22.51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7CE"/>
                          </a:solidFill>
                        </a:rPr>
                        <a:t>38.62</a:t>
                      </a:r>
                      <a:endParaRPr lang="de-DE" b="1" dirty="0">
                        <a:solidFill>
                          <a:srgbClr val="FF07C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7CE"/>
                          </a:solidFill>
                        </a:rPr>
                        <a:t>44.25</a:t>
                      </a:r>
                      <a:endParaRPr lang="de-DE" b="1" dirty="0">
                        <a:solidFill>
                          <a:srgbClr val="FF07C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de-DE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de-DE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26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7CE"/>
                          </a:solidFill>
                        </a:rPr>
                        <a:t>76</a:t>
                      </a:r>
                      <a:endParaRPr lang="de-DE" b="1" dirty="0">
                        <a:solidFill>
                          <a:srgbClr val="FF07C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7CE"/>
                          </a:solidFill>
                        </a:rPr>
                        <a:t>81</a:t>
                      </a:r>
                      <a:endParaRPr lang="de-DE" b="1" dirty="0">
                        <a:solidFill>
                          <a:srgbClr val="FF07C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6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Diagramm 32"/>
          <p:cNvGraphicFramePr/>
          <p:nvPr>
            <p:extLst>
              <p:ext uri="{D42A27DB-BD31-4B8C-83A1-F6EECF244321}">
                <p14:modId xmlns:p14="http://schemas.microsoft.com/office/powerpoint/2010/main" val="2036443703"/>
              </p:ext>
            </p:extLst>
          </p:nvPr>
        </p:nvGraphicFramePr>
        <p:xfrm>
          <a:off x="467428" y="1030771"/>
          <a:ext cx="6234208" cy="396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de-DE" dirty="0" err="1" smtClean="0"/>
              <a:t>Classement</a:t>
            </a:r>
            <a:r>
              <a:rPr lang="de-DE" dirty="0" smtClean="0"/>
              <a:t> </a:t>
            </a:r>
            <a:r>
              <a:rPr lang="de-DE" dirty="0" err="1" smtClean="0"/>
              <a:t>actuel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0378" y="4838899"/>
            <a:ext cx="8610742" cy="1669974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de-DE" sz="2000" dirty="0" err="1" smtClean="0"/>
              <a:t>Conclusion</a:t>
            </a:r>
            <a:r>
              <a:rPr lang="de-DE" sz="2000" dirty="0" smtClean="0"/>
              <a:t>: Les </a:t>
            </a:r>
            <a:r>
              <a:rPr lang="de-DE" sz="2000" dirty="0" err="1" smtClean="0"/>
              <a:t>performances</a:t>
            </a:r>
            <a:r>
              <a:rPr lang="de-DE" sz="2000" dirty="0" smtClean="0"/>
              <a:t> en </a:t>
            </a:r>
            <a:r>
              <a:rPr lang="de-DE" sz="2000" dirty="0" err="1" smtClean="0">
                <a:solidFill>
                  <a:srgbClr val="0000FF"/>
                </a:solidFill>
              </a:rPr>
              <a:t>bas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smtClean="0"/>
              <a:t>et </a:t>
            </a:r>
            <a:r>
              <a:rPr lang="de-DE" sz="2000" dirty="0" smtClean="0">
                <a:solidFill>
                  <a:srgbClr val="FF6600"/>
                </a:solidFill>
              </a:rPr>
              <a:t>en haut </a:t>
            </a:r>
            <a:r>
              <a:rPr lang="de-DE" sz="2000" dirty="0" err="1" smtClean="0"/>
              <a:t>n‘ont</a:t>
            </a:r>
            <a:r>
              <a:rPr lang="de-DE" sz="2000" dirty="0" smtClean="0"/>
              <a:t> </a:t>
            </a:r>
            <a:r>
              <a:rPr lang="de-DE" sz="2000" dirty="0" err="1" smtClean="0"/>
              <a:t>pas</a:t>
            </a:r>
            <a:r>
              <a:rPr lang="de-DE" sz="2000" dirty="0" smtClean="0"/>
              <a:t> </a:t>
            </a:r>
            <a:r>
              <a:rPr lang="de-DE" sz="2000" dirty="0" err="1" smtClean="0"/>
              <a:t>assez</a:t>
            </a:r>
            <a:r>
              <a:rPr lang="de-DE" sz="2000" dirty="0" smtClean="0"/>
              <a:t> </a:t>
            </a:r>
            <a:r>
              <a:rPr lang="de-DE" sz="2000" dirty="0" err="1" smtClean="0"/>
              <a:t>d‘impact</a:t>
            </a:r>
            <a:r>
              <a:rPr lang="de-DE" sz="2000" dirty="0" smtClean="0"/>
              <a:t>. </a:t>
            </a:r>
          </a:p>
          <a:p>
            <a:r>
              <a:rPr lang="de-DE" sz="2000" dirty="0" smtClean="0"/>
              <a:t>-&gt; </a:t>
            </a:r>
            <a:r>
              <a:rPr lang="de-DE" sz="2000" dirty="0" err="1" smtClean="0"/>
              <a:t>Frustrant</a:t>
            </a:r>
            <a:r>
              <a:rPr lang="de-DE" sz="2000" dirty="0" smtClean="0"/>
              <a:t> pour </a:t>
            </a:r>
            <a:r>
              <a:rPr lang="de-DE" sz="2000" dirty="0" err="1" smtClean="0">
                <a:solidFill>
                  <a:srgbClr val="0000FF"/>
                </a:solidFill>
              </a:rPr>
              <a:t>débutants</a:t>
            </a:r>
            <a:r>
              <a:rPr lang="de-DE" sz="2000" dirty="0" smtClean="0">
                <a:solidFill>
                  <a:srgbClr val="0000FF"/>
                </a:solidFill>
              </a:rPr>
              <a:t>:</a:t>
            </a:r>
            <a:r>
              <a:rPr lang="de-DE" sz="2000" dirty="0" smtClean="0"/>
              <a:t> 	   	</a:t>
            </a:r>
            <a:r>
              <a:rPr lang="de-DE" sz="2000" dirty="0" smtClean="0"/>
              <a:t>Si on </a:t>
            </a:r>
            <a:r>
              <a:rPr lang="de-DE" sz="2000" dirty="0" err="1" smtClean="0"/>
              <a:t>progresse</a:t>
            </a:r>
            <a:r>
              <a:rPr lang="de-DE" sz="2000" dirty="0" smtClean="0"/>
              <a:t> </a:t>
            </a:r>
            <a:r>
              <a:rPr lang="de-DE" sz="2000" dirty="0" err="1" smtClean="0"/>
              <a:t>dans</a:t>
            </a:r>
            <a:r>
              <a:rPr lang="de-DE" sz="2000" dirty="0" smtClean="0"/>
              <a:t> </a:t>
            </a:r>
            <a:r>
              <a:rPr lang="de-DE" sz="2000" dirty="0" err="1" smtClean="0"/>
              <a:t>une</a:t>
            </a:r>
            <a:r>
              <a:rPr lang="de-DE" sz="2000" dirty="0" smtClean="0"/>
              <a:t> </a:t>
            </a:r>
            <a:r>
              <a:rPr lang="de-DE" sz="2000" dirty="0" err="1" smtClean="0"/>
              <a:t>épreuve</a:t>
            </a:r>
            <a:r>
              <a:rPr lang="de-DE" sz="2000" dirty="0" smtClean="0"/>
              <a:t>, </a:t>
            </a:r>
            <a:r>
              <a:rPr lang="de-DE" sz="2000" dirty="0" smtClean="0"/>
              <a:t>on                      									</a:t>
            </a:r>
            <a:r>
              <a:rPr lang="de-DE" sz="2000" dirty="0" err="1" smtClean="0"/>
              <a:t>peut</a:t>
            </a:r>
            <a:r>
              <a:rPr lang="de-DE" sz="2000" dirty="0" smtClean="0"/>
              <a:t> </a:t>
            </a:r>
            <a:r>
              <a:rPr lang="de-DE" sz="2000" dirty="0" err="1" smtClean="0"/>
              <a:t>rester</a:t>
            </a:r>
            <a:r>
              <a:rPr lang="de-DE" sz="2000" dirty="0" smtClean="0"/>
              <a:t> </a:t>
            </a:r>
            <a:r>
              <a:rPr lang="de-DE" sz="2000" dirty="0" err="1" smtClean="0"/>
              <a:t>dernier</a:t>
            </a:r>
            <a:r>
              <a:rPr lang="de-DE" sz="2000" dirty="0" smtClean="0"/>
              <a:t>.</a:t>
            </a:r>
            <a:endParaRPr lang="de-DE" sz="2000" dirty="0" smtClean="0"/>
          </a:p>
          <a:p>
            <a:r>
              <a:rPr lang="de-DE" sz="2000" dirty="0" smtClean="0"/>
              <a:t>-&gt; </a:t>
            </a:r>
            <a:r>
              <a:rPr lang="de-DE" sz="2000" dirty="0" err="1"/>
              <a:t>Frustrant</a:t>
            </a:r>
            <a:r>
              <a:rPr lang="de-DE" sz="2000" dirty="0"/>
              <a:t> </a:t>
            </a:r>
            <a:r>
              <a:rPr lang="de-DE" sz="2000" dirty="0" err="1"/>
              <a:t>pour</a:t>
            </a:r>
            <a:r>
              <a:rPr lang="de-DE" sz="2000" dirty="0"/>
              <a:t> </a:t>
            </a:r>
            <a:r>
              <a:rPr lang="de-DE" sz="2000" dirty="0" smtClean="0">
                <a:solidFill>
                  <a:srgbClr val="FF6C03"/>
                </a:solidFill>
              </a:rPr>
              <a:t>top </a:t>
            </a:r>
            <a:r>
              <a:rPr lang="de-DE" sz="2000" dirty="0" err="1" smtClean="0">
                <a:solidFill>
                  <a:srgbClr val="FF6C03"/>
                </a:solidFill>
              </a:rPr>
              <a:t>lanceurs</a:t>
            </a:r>
            <a:r>
              <a:rPr lang="de-DE" sz="2000" dirty="0" smtClean="0"/>
              <a:t>: 	   	Perf. </a:t>
            </a:r>
            <a:r>
              <a:rPr lang="de-DE" sz="2000" dirty="0" err="1" smtClean="0"/>
              <a:t>exceptionnelle</a:t>
            </a:r>
            <a:r>
              <a:rPr lang="de-DE" sz="2000" dirty="0" smtClean="0"/>
              <a:t>, </a:t>
            </a:r>
            <a:r>
              <a:rPr lang="de-DE" sz="2000" dirty="0" err="1" smtClean="0"/>
              <a:t>mais</a:t>
            </a:r>
            <a:r>
              <a:rPr lang="de-DE" sz="2000" dirty="0" smtClean="0"/>
              <a:t> tu ne </a:t>
            </a:r>
            <a:r>
              <a:rPr lang="de-DE" sz="2000" dirty="0" err="1" smtClean="0"/>
              <a:t>gagnes</a:t>
            </a:r>
            <a:r>
              <a:rPr lang="de-DE" sz="2000" dirty="0" smtClean="0"/>
              <a:t> 										</a:t>
            </a:r>
            <a:r>
              <a:rPr lang="de-DE" sz="2000" dirty="0" err="1" smtClean="0"/>
              <a:t>pas</a:t>
            </a:r>
            <a:r>
              <a:rPr lang="de-DE" sz="2000" dirty="0" smtClean="0"/>
              <a:t> des </a:t>
            </a:r>
            <a:r>
              <a:rPr lang="de-DE" sz="2000" dirty="0" err="1" smtClean="0"/>
              <a:t>points</a:t>
            </a:r>
            <a:r>
              <a:rPr lang="de-DE" sz="2000" dirty="0" smtClean="0"/>
              <a:t> </a:t>
            </a:r>
            <a:r>
              <a:rPr lang="de-DE" sz="2000" dirty="0" err="1" smtClean="0"/>
              <a:t>sur</a:t>
            </a:r>
            <a:r>
              <a:rPr lang="de-DE" sz="2000" dirty="0" smtClean="0"/>
              <a:t> </a:t>
            </a:r>
            <a:r>
              <a:rPr lang="de-DE" sz="2000" dirty="0" err="1" smtClean="0"/>
              <a:t>l‘adversaire</a:t>
            </a:r>
            <a:endParaRPr lang="de-DE" sz="2000" dirty="0"/>
          </a:p>
        </p:txBody>
      </p:sp>
      <p:grpSp>
        <p:nvGrpSpPr>
          <p:cNvPr id="14" name="Gruppierung 13"/>
          <p:cNvGrpSpPr/>
          <p:nvPr/>
        </p:nvGrpSpPr>
        <p:grpSpPr>
          <a:xfrm>
            <a:off x="5572125" y="1260645"/>
            <a:ext cx="3232120" cy="962751"/>
            <a:chOff x="5572125" y="1260645"/>
            <a:chExt cx="3232120" cy="962751"/>
          </a:xfrm>
        </p:grpSpPr>
        <p:cxnSp>
          <p:nvCxnSpPr>
            <p:cNvPr id="25" name="Gerade Verbindung 24"/>
            <p:cNvCxnSpPr/>
            <p:nvPr/>
          </p:nvCxnSpPr>
          <p:spPr>
            <a:xfrm>
              <a:off x="5572125" y="1581211"/>
              <a:ext cx="396895" cy="0"/>
            </a:xfrm>
            <a:prstGeom prst="line">
              <a:avLst/>
            </a:prstGeom>
            <a:ln>
              <a:solidFill>
                <a:srgbClr val="FF6C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V="1">
              <a:off x="5969020" y="1260645"/>
              <a:ext cx="4916" cy="320567"/>
            </a:xfrm>
            <a:prstGeom prst="line">
              <a:avLst/>
            </a:prstGeom>
            <a:ln>
              <a:solidFill>
                <a:srgbClr val="FF6C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/>
            <p:cNvSpPr txBox="1"/>
            <p:nvPr/>
          </p:nvSpPr>
          <p:spPr>
            <a:xfrm>
              <a:off x="6847061" y="1854064"/>
              <a:ext cx="1841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rgbClr val="FF6C03"/>
                  </a:solidFill>
                </a:rPr>
                <a:t>amélioration</a:t>
              </a:r>
              <a:r>
                <a:rPr lang="de-DE" dirty="0" smtClean="0">
                  <a:solidFill>
                    <a:srgbClr val="0550E0"/>
                  </a:solidFill>
                </a:rPr>
                <a:t> </a:t>
              </a:r>
              <a:r>
                <a:rPr lang="de-DE" dirty="0" smtClean="0">
                  <a:solidFill>
                    <a:srgbClr val="FF6C03"/>
                  </a:solidFill>
                </a:rPr>
                <a:t>10 p</a:t>
              </a:r>
              <a:endParaRPr lang="de-DE" dirty="0">
                <a:solidFill>
                  <a:srgbClr val="FF6C03"/>
                </a:solidFill>
              </a:endParaRPr>
            </a:p>
          </p:txBody>
        </p:sp>
        <p:cxnSp>
          <p:nvCxnSpPr>
            <p:cNvPr id="42" name="Gerade Verbindung 41"/>
            <p:cNvCxnSpPr>
              <a:endCxn id="41" idx="1"/>
            </p:cNvCxnSpPr>
            <p:nvPr/>
          </p:nvCxnSpPr>
          <p:spPr>
            <a:xfrm>
              <a:off x="5762611" y="1590690"/>
              <a:ext cx="1084450" cy="448040"/>
            </a:xfrm>
            <a:prstGeom prst="line">
              <a:avLst/>
            </a:prstGeom>
            <a:ln>
              <a:solidFill>
                <a:srgbClr val="FF6C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44"/>
            <p:cNvSpPr txBox="1"/>
            <p:nvPr/>
          </p:nvSpPr>
          <p:spPr>
            <a:xfrm>
              <a:off x="6983810" y="1333155"/>
              <a:ext cx="1820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6C03"/>
                  </a:solidFill>
                </a:rPr>
                <a:t>„</a:t>
              </a:r>
              <a:r>
                <a:rPr lang="de-DE" dirty="0" err="1" smtClean="0">
                  <a:solidFill>
                    <a:srgbClr val="FF6C03"/>
                  </a:solidFill>
                </a:rPr>
                <a:t>bénéfice</a:t>
              </a:r>
              <a:r>
                <a:rPr lang="de-DE" dirty="0" smtClean="0">
                  <a:solidFill>
                    <a:srgbClr val="FF6C03"/>
                  </a:solidFill>
                </a:rPr>
                <a:t>“ 13.5 p</a:t>
              </a:r>
              <a:endParaRPr lang="de-DE" dirty="0">
                <a:solidFill>
                  <a:srgbClr val="FF6C03"/>
                </a:solidFill>
              </a:endParaRPr>
            </a:p>
          </p:txBody>
        </p:sp>
        <p:cxnSp>
          <p:nvCxnSpPr>
            <p:cNvPr id="46" name="Gerade Verbindung 45"/>
            <p:cNvCxnSpPr>
              <a:endCxn id="45" idx="1"/>
            </p:cNvCxnSpPr>
            <p:nvPr/>
          </p:nvCxnSpPr>
          <p:spPr>
            <a:xfrm>
              <a:off x="5969020" y="1404129"/>
              <a:ext cx="1014790" cy="113692"/>
            </a:xfrm>
            <a:prstGeom prst="line">
              <a:avLst/>
            </a:prstGeom>
            <a:ln>
              <a:solidFill>
                <a:srgbClr val="FF6C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ung 6"/>
          <p:cNvGrpSpPr/>
          <p:nvPr/>
        </p:nvGrpSpPr>
        <p:grpSpPr>
          <a:xfrm>
            <a:off x="4958679" y="1788931"/>
            <a:ext cx="3586989" cy="1595798"/>
            <a:chOff x="4958679" y="1788931"/>
            <a:chExt cx="3586989" cy="1595798"/>
          </a:xfrm>
        </p:grpSpPr>
        <p:cxnSp>
          <p:nvCxnSpPr>
            <p:cNvPr id="11" name="Gerade Verbindung 10"/>
            <p:cNvCxnSpPr/>
            <p:nvPr/>
          </p:nvCxnSpPr>
          <p:spPr>
            <a:xfrm>
              <a:off x="4958679" y="2705993"/>
              <a:ext cx="52559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flipV="1">
              <a:off x="5467335" y="1788931"/>
              <a:ext cx="0" cy="92182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/>
            <p:cNvSpPr txBox="1"/>
            <p:nvPr/>
          </p:nvSpPr>
          <p:spPr>
            <a:xfrm>
              <a:off x="6535398" y="3015397"/>
              <a:ext cx="1841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amélioration</a:t>
              </a:r>
              <a:r>
                <a:rPr lang="de-DE" dirty="0" smtClean="0">
                  <a:solidFill>
                    <a:srgbClr val="0550E0"/>
                  </a:solidFill>
                </a:rPr>
                <a:t> </a:t>
              </a:r>
              <a:r>
                <a:rPr lang="de-DE" dirty="0" smtClean="0"/>
                <a:t>10 p</a:t>
              </a:r>
              <a:endParaRPr lang="de-DE" dirty="0"/>
            </a:p>
          </p:txBody>
        </p:sp>
        <p:cxnSp>
          <p:nvCxnSpPr>
            <p:cNvPr id="28" name="Gerade Verbindung 27"/>
            <p:cNvCxnSpPr/>
            <p:nvPr/>
          </p:nvCxnSpPr>
          <p:spPr>
            <a:xfrm>
              <a:off x="5172060" y="2705993"/>
              <a:ext cx="1295604" cy="55399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/>
            <p:cNvSpPr txBox="1"/>
            <p:nvPr/>
          </p:nvSpPr>
          <p:spPr>
            <a:xfrm>
              <a:off x="6847061" y="2646065"/>
              <a:ext cx="1698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„</a:t>
              </a:r>
              <a:r>
                <a:rPr lang="de-DE" dirty="0" err="1" smtClean="0"/>
                <a:t>bénéfice</a:t>
              </a:r>
              <a:r>
                <a:rPr lang="de-DE" dirty="0" smtClean="0"/>
                <a:t>“ 35 p </a:t>
              </a:r>
              <a:endParaRPr lang="de-DE" dirty="0"/>
            </a:p>
          </p:txBody>
        </p:sp>
        <p:cxnSp>
          <p:nvCxnSpPr>
            <p:cNvPr id="32" name="Gerade Verbindung 31"/>
            <p:cNvCxnSpPr>
              <a:endCxn id="29" idx="1"/>
            </p:cNvCxnSpPr>
            <p:nvPr/>
          </p:nvCxnSpPr>
          <p:spPr>
            <a:xfrm>
              <a:off x="5467335" y="2232910"/>
              <a:ext cx="1379726" cy="59782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smtClean="0"/>
              <a:t>28.07.16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7</a:t>
            </a:fld>
            <a:endParaRPr lang="de-DE"/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  <p:grpSp>
        <p:nvGrpSpPr>
          <p:cNvPr id="6" name="Gruppierung 5"/>
          <p:cNvGrpSpPr/>
          <p:nvPr/>
        </p:nvGrpSpPr>
        <p:grpSpPr>
          <a:xfrm>
            <a:off x="1808136" y="3083246"/>
            <a:ext cx="2052664" cy="867128"/>
            <a:chOff x="1808136" y="3083246"/>
            <a:chExt cx="2052664" cy="867128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2743202" y="3942179"/>
              <a:ext cx="523958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3268243" y="3887998"/>
              <a:ext cx="0" cy="62376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feld 3"/>
            <p:cNvSpPr txBox="1"/>
            <p:nvPr/>
          </p:nvSpPr>
          <p:spPr>
            <a:xfrm>
              <a:off x="1808136" y="3083246"/>
              <a:ext cx="205266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550E0"/>
                  </a:solidFill>
                </a:rPr>
                <a:t>„</a:t>
              </a:r>
              <a:r>
                <a:rPr lang="de-DE" dirty="0" err="1" smtClean="0">
                  <a:solidFill>
                    <a:srgbClr val="0550E0"/>
                  </a:solidFill>
                </a:rPr>
                <a:t>bénéfice</a:t>
              </a:r>
              <a:r>
                <a:rPr lang="de-DE" dirty="0" smtClean="0">
                  <a:solidFill>
                    <a:srgbClr val="0550E0"/>
                  </a:solidFill>
                </a:rPr>
                <a:t>“ </a:t>
              </a:r>
              <a:r>
                <a:rPr lang="de-DE" dirty="0">
                  <a:solidFill>
                    <a:srgbClr val="0550E0"/>
                  </a:solidFill>
                </a:rPr>
                <a:t>1 </a:t>
              </a:r>
              <a:r>
                <a:rPr lang="de-DE" dirty="0" smtClean="0">
                  <a:solidFill>
                    <a:srgbClr val="0550E0"/>
                  </a:solidFill>
                </a:rPr>
                <a:t>p</a:t>
              </a:r>
            </a:p>
            <a:p>
              <a:r>
                <a:rPr lang="de-DE" dirty="0" err="1" smtClean="0">
                  <a:solidFill>
                    <a:srgbClr val="0550E0"/>
                  </a:solidFill>
                </a:rPr>
                <a:t>amélioration</a:t>
              </a:r>
              <a:r>
                <a:rPr lang="de-DE" dirty="0" smtClean="0">
                  <a:solidFill>
                    <a:srgbClr val="0550E0"/>
                  </a:solidFill>
                </a:rPr>
                <a:t> 10 p</a:t>
              </a:r>
              <a:endParaRPr lang="de-DE" dirty="0">
                <a:solidFill>
                  <a:srgbClr val="0550E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39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8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37950" y="1186314"/>
            <a:ext cx="8229600" cy="4525963"/>
          </a:xfrm>
        </p:spPr>
        <p:txBody>
          <a:bodyPr>
            <a:noAutofit/>
          </a:bodyPr>
          <a:lstStyle/>
          <a:p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1782951" y="416747"/>
            <a:ext cx="4913996" cy="2062103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de-DE" sz="3200" dirty="0" smtClean="0"/>
              <a:t>A:</a:t>
            </a:r>
            <a:br>
              <a:rPr lang="de-DE" sz="3200" dirty="0" smtClean="0"/>
            </a:br>
            <a:r>
              <a:rPr lang="de-DE" sz="3200" dirty="0" err="1" smtClean="0"/>
              <a:t>Améliorations</a:t>
            </a:r>
            <a:r>
              <a:rPr lang="de-DE" sz="3200" dirty="0" smtClean="0"/>
              <a:t> de la </a:t>
            </a:r>
            <a:r>
              <a:rPr lang="de-DE" sz="3200" dirty="0" err="1" smtClean="0"/>
              <a:t>perf</a:t>
            </a:r>
            <a:r>
              <a:rPr lang="de-DE" sz="3200" dirty="0" smtClean="0"/>
              <a:t> le plus </a:t>
            </a:r>
            <a:r>
              <a:rPr lang="de-DE" sz="3200" dirty="0" err="1" smtClean="0"/>
              <a:t>important</a:t>
            </a:r>
            <a:r>
              <a:rPr lang="de-DE" sz="3200" dirty="0" smtClean="0"/>
              <a:t> au </a:t>
            </a:r>
            <a:r>
              <a:rPr lang="de-DE" sz="3200" dirty="0" err="1" smtClean="0"/>
              <a:t>milieu</a:t>
            </a:r>
            <a:r>
              <a:rPr lang="de-DE" sz="3200" dirty="0" smtClean="0"/>
              <a:t> du </a:t>
            </a:r>
            <a:r>
              <a:rPr lang="de-DE" sz="3200" dirty="0" err="1" smtClean="0"/>
              <a:t>classement</a:t>
            </a:r>
            <a:r>
              <a:rPr lang="de-DE" sz="3200" dirty="0" smtClean="0"/>
              <a:t>. 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557278" y="2494991"/>
            <a:ext cx="7129522" cy="2062103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de-DE" sz="3200" dirty="0" err="1" smtClean="0"/>
              <a:t>B:b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c: </a:t>
            </a:r>
            <a:br>
              <a:rPr lang="de-DE" sz="3200" dirty="0" smtClean="0"/>
            </a:br>
            <a:r>
              <a:rPr lang="de-DE" sz="3200" dirty="0" err="1" smtClean="0"/>
              <a:t>Spécialistes</a:t>
            </a:r>
            <a:r>
              <a:rPr lang="de-DE" sz="3200" dirty="0" smtClean="0"/>
              <a:t> </a:t>
            </a:r>
            <a:r>
              <a:rPr lang="de-DE" sz="3200" dirty="0" err="1" smtClean="0"/>
              <a:t>dans</a:t>
            </a:r>
            <a:r>
              <a:rPr lang="de-DE" sz="3200" dirty="0" smtClean="0"/>
              <a:t> des </a:t>
            </a:r>
            <a:r>
              <a:rPr lang="de-DE" sz="3200" dirty="0" err="1" smtClean="0"/>
              <a:t>épreuves</a:t>
            </a:r>
            <a:r>
              <a:rPr lang="de-DE" sz="3200" dirty="0" smtClean="0"/>
              <a:t> </a:t>
            </a:r>
            <a:r>
              <a:rPr lang="de-DE" sz="3200" dirty="0" err="1" smtClean="0"/>
              <a:t>avec</a:t>
            </a:r>
            <a:r>
              <a:rPr lang="de-DE" sz="3200" dirty="0" smtClean="0"/>
              <a:t> des </a:t>
            </a:r>
            <a:r>
              <a:rPr lang="de-DE" sz="3200" dirty="0" err="1" smtClean="0"/>
              <a:t>perfs</a:t>
            </a:r>
            <a:r>
              <a:rPr lang="de-DE" sz="3200" dirty="0" smtClean="0"/>
              <a:t> </a:t>
            </a:r>
            <a:r>
              <a:rPr lang="de-DE" sz="3200" dirty="0" err="1" smtClean="0"/>
              <a:t>très</a:t>
            </a:r>
            <a:r>
              <a:rPr lang="de-DE" sz="3200" dirty="0" smtClean="0"/>
              <a:t> </a:t>
            </a:r>
            <a:r>
              <a:rPr lang="de-DE" sz="3200" dirty="0" err="1" smtClean="0"/>
              <a:t>proches</a:t>
            </a:r>
            <a:r>
              <a:rPr lang="de-DE" sz="3200" dirty="0" smtClean="0"/>
              <a:t> </a:t>
            </a:r>
            <a:r>
              <a:rPr lang="de-DE" sz="3200" dirty="0" err="1" smtClean="0"/>
              <a:t>favorisés</a:t>
            </a:r>
            <a:r>
              <a:rPr lang="de-DE" sz="3200" dirty="0" smtClean="0"/>
              <a:t>. (FC </a:t>
            </a:r>
            <a:r>
              <a:rPr lang="de-DE" sz="3200" dirty="0" err="1" smtClean="0"/>
              <a:t>vs</a:t>
            </a:r>
            <a:r>
              <a:rPr lang="de-DE" sz="3200" dirty="0" smtClean="0"/>
              <a:t> ACC au WBC2008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745141" y="4661074"/>
            <a:ext cx="6190947" cy="1569660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de-DE" sz="3200" dirty="0" smtClean="0"/>
              <a:t>La IAAF a </a:t>
            </a:r>
            <a:r>
              <a:rPr lang="de-DE" sz="3200" dirty="0" err="1" smtClean="0"/>
              <a:t>abandonné</a:t>
            </a:r>
            <a:r>
              <a:rPr lang="de-DE" sz="3200" dirty="0" smtClean="0"/>
              <a:t> les </a:t>
            </a:r>
            <a:r>
              <a:rPr lang="de-DE" sz="3200" dirty="0" err="1" smtClean="0"/>
              <a:t>points</a:t>
            </a:r>
            <a:r>
              <a:rPr lang="de-DE" sz="3200" dirty="0" smtClean="0"/>
              <a:t> de </a:t>
            </a:r>
            <a:r>
              <a:rPr lang="de-DE" sz="3200" dirty="0" err="1" smtClean="0"/>
              <a:t>placement</a:t>
            </a:r>
            <a:r>
              <a:rPr lang="de-DE" sz="3200" dirty="0" smtClean="0"/>
              <a:t> </a:t>
            </a:r>
            <a:r>
              <a:rPr lang="de-DE" sz="3200" dirty="0" err="1" smtClean="0"/>
              <a:t>pour</a:t>
            </a:r>
            <a:r>
              <a:rPr lang="de-DE" sz="3200" dirty="0" smtClean="0"/>
              <a:t> le </a:t>
            </a:r>
            <a:r>
              <a:rPr lang="de-DE" sz="3200" dirty="0" err="1" smtClean="0"/>
              <a:t>decathlon</a:t>
            </a:r>
            <a:r>
              <a:rPr lang="de-DE" sz="3200" dirty="0" smtClean="0"/>
              <a:t> en 1908... 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86189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Relative </a:t>
            </a:r>
            <a:r>
              <a:rPr lang="de-DE" dirty="0" err="1" smtClean="0"/>
              <a:t>scoring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 err="1" smtClean="0"/>
              <a:t>Première</a:t>
            </a:r>
            <a:r>
              <a:rPr lang="de-DE" sz="2400" dirty="0" smtClean="0"/>
              <a:t> </a:t>
            </a:r>
            <a:r>
              <a:rPr lang="de-DE" sz="2400" dirty="0" err="1" smtClean="0"/>
              <a:t>idée</a:t>
            </a:r>
            <a:r>
              <a:rPr lang="de-DE" sz="2400" dirty="0" smtClean="0"/>
              <a:t>: Table de </a:t>
            </a:r>
            <a:r>
              <a:rPr lang="de-DE" sz="2400" dirty="0" err="1" smtClean="0"/>
              <a:t>cotation</a:t>
            </a:r>
            <a:r>
              <a:rPr lang="de-DE" sz="2400" dirty="0" smtClean="0"/>
              <a:t> </a:t>
            </a:r>
            <a:r>
              <a:rPr lang="de-DE" sz="2400" dirty="0" err="1" smtClean="0"/>
              <a:t>linéaire</a:t>
            </a:r>
            <a:r>
              <a:rPr lang="de-DE" sz="2400" dirty="0" smtClean="0"/>
              <a:t>. </a:t>
            </a:r>
            <a:r>
              <a:rPr lang="de-DE" sz="2400" dirty="0" err="1" smtClean="0"/>
              <a:t>Exemple</a:t>
            </a:r>
            <a:r>
              <a:rPr lang="de-DE" sz="2400" dirty="0" smtClean="0"/>
              <a:t> Fast Catch: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 err="1" smtClean="0"/>
              <a:t>Pas</a:t>
            </a:r>
            <a:r>
              <a:rPr lang="de-DE" sz="2400" dirty="0" smtClean="0"/>
              <a:t> </a:t>
            </a:r>
            <a:r>
              <a:rPr lang="de-DE" sz="2400" dirty="0" err="1" smtClean="0"/>
              <a:t>très</a:t>
            </a:r>
            <a:r>
              <a:rPr lang="de-DE" sz="2400" dirty="0" smtClean="0"/>
              <a:t> </a:t>
            </a:r>
            <a:r>
              <a:rPr lang="de-DE" sz="2400" dirty="0" err="1" smtClean="0"/>
              <a:t>bien</a:t>
            </a:r>
            <a:r>
              <a:rPr lang="de-DE" sz="2400" dirty="0" smtClean="0"/>
              <a:t>...</a:t>
            </a:r>
            <a:endParaRPr lang="de-DE" sz="2400" dirty="0"/>
          </a:p>
          <a:p>
            <a:r>
              <a:rPr lang="de-DE" sz="2400" dirty="0" smtClean="0"/>
              <a:t>POURQUOI? </a:t>
            </a:r>
            <a:r>
              <a:rPr lang="de-DE" sz="2400" dirty="0" err="1" smtClean="0"/>
              <a:t>Une</a:t>
            </a:r>
            <a:r>
              <a:rPr lang="de-DE" sz="2400" dirty="0" smtClean="0"/>
              <a:t> </a:t>
            </a:r>
            <a:r>
              <a:rPr lang="de-DE" sz="2400" dirty="0" err="1" smtClean="0"/>
              <a:t>augmentation</a:t>
            </a:r>
            <a:r>
              <a:rPr lang="de-DE" sz="2400" dirty="0" smtClean="0"/>
              <a:t> de 5s </a:t>
            </a:r>
            <a:r>
              <a:rPr lang="de-DE" sz="2400" dirty="0" err="1" smtClean="0"/>
              <a:t>devient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FF6C03"/>
                </a:solidFill>
              </a:rPr>
              <a:t>difficile</a:t>
            </a:r>
            <a:r>
              <a:rPr lang="de-DE" sz="2400" dirty="0" smtClean="0">
                <a:solidFill>
                  <a:srgbClr val="FF0000"/>
                </a:solidFill>
              </a:rPr>
              <a:t>, </a:t>
            </a:r>
            <a:r>
              <a:rPr lang="de-DE" sz="2400" dirty="0" err="1" smtClean="0">
                <a:solidFill>
                  <a:srgbClr val="FF0000"/>
                </a:solidFill>
              </a:rPr>
              <a:t>voir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impossible</a:t>
            </a:r>
            <a:r>
              <a:rPr lang="de-DE" sz="2400" dirty="0" smtClean="0"/>
              <a:t>. 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Deuxième</a:t>
            </a:r>
            <a:r>
              <a:rPr lang="de-DE" sz="2400" dirty="0" smtClean="0"/>
              <a:t> </a:t>
            </a:r>
            <a:r>
              <a:rPr lang="de-DE" sz="2400" dirty="0" err="1" smtClean="0"/>
              <a:t>essai</a:t>
            </a:r>
            <a:r>
              <a:rPr lang="de-DE" sz="2400" dirty="0" smtClean="0"/>
              <a:t>, plus </a:t>
            </a:r>
            <a:r>
              <a:rPr lang="de-DE" sz="2400" dirty="0" err="1" smtClean="0"/>
              <a:t>raisonnable</a:t>
            </a:r>
            <a:r>
              <a:rPr lang="de-DE" sz="2400" dirty="0" smtClean="0"/>
              <a:t>(?): 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776826"/>
              </p:ext>
            </p:extLst>
          </p:nvPr>
        </p:nvGraphicFramePr>
        <p:xfrm>
          <a:off x="761994" y="2073542"/>
          <a:ext cx="7308650" cy="7416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30865"/>
                <a:gridCol w="730865"/>
                <a:gridCol w="730865"/>
                <a:gridCol w="730865"/>
                <a:gridCol w="730865"/>
                <a:gridCol w="730865"/>
                <a:gridCol w="730865"/>
                <a:gridCol w="730865"/>
                <a:gridCol w="730865"/>
                <a:gridCol w="730865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60s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50s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40s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30s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25s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20s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C03"/>
                          </a:solidFill>
                        </a:rPr>
                        <a:t>15s</a:t>
                      </a:r>
                      <a:endParaRPr lang="de-DE" b="1" dirty="0">
                        <a:solidFill>
                          <a:srgbClr val="FF6C0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10s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5s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0s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40p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50p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60p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70p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75p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80p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C03"/>
                          </a:solidFill>
                        </a:rPr>
                        <a:t>85p</a:t>
                      </a:r>
                      <a:endParaRPr lang="de-DE" b="1" dirty="0">
                        <a:solidFill>
                          <a:srgbClr val="FF6C0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90p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95p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100p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337817"/>
              </p:ext>
            </p:extLst>
          </p:nvPr>
        </p:nvGraphicFramePr>
        <p:xfrm>
          <a:off x="761994" y="4710881"/>
          <a:ext cx="7607310" cy="7416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60731"/>
                <a:gridCol w="760731"/>
                <a:gridCol w="760731"/>
                <a:gridCol w="760731"/>
                <a:gridCol w="760731"/>
                <a:gridCol w="760731"/>
                <a:gridCol w="760731"/>
                <a:gridCol w="669289"/>
                <a:gridCol w="736600"/>
                <a:gridCol w="87630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60s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50s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40s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30s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25s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20s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7CE"/>
                          </a:solidFill>
                        </a:rPr>
                        <a:t>15s</a:t>
                      </a:r>
                      <a:endParaRPr lang="de-DE" b="1" dirty="0">
                        <a:solidFill>
                          <a:srgbClr val="FF07C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7CE"/>
                          </a:solidFill>
                        </a:rPr>
                        <a:t>10s</a:t>
                      </a:r>
                      <a:endParaRPr lang="de-DE" b="1" dirty="0">
                        <a:solidFill>
                          <a:srgbClr val="FF07C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5s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25p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30p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37.5p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50p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60p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75p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7CE"/>
                          </a:solidFill>
                        </a:rPr>
                        <a:t>100p</a:t>
                      </a:r>
                      <a:endParaRPr lang="de-DE" b="1" dirty="0">
                        <a:solidFill>
                          <a:srgbClr val="FF07C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7CE"/>
                          </a:solidFill>
                        </a:rPr>
                        <a:t>150p</a:t>
                      </a:r>
                      <a:endParaRPr lang="de-DE" b="1" dirty="0">
                        <a:solidFill>
                          <a:srgbClr val="FF07C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300p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infinite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9</a:t>
            </a:fld>
            <a:endParaRPr lang="de-DE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3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889</Words>
  <Application>Microsoft Office PowerPoint</Application>
  <PresentationFormat>Affichage à l'écran (4:3)</PresentationFormat>
  <Paragraphs>373</Paragraphs>
  <Slides>27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9" baseType="lpstr">
      <vt:lpstr>Office-Design</vt:lpstr>
      <vt:lpstr>Formel</vt:lpstr>
      <vt:lpstr>Classement dans les sports à épreuves multiples</vt:lpstr>
      <vt:lpstr>Il ne s‘agit pas de...</vt:lpstr>
      <vt:lpstr>Contenu de la présentation</vt:lpstr>
      <vt:lpstr>1. Prérequis</vt:lpstr>
      <vt:lpstr>2. Situation actuelle</vt:lpstr>
      <vt:lpstr>2. Classement actuel</vt:lpstr>
      <vt:lpstr>2. Classement actuel</vt:lpstr>
      <vt:lpstr>Présentation PowerPoint</vt:lpstr>
      <vt:lpstr>3. Relative scoring system</vt:lpstr>
      <vt:lpstr>3. Relative scoring system</vt:lpstr>
      <vt:lpstr>3. Relative scoring system</vt:lpstr>
      <vt:lpstr>3. Relative scoring system</vt:lpstr>
      <vt:lpstr>3. Relative scoring system</vt:lpstr>
      <vt:lpstr>3. Relative scoring system</vt:lpstr>
      <vt:lpstr>3. Relative scoring system</vt:lpstr>
      <vt:lpstr>3. Relative scoring system</vt:lpstr>
      <vt:lpstr>3. Relative scoring system</vt:lpstr>
      <vt:lpstr>3. Relative scoring system</vt:lpstr>
      <vt:lpstr>3. Relative scoring system</vt:lpstr>
      <vt:lpstr>4. Perspectives</vt:lpstr>
      <vt:lpstr>Merci!</vt:lpstr>
      <vt:lpstr>Annexe: Mathématiques</vt:lpstr>
      <vt:lpstr>2. Situation actuelle</vt:lpstr>
      <vt:lpstr>2. Situation actuelle</vt:lpstr>
      <vt:lpstr>2. ..Avec le Relative scoring </vt:lpstr>
      <vt:lpstr>2. ..Avec leRelative scoring </vt:lpstr>
      <vt:lpstr>2. ..Relative scoring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Rankings in multi-event sports</dc:title>
  <dc:creator>Manuel Schütz</dc:creator>
  <cp:lastModifiedBy>bretonr</cp:lastModifiedBy>
  <cp:revision>136</cp:revision>
  <dcterms:created xsi:type="dcterms:W3CDTF">2016-03-08T19:07:43Z</dcterms:created>
  <dcterms:modified xsi:type="dcterms:W3CDTF">2017-04-07T14:37:47Z</dcterms:modified>
</cp:coreProperties>
</file>