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62" r:id="rId8"/>
    <p:sldId id="258" r:id="rId9"/>
    <p:sldId id="263" r:id="rId10"/>
    <p:sldId id="264" r:id="rId11"/>
    <p:sldId id="265" r:id="rId12"/>
    <p:sldId id="266" r:id="rId13"/>
    <p:sldId id="267" r:id="rId14"/>
    <p:sldId id="268" r:id="rId15"/>
    <p:sldId id="269" r:id="rId16"/>
    <p:sldId id="270" r:id="rId17"/>
    <p:sldId id="271" r:id="rId18"/>
    <p:sldId id="272" r:id="rId19"/>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06C2808-4946-4D10-B3C6-CFECB6B88B69}" type="doc">
      <dgm:prSet loTypeId="urn:microsoft.com/office/officeart/2005/8/layout/radial5" loCatId="relationship" qsTypeId="urn:microsoft.com/office/officeart/2005/8/quickstyle/simple1" qsCatId="simple" csTypeId="urn:microsoft.com/office/officeart/2005/8/colors/accent1_2" csCatId="accent1" phldr="0"/>
      <dgm:spPr/>
      <dgm:t>
        <a:bodyPr/>
        <a:p>
          <a:endParaRPr lang="en-US"/>
        </a:p>
      </dgm:t>
    </dgm:pt>
    <dgm:pt modelId="{606C32C2-2B81-43D2-8731-7AA5BC539E85}">
      <dgm:prSet phldrT="[Text]" phldr="0" custT="0"/>
      <dgm:spPr/>
      <dgm:t>
        <a:bodyPr vert="horz" wrap="square"/>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a:lnSpc>
              <a:spcPct val="100000"/>
            </a:lnSpc>
            <a:spcBef>
              <a:spcPct val="0"/>
            </a:spcBef>
            <a:spcAft>
              <a:spcPct val="35000"/>
            </a:spcAft>
          </a:pPr>
          <a:r>
            <a:rPr lang="fr-FR" altLang="en-US"/>
            <a:t>Décision</a:t>
          </a:r>
          <a:r>
            <a:rPr lang="fr-FR" altLang="en-US"/>
            <a:t/>
          </a:r>
          <a:endParaRPr lang="fr-FR" altLang="en-US"/>
        </a:p>
      </dgm:t>
    </dgm:pt>
    <dgm:pt modelId="{6A930F7C-102B-4B74-A810-0EF8A77C9C80}" cxnId="{EC4B4968-2FD2-48A9-BF87-0D6B27B70A95}" type="parTrans">
      <dgm:prSet/>
      <dgm:spPr/>
      <dgm:t>
        <a:bodyPr/>
        <a:p>
          <a:endParaRPr lang="en-US"/>
        </a:p>
      </dgm:t>
    </dgm:pt>
    <dgm:pt modelId="{6834A72C-D888-4AEC-9D62-346A2EEC237F}" cxnId="{EC4B4968-2FD2-48A9-BF87-0D6B27B70A95}" type="sibTrans">
      <dgm:prSet/>
      <dgm:spPr/>
      <dgm:t>
        <a:bodyPr/>
        <a:p>
          <a:endParaRPr lang="en-US"/>
        </a:p>
      </dgm:t>
    </dgm:pt>
    <dgm:pt modelId="{9EB41CF7-2687-4840-AAF4-087A996B7653}">
      <dgm:prSet phldrT="[Text]" phldr="0" custT="0"/>
      <dgm:spPr/>
      <dgm:t>
        <a:bodyPr vert="horz" wrap="square"/>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a:lnSpc>
              <a:spcPct val="100000"/>
            </a:lnSpc>
            <a:spcBef>
              <a:spcPct val="0"/>
            </a:spcBef>
            <a:spcAft>
              <a:spcPct val="35000"/>
            </a:spcAft>
          </a:pPr>
          <a:r>
            <a:rPr lang="fr-FR" altLang="en-US">
              <a:solidFill>
                <a:srgbClr val="00B050"/>
              </a:solidFill>
            </a:rPr>
            <a:t>sciences</a:t>
          </a:r>
          <a:r>
            <a:rPr lang="fr-FR" altLang="en-US">
              <a:solidFill>
                <a:srgbClr val="00B050"/>
              </a:solidFill>
            </a:rPr>
            <a:t/>
          </a:r>
          <a:endParaRPr lang="fr-FR" altLang="en-US">
            <a:solidFill>
              <a:srgbClr val="00B050"/>
            </a:solidFill>
          </a:endParaRPr>
        </a:p>
      </dgm:t>
    </dgm:pt>
    <dgm:pt modelId="{F725B255-70E4-4BF2-A614-1EEFDC4C0EBD}" cxnId="{E1C21D03-BDC5-4F9D-81B6-301A77E52C1B}" type="parTrans">
      <dgm:prSet/>
      <dgm:spPr/>
      <dgm:t>
        <a:bodyPr/>
        <a:p>
          <a:endParaRPr lang="en-US"/>
        </a:p>
      </dgm:t>
    </dgm:pt>
    <dgm:pt modelId="{BE024001-52C8-4377-9A93-EA2645AD60B3}" cxnId="{E1C21D03-BDC5-4F9D-81B6-301A77E52C1B}" type="sibTrans">
      <dgm:prSet/>
      <dgm:spPr/>
      <dgm:t>
        <a:bodyPr/>
        <a:p>
          <a:endParaRPr lang="en-US"/>
        </a:p>
      </dgm:t>
    </dgm:pt>
    <dgm:pt modelId="{1FD7F08B-44CE-4CDA-8621-DB00C9588F7D}">
      <dgm:prSet phldrT="[Text]" phldr="0" custT="0"/>
      <dgm:spPr/>
      <dgm:t>
        <a:bodyPr vert="horz" wrap="square"/>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a:lnSpc>
              <a:spcPct val="100000"/>
            </a:lnSpc>
            <a:spcBef>
              <a:spcPct val="0"/>
            </a:spcBef>
            <a:spcAft>
              <a:spcPct val="35000"/>
            </a:spcAft>
          </a:pPr>
          <a:r>
            <a:rPr lang="fr-FR" altLang="en-US">
              <a:solidFill>
                <a:srgbClr val="00B0F0"/>
              </a:solidFill>
            </a:rPr>
            <a:t>projet de vie</a:t>
          </a:r>
          <a:r>
            <a:rPr lang="fr-FR" altLang="en-US">
              <a:solidFill>
                <a:srgbClr val="00B0F0"/>
              </a:solidFill>
            </a:rPr>
            <a:t/>
          </a:r>
          <a:endParaRPr lang="fr-FR" altLang="en-US">
            <a:solidFill>
              <a:srgbClr val="00B0F0"/>
            </a:solidFill>
          </a:endParaRPr>
        </a:p>
      </dgm:t>
    </dgm:pt>
    <dgm:pt modelId="{3006E1B4-77FC-4EBD-A8B7-17D26EF2CDA2}" cxnId="{EBFFF70D-8958-42EC-8165-1261CC786380}" type="parTrans">
      <dgm:prSet/>
      <dgm:spPr/>
      <dgm:t>
        <a:bodyPr/>
        <a:p>
          <a:endParaRPr lang="en-US"/>
        </a:p>
      </dgm:t>
    </dgm:pt>
    <dgm:pt modelId="{397A3741-028F-425D-9B8D-8571BF64A664}" cxnId="{EBFFF70D-8958-42EC-8165-1261CC786380}" type="sibTrans">
      <dgm:prSet/>
      <dgm:spPr/>
      <dgm:t>
        <a:bodyPr/>
        <a:p>
          <a:endParaRPr lang="en-US"/>
        </a:p>
      </dgm:t>
    </dgm:pt>
    <dgm:pt modelId="{31D1D303-25E8-4D32-91E3-085595839514}">
      <dgm:prSet phldrT="[Text]" phldr="0" custT="0"/>
      <dgm:spPr/>
      <dgm:t>
        <a:bodyPr vert="horz" wrap="square"/>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a:lnSpc>
              <a:spcPct val="100000"/>
            </a:lnSpc>
            <a:spcBef>
              <a:spcPct val="0"/>
            </a:spcBef>
            <a:spcAft>
              <a:spcPct val="35000"/>
            </a:spcAft>
          </a:pPr>
          <a:r>
            <a:rPr lang="fr-FR" altLang="en-US">
              <a:solidFill>
                <a:srgbClr val="C00000"/>
              </a:solidFill>
            </a:rPr>
            <a:t>soignants /proches</a:t>
          </a:r>
          <a:r>
            <a:rPr lang="fr-FR" altLang="en-US">
              <a:solidFill>
                <a:srgbClr val="C00000"/>
              </a:solidFill>
            </a:rPr>
            <a:t/>
          </a:r>
          <a:endParaRPr lang="fr-FR" altLang="en-US">
            <a:solidFill>
              <a:srgbClr val="C00000"/>
            </a:solidFill>
          </a:endParaRPr>
        </a:p>
      </dgm:t>
    </dgm:pt>
    <dgm:pt modelId="{E7143639-131F-4238-BF6C-40B660E1F12E}" cxnId="{4EE076EC-63F7-475E-8904-C1E65AE93074}" type="parTrans">
      <dgm:prSet/>
      <dgm:spPr/>
      <dgm:t>
        <a:bodyPr/>
        <a:p>
          <a:endParaRPr lang="en-US"/>
        </a:p>
      </dgm:t>
    </dgm:pt>
    <dgm:pt modelId="{5A4727C6-0B9F-4DBB-9FD5-4817C9BACE96}" cxnId="{4EE076EC-63F7-475E-8904-C1E65AE93074}" type="sibTrans">
      <dgm:prSet/>
      <dgm:spPr/>
      <dgm:t>
        <a:bodyPr/>
        <a:p>
          <a:endParaRPr lang="en-US"/>
        </a:p>
      </dgm:t>
    </dgm:pt>
    <dgm:pt modelId="{ACC556BC-B091-4088-80C6-AED14A312FB5}">
      <dgm:prSet phldrT="[Text]" phldr="0" custT="0"/>
      <dgm:spPr/>
      <dgm:t>
        <a:bodyPr vert="horz" wrap="square"/>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a:lnSpc>
              <a:spcPct val="100000"/>
            </a:lnSpc>
            <a:spcBef>
              <a:spcPct val="0"/>
            </a:spcBef>
            <a:spcAft>
              <a:spcPct val="35000"/>
            </a:spcAft>
          </a:pPr>
          <a:r>
            <a:rPr lang="fr-FR" altLang="en-US">
              <a:solidFill>
                <a:srgbClr val="FFC000"/>
              </a:solidFill>
            </a:rPr>
            <a:t>malade</a:t>
          </a:r>
          <a:r>
            <a:rPr lang="fr-FR" altLang="en-US">
              <a:solidFill>
                <a:srgbClr val="FFC000"/>
              </a:solidFill>
            </a:rPr>
            <a:t/>
          </a:r>
          <a:endParaRPr lang="fr-FR" altLang="en-US">
            <a:solidFill>
              <a:srgbClr val="FFC000"/>
            </a:solidFill>
          </a:endParaRPr>
        </a:p>
      </dgm:t>
    </dgm:pt>
    <dgm:pt modelId="{D8C837FD-B8AC-4CC7-A639-B541B9D52215}" cxnId="{4DFBF954-810E-46FD-82F8-45D4B3671C16}" type="parTrans">
      <dgm:prSet/>
      <dgm:spPr/>
      <dgm:t>
        <a:bodyPr/>
        <a:p>
          <a:endParaRPr lang="en-US"/>
        </a:p>
      </dgm:t>
    </dgm:pt>
    <dgm:pt modelId="{F98D1FBC-D7A2-45AF-ABA0-D342C8F70BC4}" cxnId="{4DFBF954-810E-46FD-82F8-45D4B3671C16}" type="sibTrans">
      <dgm:prSet/>
      <dgm:spPr/>
      <dgm:t>
        <a:bodyPr/>
        <a:p>
          <a:endParaRPr lang="en-US"/>
        </a:p>
      </dgm:t>
    </dgm:pt>
    <dgm:pt modelId="{3159887D-BC34-4F44-B574-5DC0809E4A70}" type="pres">
      <dgm:prSet presAssocID="{E06C2808-4946-4D10-B3C6-CFECB6B88B69}" presName="Name0" presStyleCnt="0">
        <dgm:presLayoutVars>
          <dgm:chMax val="1"/>
          <dgm:dir/>
          <dgm:animLvl val="ctr"/>
          <dgm:resizeHandles val="exact"/>
        </dgm:presLayoutVars>
      </dgm:prSet>
      <dgm:spPr/>
    </dgm:pt>
    <dgm:pt modelId="{B49960C0-2478-4BCF-A9C0-745AB8F5088C}" type="pres">
      <dgm:prSet presAssocID="{606C32C2-2B81-43D2-8731-7AA5BC539E85}" presName="centerShape" presStyleLbl="node0" presStyleIdx="0" presStyleCnt="1"/>
      <dgm:spPr/>
    </dgm:pt>
    <dgm:pt modelId="{EC0B8BA3-D1A0-4681-887A-385E8DD367D4}" type="pres">
      <dgm:prSet presAssocID="{F725B255-70E4-4BF2-A614-1EEFDC4C0EBD}" presName="parTrans" presStyleLbl="sibTrans2D1" presStyleIdx="0" presStyleCnt="4"/>
      <dgm:spPr/>
    </dgm:pt>
    <dgm:pt modelId="{3EC7B1D9-2BD6-405A-B2BE-EE40634A0814}" type="pres">
      <dgm:prSet presAssocID="{F725B255-70E4-4BF2-A614-1EEFDC4C0EBD}" presName="connectorText" presStyleCnt="0"/>
      <dgm:spPr/>
    </dgm:pt>
    <dgm:pt modelId="{E439FB7C-643C-454F-9092-F27C7C66C5B0}" type="pres">
      <dgm:prSet presAssocID="{9EB41CF7-2687-4840-AAF4-087A996B7653}" presName="node" presStyleLbl="node1" presStyleIdx="0" presStyleCnt="4">
        <dgm:presLayoutVars>
          <dgm:bulletEnabled val="1"/>
        </dgm:presLayoutVars>
      </dgm:prSet>
      <dgm:spPr/>
    </dgm:pt>
    <dgm:pt modelId="{7B6555EF-08DC-4AF8-B351-7FF0D98BC600}" type="pres">
      <dgm:prSet presAssocID="{3006E1B4-77FC-4EBD-A8B7-17D26EF2CDA2}" presName="parTrans" presStyleLbl="sibTrans2D1" presStyleIdx="1" presStyleCnt="4"/>
      <dgm:spPr/>
    </dgm:pt>
    <dgm:pt modelId="{54D044D7-DDFF-4962-9EA3-1FA11B88BED4}" type="pres">
      <dgm:prSet presAssocID="{3006E1B4-77FC-4EBD-A8B7-17D26EF2CDA2}" presName="connectorText" presStyleCnt="0"/>
      <dgm:spPr/>
    </dgm:pt>
    <dgm:pt modelId="{DA72E5D4-62CF-433D-B5E8-B21F597C9891}" type="pres">
      <dgm:prSet presAssocID="{1FD7F08B-44CE-4CDA-8621-DB00C9588F7D}" presName="node" presStyleLbl="node1" presStyleIdx="1" presStyleCnt="4">
        <dgm:presLayoutVars>
          <dgm:bulletEnabled val="1"/>
        </dgm:presLayoutVars>
      </dgm:prSet>
      <dgm:spPr/>
    </dgm:pt>
    <dgm:pt modelId="{BAA4AF61-D85D-4172-B49F-287A0B9C89FD}" type="pres">
      <dgm:prSet presAssocID="{E7143639-131F-4238-BF6C-40B660E1F12E}" presName="parTrans" presStyleLbl="sibTrans2D1" presStyleIdx="2" presStyleCnt="4"/>
      <dgm:spPr/>
    </dgm:pt>
    <dgm:pt modelId="{0EA34702-5ACE-401D-9EDC-0AEAC90B2447}" type="pres">
      <dgm:prSet presAssocID="{E7143639-131F-4238-BF6C-40B660E1F12E}" presName="connectorText" presStyleCnt="0"/>
      <dgm:spPr/>
    </dgm:pt>
    <dgm:pt modelId="{9E9F3594-8892-41E8-B3EB-FCDEECCFF202}" type="pres">
      <dgm:prSet presAssocID="{31D1D303-25E8-4D32-91E3-085595839514}" presName="node" presStyleLbl="node1" presStyleIdx="2" presStyleCnt="4">
        <dgm:presLayoutVars>
          <dgm:bulletEnabled val="1"/>
        </dgm:presLayoutVars>
      </dgm:prSet>
      <dgm:spPr/>
    </dgm:pt>
    <dgm:pt modelId="{61326397-1233-4C08-8969-7FBCBC2B26B2}" type="pres">
      <dgm:prSet presAssocID="{D8C837FD-B8AC-4CC7-A639-B541B9D52215}" presName="parTrans" presStyleLbl="sibTrans2D1" presStyleIdx="3" presStyleCnt="4"/>
      <dgm:spPr/>
    </dgm:pt>
    <dgm:pt modelId="{6505D330-90B3-4BB2-8F76-B02E19E3B067}" type="pres">
      <dgm:prSet presAssocID="{D8C837FD-B8AC-4CC7-A639-B541B9D52215}" presName="connectorText" presStyleCnt="0"/>
      <dgm:spPr/>
    </dgm:pt>
    <dgm:pt modelId="{EFD94A1D-1705-44D4-9F71-52ACA21AC469}" type="pres">
      <dgm:prSet presAssocID="{ACC556BC-B091-4088-80C6-AED14A312FB5}" presName="node" presStyleLbl="node1" presStyleIdx="3" presStyleCnt="4">
        <dgm:presLayoutVars>
          <dgm:bulletEnabled val="1"/>
        </dgm:presLayoutVars>
      </dgm:prSet>
      <dgm:spPr/>
    </dgm:pt>
  </dgm:ptLst>
  <dgm:cxnLst>
    <dgm:cxn modelId="{EC4B4968-2FD2-48A9-BF87-0D6B27B70A95}" srcId="{E06C2808-4946-4D10-B3C6-CFECB6B88B69}" destId="{606C32C2-2B81-43D2-8731-7AA5BC539E85}" srcOrd="0" destOrd="0" parTransId="{6A930F7C-102B-4B74-A810-0EF8A77C9C80}" sibTransId="{6834A72C-D888-4AEC-9D62-346A2EEC237F}"/>
    <dgm:cxn modelId="{E1C21D03-BDC5-4F9D-81B6-301A77E52C1B}" srcId="{606C32C2-2B81-43D2-8731-7AA5BC539E85}" destId="{9EB41CF7-2687-4840-AAF4-087A996B7653}" srcOrd="0" destOrd="0" parTransId="{F725B255-70E4-4BF2-A614-1EEFDC4C0EBD}" sibTransId="{BE024001-52C8-4377-9A93-EA2645AD60B3}"/>
    <dgm:cxn modelId="{EBFFF70D-8958-42EC-8165-1261CC786380}" srcId="{606C32C2-2B81-43D2-8731-7AA5BC539E85}" destId="{1FD7F08B-44CE-4CDA-8621-DB00C9588F7D}" srcOrd="1" destOrd="0" parTransId="{3006E1B4-77FC-4EBD-A8B7-17D26EF2CDA2}" sibTransId="{397A3741-028F-425D-9B8D-8571BF64A664}"/>
    <dgm:cxn modelId="{4EE076EC-63F7-475E-8904-C1E65AE93074}" srcId="{606C32C2-2B81-43D2-8731-7AA5BC539E85}" destId="{31D1D303-25E8-4D32-91E3-085595839514}" srcOrd="2" destOrd="0" parTransId="{E7143639-131F-4238-BF6C-40B660E1F12E}" sibTransId="{5A4727C6-0B9F-4DBB-9FD5-4817C9BACE96}"/>
    <dgm:cxn modelId="{4DFBF954-810E-46FD-82F8-45D4B3671C16}" srcId="{606C32C2-2B81-43D2-8731-7AA5BC539E85}" destId="{ACC556BC-B091-4088-80C6-AED14A312FB5}" srcOrd="3" destOrd="0" parTransId="{D8C837FD-B8AC-4CC7-A639-B541B9D52215}" sibTransId="{F98D1FBC-D7A2-45AF-ABA0-D342C8F70BC4}"/>
    <dgm:cxn modelId="{C1F43B24-668F-44CC-9FA6-E0B3B1AB609C}" type="presOf" srcId="{E06C2808-4946-4D10-B3C6-CFECB6B88B69}" destId="{3159887D-BC34-4F44-B574-5DC0809E4A70}" srcOrd="0" destOrd="0" presId="urn:microsoft.com/office/officeart/2005/8/layout/radial5"/>
    <dgm:cxn modelId="{0B9E8063-5541-4117-9044-CCC839FDB25C}" type="presParOf" srcId="{3159887D-BC34-4F44-B574-5DC0809E4A70}" destId="{B49960C0-2478-4BCF-A9C0-745AB8F5088C}" srcOrd="0" destOrd="0" presId="urn:microsoft.com/office/officeart/2005/8/layout/radial5"/>
    <dgm:cxn modelId="{CE7C5D1E-E7F5-431B-B0FE-75D1DE8A27B7}" type="presOf" srcId="{606C32C2-2B81-43D2-8731-7AA5BC539E85}" destId="{B49960C0-2478-4BCF-A9C0-745AB8F5088C}" srcOrd="0" destOrd="0" presId="urn:microsoft.com/office/officeart/2005/8/layout/radial5"/>
    <dgm:cxn modelId="{FF3EBE92-21D5-492B-B7AF-1403A2535D16}" type="presParOf" srcId="{3159887D-BC34-4F44-B574-5DC0809E4A70}" destId="{EC0B8BA3-D1A0-4681-887A-385E8DD367D4}" srcOrd="1" destOrd="0" presId="urn:microsoft.com/office/officeart/2005/8/layout/radial5"/>
    <dgm:cxn modelId="{FFF4979F-2972-4D1C-B954-F40CE94313FF}" type="presOf" srcId="{F725B255-70E4-4BF2-A614-1EEFDC4C0EBD}" destId="{EC0B8BA3-D1A0-4681-887A-385E8DD367D4}" srcOrd="0" destOrd="0" presId="urn:microsoft.com/office/officeart/2005/8/layout/radial5"/>
    <dgm:cxn modelId="{E3C2A1BD-7F78-4DC8-80E0-83B76881525D}" type="presParOf" srcId="{EC0B8BA3-D1A0-4681-887A-385E8DD367D4}" destId="{3EC7B1D9-2BD6-405A-B2BE-EE40634A0814}" srcOrd="0" destOrd="1" presId="urn:microsoft.com/office/officeart/2005/8/layout/radial5"/>
    <dgm:cxn modelId="{D523E752-69A5-4509-9A15-8BBBC484A192}" type="presOf" srcId="{F725B255-70E4-4BF2-A614-1EEFDC4C0EBD}" destId="{3EC7B1D9-2BD6-405A-B2BE-EE40634A0814}" srcOrd="1" destOrd="0" presId="urn:microsoft.com/office/officeart/2005/8/layout/radial5"/>
    <dgm:cxn modelId="{E634B3CF-15D2-422D-B519-20242C8208C4}" type="presParOf" srcId="{3159887D-BC34-4F44-B574-5DC0809E4A70}" destId="{E439FB7C-643C-454F-9092-F27C7C66C5B0}" srcOrd="2" destOrd="0" presId="urn:microsoft.com/office/officeart/2005/8/layout/radial5"/>
    <dgm:cxn modelId="{BC240680-75A2-4D09-8C5B-85994F609321}" type="presOf" srcId="{9EB41CF7-2687-4840-AAF4-087A996B7653}" destId="{E439FB7C-643C-454F-9092-F27C7C66C5B0}" srcOrd="0" destOrd="0" presId="urn:microsoft.com/office/officeart/2005/8/layout/radial5"/>
    <dgm:cxn modelId="{46D97BC8-CC24-4338-9DFA-9B3005492331}" type="presParOf" srcId="{3159887D-BC34-4F44-B574-5DC0809E4A70}" destId="{7B6555EF-08DC-4AF8-B351-7FF0D98BC600}" srcOrd="3" destOrd="0" presId="urn:microsoft.com/office/officeart/2005/8/layout/radial5"/>
    <dgm:cxn modelId="{CA2741D2-B389-44C9-9BD1-F167D643B307}" type="presOf" srcId="{3006E1B4-77FC-4EBD-A8B7-17D26EF2CDA2}" destId="{7B6555EF-08DC-4AF8-B351-7FF0D98BC600}" srcOrd="0" destOrd="0" presId="urn:microsoft.com/office/officeart/2005/8/layout/radial5"/>
    <dgm:cxn modelId="{D112EC54-AFA0-4909-A00E-F325A853FF25}" type="presParOf" srcId="{7B6555EF-08DC-4AF8-B351-7FF0D98BC600}" destId="{54D044D7-DDFF-4962-9EA3-1FA11B88BED4}" srcOrd="0" destOrd="3" presId="urn:microsoft.com/office/officeart/2005/8/layout/radial5"/>
    <dgm:cxn modelId="{F3527619-501A-4B6B-8D0A-B6094239C976}" type="presOf" srcId="{3006E1B4-77FC-4EBD-A8B7-17D26EF2CDA2}" destId="{54D044D7-DDFF-4962-9EA3-1FA11B88BED4}" srcOrd="1" destOrd="0" presId="urn:microsoft.com/office/officeart/2005/8/layout/radial5"/>
    <dgm:cxn modelId="{FB82E3CD-1151-43A6-B38D-596AE4AFAC6D}" type="presParOf" srcId="{3159887D-BC34-4F44-B574-5DC0809E4A70}" destId="{DA72E5D4-62CF-433D-B5E8-B21F597C9891}" srcOrd="4" destOrd="0" presId="urn:microsoft.com/office/officeart/2005/8/layout/radial5"/>
    <dgm:cxn modelId="{5F93E671-568E-4541-8C7B-310288EC942A}" type="presOf" srcId="{1FD7F08B-44CE-4CDA-8621-DB00C9588F7D}" destId="{DA72E5D4-62CF-433D-B5E8-B21F597C9891}" srcOrd="0" destOrd="0" presId="urn:microsoft.com/office/officeart/2005/8/layout/radial5"/>
    <dgm:cxn modelId="{5FBB7778-AD50-41D1-8670-5E98C2CF09DC}" type="presParOf" srcId="{3159887D-BC34-4F44-B574-5DC0809E4A70}" destId="{BAA4AF61-D85D-4172-B49F-287A0B9C89FD}" srcOrd="5" destOrd="0" presId="urn:microsoft.com/office/officeart/2005/8/layout/radial5"/>
    <dgm:cxn modelId="{59793889-7639-42B9-8097-BB7196862E24}" type="presOf" srcId="{E7143639-131F-4238-BF6C-40B660E1F12E}" destId="{BAA4AF61-D85D-4172-B49F-287A0B9C89FD}" srcOrd="0" destOrd="0" presId="urn:microsoft.com/office/officeart/2005/8/layout/radial5"/>
    <dgm:cxn modelId="{7A488D0D-0133-4A7C-BB06-17496DDDA558}" type="presParOf" srcId="{BAA4AF61-D85D-4172-B49F-287A0B9C89FD}" destId="{0EA34702-5ACE-401D-9EDC-0AEAC90B2447}" srcOrd="0" destOrd="5" presId="urn:microsoft.com/office/officeart/2005/8/layout/radial5"/>
    <dgm:cxn modelId="{55778681-8C0F-4D2A-8820-3D0B920BD0FA}" type="presOf" srcId="{E7143639-131F-4238-BF6C-40B660E1F12E}" destId="{0EA34702-5ACE-401D-9EDC-0AEAC90B2447}" srcOrd="1" destOrd="0" presId="urn:microsoft.com/office/officeart/2005/8/layout/radial5"/>
    <dgm:cxn modelId="{B5CB194F-0FD2-4C4A-8494-8ED2AA383189}" type="presParOf" srcId="{3159887D-BC34-4F44-B574-5DC0809E4A70}" destId="{9E9F3594-8892-41E8-B3EB-FCDEECCFF202}" srcOrd="6" destOrd="0" presId="urn:microsoft.com/office/officeart/2005/8/layout/radial5"/>
    <dgm:cxn modelId="{354D9C8D-4D9E-4F18-B3CA-3C8AF57A316D}" type="presOf" srcId="{31D1D303-25E8-4D32-91E3-085595839514}" destId="{9E9F3594-8892-41E8-B3EB-FCDEECCFF202}" srcOrd="0" destOrd="0" presId="urn:microsoft.com/office/officeart/2005/8/layout/radial5"/>
    <dgm:cxn modelId="{4C8B3AF2-2532-4EAA-8D75-455B087A480A}" type="presParOf" srcId="{3159887D-BC34-4F44-B574-5DC0809E4A70}" destId="{61326397-1233-4C08-8969-7FBCBC2B26B2}" srcOrd="7" destOrd="0" presId="urn:microsoft.com/office/officeart/2005/8/layout/radial5"/>
    <dgm:cxn modelId="{2260120E-EBAB-4757-B6B6-A5F4BED4DAFF}" type="presOf" srcId="{D8C837FD-B8AC-4CC7-A639-B541B9D52215}" destId="{61326397-1233-4C08-8969-7FBCBC2B26B2}" srcOrd="0" destOrd="0" presId="urn:microsoft.com/office/officeart/2005/8/layout/radial5"/>
    <dgm:cxn modelId="{BA74105D-750B-4491-9A39-45A7BC0ABCAE}" type="presParOf" srcId="{61326397-1233-4C08-8969-7FBCBC2B26B2}" destId="{6505D330-90B3-4BB2-8F76-B02E19E3B067}" srcOrd="0" destOrd="7" presId="urn:microsoft.com/office/officeart/2005/8/layout/radial5"/>
    <dgm:cxn modelId="{5884C469-B332-4E63-B5C9-D4FB0D93E7E9}" type="presOf" srcId="{D8C837FD-B8AC-4CC7-A639-B541B9D52215}" destId="{6505D330-90B3-4BB2-8F76-B02E19E3B067}" srcOrd="1" destOrd="0" presId="urn:microsoft.com/office/officeart/2005/8/layout/radial5"/>
    <dgm:cxn modelId="{64DCCC06-B94D-4DEB-B5B1-2C3884EF5E92}" type="presParOf" srcId="{3159887D-BC34-4F44-B574-5DC0809E4A70}" destId="{EFD94A1D-1705-44D4-9F71-52ACA21AC469}" srcOrd="8" destOrd="0" presId="urn:microsoft.com/office/officeart/2005/8/layout/radial5"/>
    <dgm:cxn modelId="{C2878129-C238-4B61-AF84-6B420393923D}" type="presOf" srcId="{ACC556BC-B091-4088-80C6-AED14A312FB5}" destId="{EFD94A1D-1705-44D4-9F71-52ACA21AC469}" srcOrd="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B49960C0-2478-4BCF-A9C0-745AB8F5088C}">
      <dsp:nvSpPr>
        <dsp:cNvPr id="3" name="Oval 2"/>
        <dsp:cNvSpPr/>
      </dsp:nvSpPr>
      <dsp:spPr bwMode="white">
        <a:xfrm>
          <a:off x="3351045" y="1996273"/>
          <a:ext cx="1425909" cy="142590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4130" tIns="24130" rIns="24130" bIns="2413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fr-FR" altLang="en-US"/>
            <a:t>Décision</a:t>
          </a:r>
          <a:endParaRPr lang="fr-FR" altLang="en-US"/>
        </a:p>
      </dsp:txBody>
      <dsp:txXfrm>
        <a:off x="3351045" y="1996273"/>
        <a:ext cx="1425909" cy="1425909"/>
      </dsp:txXfrm>
    </dsp:sp>
    <dsp:sp modelId="{EC0B8BA3-D1A0-4681-887A-385E8DD367D4}">
      <dsp:nvSpPr>
        <dsp:cNvPr id="4" name="Right Arrow 3"/>
        <dsp:cNvSpPr/>
      </dsp:nvSpPr>
      <dsp:spPr bwMode="white">
        <a:xfrm rot="16199999">
          <a:off x="3912854" y="1468686"/>
          <a:ext cx="302293" cy="48480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6199999">
        <a:off x="3912854" y="1468686"/>
        <a:ext cx="302293" cy="484809"/>
      </dsp:txXfrm>
    </dsp:sp>
    <dsp:sp modelId="{E439FB7C-643C-454F-9092-F27C7C66C5B0}">
      <dsp:nvSpPr>
        <dsp:cNvPr id="6" name="Oval 5"/>
        <dsp:cNvSpPr/>
      </dsp:nvSpPr>
      <dsp:spPr bwMode="white">
        <a:xfrm>
          <a:off x="3351045" y="0"/>
          <a:ext cx="1425909" cy="142590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fr-FR" altLang="en-US">
              <a:solidFill>
                <a:srgbClr val="00B050"/>
              </a:solidFill>
            </a:rPr>
            <a:t>sciences</a:t>
          </a:r>
          <a:endParaRPr lang="fr-FR" altLang="en-US">
            <a:solidFill>
              <a:srgbClr val="00B050"/>
            </a:solidFill>
          </a:endParaRPr>
        </a:p>
      </dsp:txBody>
      <dsp:txXfrm>
        <a:off x="3351045" y="0"/>
        <a:ext cx="1425909" cy="1425909"/>
      </dsp:txXfrm>
    </dsp:sp>
    <dsp:sp modelId="{7B6555EF-08DC-4AF8-B351-7FF0D98BC600}">
      <dsp:nvSpPr>
        <dsp:cNvPr id="7" name="Right Arrow 6"/>
        <dsp:cNvSpPr/>
      </dsp:nvSpPr>
      <dsp:spPr bwMode="white">
        <a:xfrm>
          <a:off x="4910990" y="2466823"/>
          <a:ext cx="302293" cy="48480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4910990" y="2466823"/>
        <a:ext cx="302293" cy="484809"/>
      </dsp:txXfrm>
    </dsp:sp>
    <dsp:sp modelId="{DA72E5D4-62CF-433D-B5E8-B21F597C9891}">
      <dsp:nvSpPr>
        <dsp:cNvPr id="9" name="Oval 8"/>
        <dsp:cNvSpPr/>
      </dsp:nvSpPr>
      <dsp:spPr bwMode="white">
        <a:xfrm>
          <a:off x="5347318" y="1996273"/>
          <a:ext cx="1425909" cy="142590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fr-FR" altLang="en-US">
              <a:solidFill>
                <a:srgbClr val="00B0F0"/>
              </a:solidFill>
            </a:rPr>
            <a:t>projet de vie</a:t>
          </a:r>
          <a:endParaRPr lang="fr-FR" altLang="en-US">
            <a:solidFill>
              <a:srgbClr val="00B0F0"/>
            </a:solidFill>
          </a:endParaRPr>
        </a:p>
      </dsp:txBody>
      <dsp:txXfrm>
        <a:off x="5347318" y="1996273"/>
        <a:ext cx="1425909" cy="1425909"/>
      </dsp:txXfrm>
    </dsp:sp>
    <dsp:sp modelId="{BAA4AF61-D85D-4172-B49F-287A0B9C89FD}">
      <dsp:nvSpPr>
        <dsp:cNvPr id="10" name="Right Arrow 9"/>
        <dsp:cNvSpPr/>
      </dsp:nvSpPr>
      <dsp:spPr bwMode="white">
        <a:xfrm rot="5400000">
          <a:off x="3912854" y="3464959"/>
          <a:ext cx="302293" cy="48480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5400000">
        <a:off x="3912854" y="3464959"/>
        <a:ext cx="302293" cy="484809"/>
      </dsp:txXfrm>
    </dsp:sp>
    <dsp:sp modelId="{9E9F3594-8892-41E8-B3EB-FCDEECCFF202}">
      <dsp:nvSpPr>
        <dsp:cNvPr id="12" name="Oval 11"/>
        <dsp:cNvSpPr/>
      </dsp:nvSpPr>
      <dsp:spPr bwMode="white">
        <a:xfrm>
          <a:off x="3351045" y="3992546"/>
          <a:ext cx="1425909" cy="142590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fr-FR" altLang="en-US">
              <a:solidFill>
                <a:srgbClr val="C00000"/>
              </a:solidFill>
            </a:rPr>
            <a:t>soignants /proches</a:t>
          </a:r>
          <a:endParaRPr lang="fr-FR" altLang="en-US">
            <a:solidFill>
              <a:srgbClr val="C00000"/>
            </a:solidFill>
          </a:endParaRPr>
        </a:p>
      </dsp:txBody>
      <dsp:txXfrm>
        <a:off x="3351045" y="3992546"/>
        <a:ext cx="1425909" cy="1425909"/>
      </dsp:txXfrm>
    </dsp:sp>
    <dsp:sp modelId="{61326397-1233-4C08-8969-7FBCBC2B26B2}">
      <dsp:nvSpPr>
        <dsp:cNvPr id="13" name="Right Arrow 12"/>
        <dsp:cNvSpPr/>
      </dsp:nvSpPr>
      <dsp:spPr bwMode="white">
        <a:xfrm rot="10800000">
          <a:off x="2914717" y="2466823"/>
          <a:ext cx="302293" cy="48480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0800000">
        <a:off x="2914717" y="2466823"/>
        <a:ext cx="302293" cy="484809"/>
      </dsp:txXfrm>
    </dsp:sp>
    <dsp:sp modelId="{EFD94A1D-1705-44D4-9F71-52ACA21AC469}">
      <dsp:nvSpPr>
        <dsp:cNvPr id="15" name="Oval 14"/>
        <dsp:cNvSpPr/>
      </dsp:nvSpPr>
      <dsp:spPr bwMode="white">
        <a:xfrm>
          <a:off x="1354773" y="1996273"/>
          <a:ext cx="1425909" cy="142590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fr-FR" altLang="en-US">
              <a:solidFill>
                <a:srgbClr val="FFC000"/>
              </a:solidFill>
            </a:rPr>
            <a:t>malade</a:t>
          </a:r>
          <a:endParaRPr lang="fr-FR" altLang="en-US">
            <a:solidFill>
              <a:srgbClr val="FFC000"/>
            </a:solidFill>
          </a:endParaRPr>
        </a:p>
      </dsp:txBody>
      <dsp:txXfrm>
        <a:off x="1354773" y="1996273"/>
        <a:ext cx="1425909" cy="1425909"/>
      </dsp:txXfrm>
    </dsp:sp>
    <dsp:sp modelId="{3EC7B1D9-2BD6-405A-B2BE-EE40634A0814}">
      <dsp:nvSpPr>
        <dsp:cNvPr id="5" name="Right Arrow 4"/>
        <dsp:cNvSpPr/>
      </dsp:nvSpPr>
      <dsp:spPr bwMode="white">
        <a:xfrm rot="16199999">
          <a:off x="3912854" y="1468686"/>
          <a:ext cx="302293" cy="484809"/>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rot="16199999">
        <a:off x="3912854" y="1468686"/>
        <a:ext cx="302293" cy="484809"/>
      </dsp:txXfrm>
    </dsp:sp>
    <dsp:sp modelId="{54D044D7-DDFF-4962-9EA3-1FA11B88BED4}">
      <dsp:nvSpPr>
        <dsp:cNvPr id="8" name="Right Arrow 7"/>
        <dsp:cNvSpPr/>
      </dsp:nvSpPr>
      <dsp:spPr bwMode="white">
        <a:xfrm>
          <a:off x="4910990" y="2466823"/>
          <a:ext cx="302293" cy="484809"/>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a:off x="4910990" y="2466823"/>
        <a:ext cx="302293" cy="484809"/>
      </dsp:txXfrm>
    </dsp:sp>
    <dsp:sp modelId="{0EA34702-5ACE-401D-9EDC-0AEAC90B2447}">
      <dsp:nvSpPr>
        <dsp:cNvPr id="11" name="Right Arrow 10"/>
        <dsp:cNvSpPr/>
      </dsp:nvSpPr>
      <dsp:spPr bwMode="white">
        <a:xfrm rot="5400000">
          <a:off x="3912854" y="3464959"/>
          <a:ext cx="302293" cy="484809"/>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rot="5400000">
        <a:off x="3912854" y="3464959"/>
        <a:ext cx="302293" cy="484809"/>
      </dsp:txXfrm>
    </dsp:sp>
    <dsp:sp modelId="{6505D330-90B3-4BB2-8F76-B02E19E3B067}">
      <dsp:nvSpPr>
        <dsp:cNvPr id="14" name="Right Arrow 13"/>
        <dsp:cNvSpPr/>
      </dsp:nvSpPr>
      <dsp:spPr bwMode="white">
        <a:xfrm rot="10800000">
          <a:off x="2914717" y="2466823"/>
          <a:ext cx="302293" cy="484809"/>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rot="10800000">
        <a:off x="2914717" y="2466823"/>
        <a:ext cx="302293" cy="484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DE934FF-F4E1-47C5-9CA5-30A81DDE2BE4}"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B3561BA9-CDCF-4958-B8AB-66F3BF063E13}"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FDE934FF-F4E1-47C5-9CA5-30A81DDE2BE4}"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fr-FR" altLang="en-US"/>
              <a:t>Démarche de décision éthique</a:t>
            </a:r>
            <a:endParaRPr lang="fr-FR" altLang="en-US"/>
          </a:p>
        </p:txBody>
      </p:sp>
      <p:sp>
        <p:nvSpPr>
          <p:cNvPr id="3" name="Subtitle 2"/>
          <p:cNvSpPr>
            <a:spLocks noGrp="1"/>
          </p:cNvSpPr>
          <p:nvPr>
            <p:ph type="subTitle" idx="1"/>
          </p:nvPr>
        </p:nvSpPr>
        <p:spPr/>
        <p:txBody>
          <a:bodyPr/>
          <a:p>
            <a:r>
              <a:rPr lang="fr-FR" altLang="en-US" sz="1400" i="1"/>
              <a:t>Cécile Furstenberg</a:t>
            </a:r>
            <a:endParaRPr lang="fr-FR" altLang="en-US" sz="14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DDE de J.M.Gomas</a:t>
            </a:r>
            <a:endParaRPr lang="fr-FR" altLang="en-US"/>
          </a:p>
        </p:txBody>
      </p:sp>
      <p:sp>
        <p:nvSpPr>
          <p:cNvPr id="3" name="Content Placeholder 2"/>
          <p:cNvSpPr>
            <a:spLocks noGrp="1"/>
          </p:cNvSpPr>
          <p:nvPr>
            <p:ph idx="1"/>
          </p:nvPr>
        </p:nvSpPr>
        <p:spPr/>
        <p:txBody>
          <a:bodyPr/>
          <a:p>
            <a:r>
              <a:rPr lang="fr-FR" altLang="en-US"/>
              <a:t>Inventaire précis: </a:t>
            </a:r>
            <a:r>
              <a:rPr lang="fr-FR" altLang="en-US" sz="1400"/>
              <a:t>Données techniques et scientifiques/ Données cliniques/ ressources humaine disponibles</a:t>
            </a:r>
            <a:endParaRPr lang="fr-FR" altLang="en-US" sz="1400"/>
          </a:p>
          <a:p>
            <a:r>
              <a:rPr lang="fr-FR" altLang="en-US" sz="1400"/>
              <a:t>concernant le malade: le malade, la maladie, la famille, l'entourage. </a:t>
            </a:r>
            <a:endParaRPr lang="fr-FR" altLang="en-US" sz="1400"/>
          </a:p>
          <a:p>
            <a:r>
              <a:rPr lang="fr-FR" altLang="en-US" sz="1400"/>
              <a:t>concernant les acteur de soin: le médecin prescripteur, les soignants et autres acteurs/  le cadre déontologique légal</a:t>
            </a:r>
            <a:endParaRPr lang="fr-FR" altLang="en-US" sz="1400"/>
          </a:p>
          <a:p>
            <a:pPr marL="0" indent="0">
              <a:buNone/>
            </a:pPr>
            <a:endParaRPr lang="fr-FR" altLang="en-US"/>
          </a:p>
          <a:p>
            <a:r>
              <a:rPr lang="fr-FR" altLang="en-US"/>
              <a:t>Délibération:</a:t>
            </a:r>
            <a:endParaRPr lang="fr-FR" altLang="en-US"/>
          </a:p>
          <a:p>
            <a:r>
              <a:rPr lang="fr-FR" altLang="en-US" sz="1400"/>
              <a:t>temps-espace</a:t>
            </a:r>
            <a:endParaRPr lang="fr-FR" altLang="en-US" sz="1400"/>
          </a:p>
          <a:p>
            <a:r>
              <a:rPr lang="fr-FR" altLang="en-US" sz="1400"/>
              <a:t>parole libre pour tous- maturation pour tous</a:t>
            </a:r>
            <a:endParaRPr lang="fr-FR" altLang="en-US" sz="1400"/>
          </a:p>
          <a:p>
            <a:r>
              <a:rPr lang="fr-FR" altLang="en-US" sz="1400"/>
              <a:t>discussion-argumentation-réflexion-recherche-transgression</a:t>
            </a:r>
            <a:endParaRPr lang="fr-FR" altLang="en-US" sz="1400"/>
          </a:p>
          <a:p>
            <a:pPr marL="0" indent="0">
              <a:buNone/>
            </a:pPr>
            <a:endParaRPr lang="fr-FR" altLang="en-US"/>
          </a:p>
          <a:p>
            <a:r>
              <a:rPr lang="fr-FR" altLang="en-US"/>
              <a:t>Décision:</a:t>
            </a:r>
            <a:endParaRPr lang="fr-FR" altLang="en-US"/>
          </a:p>
          <a:p>
            <a:r>
              <a:rPr lang="fr-FR" altLang="en-US" sz="1400"/>
              <a:t>élaboration d'un acte monodisciplinaire sous l'autorité d'un référent, explicité, consensuel, multidisciplinaire. </a:t>
            </a:r>
            <a:endParaRPr lang="fr-FR" altLang="en-US" sz="1400"/>
          </a:p>
          <a:p>
            <a:r>
              <a:rPr lang="fr-FR" altLang="en-US" sz="1400"/>
              <a:t>Organisation de l'annonce de la décision au malade. Consentement éclairé. Stratégies pour chacun des acteurs. </a:t>
            </a:r>
            <a:endParaRPr lang="fr-FR" altLang="en-US" sz="1400"/>
          </a:p>
          <a:p>
            <a:r>
              <a:rPr lang="fr-FR" altLang="en-US" sz="1400"/>
              <a:t>Programmation d'une réévaluation/ Nouvel inventaire de la situation si besoin. </a:t>
            </a:r>
            <a:endParaRPr lang="fr-FR"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analyse de données</a:t>
            </a:r>
            <a:endParaRPr lang="fr-FR" altLang="en-US"/>
          </a:p>
        </p:txBody>
      </p:sp>
      <p:sp>
        <p:nvSpPr>
          <p:cNvPr id="3" name="Content Placeholder 2"/>
          <p:cNvSpPr>
            <a:spLocks noGrp="1"/>
          </p:cNvSpPr>
          <p:nvPr>
            <p:ph idx="1"/>
          </p:nvPr>
        </p:nvSpPr>
        <p:spPr>
          <a:xfrm>
            <a:off x="126365" y="843280"/>
            <a:ext cx="10972800" cy="5570855"/>
          </a:xfrm>
        </p:spPr>
        <p:txBody>
          <a:bodyPr/>
          <a:p>
            <a:r>
              <a:rPr lang="fr-FR" altLang="en-US">
                <a:solidFill>
                  <a:srgbClr val="00B050"/>
                </a:solidFill>
              </a:rPr>
              <a:t>Aspects techniques et médicaux:  </a:t>
            </a:r>
            <a:r>
              <a:rPr lang="fr-FR" altLang="en-US" sz="1400">
                <a:solidFill>
                  <a:srgbClr val="00B050"/>
                </a:solidFill>
              </a:rPr>
              <a:t>toutes les hypothèses de ttts ont-ils été explorées? La balance: avantages/ risques,  ou bienfaits/ Souffrances, a-t-elle été faite? </a:t>
            </a:r>
            <a:endParaRPr lang="fr-FR" altLang="en-US" sz="1400">
              <a:solidFill>
                <a:srgbClr val="00B050"/>
              </a:solidFill>
            </a:endParaRPr>
          </a:p>
          <a:p>
            <a:endParaRPr lang="fr-FR" altLang="en-US"/>
          </a:p>
          <a:p>
            <a:r>
              <a:rPr lang="fr-FR" altLang="en-US"/>
              <a:t>Aspects juridiques: </a:t>
            </a:r>
            <a:r>
              <a:rPr lang="fr-FR" altLang="en-US" sz="1400"/>
              <a:t>exite-t-il des textes, des recommandations, une jurisprudence concernant cette question? Que disent-ils? </a:t>
            </a:r>
            <a:endParaRPr lang="fr-FR" altLang="en-US" sz="1400"/>
          </a:p>
          <a:p>
            <a:endParaRPr lang="fr-FR" altLang="en-US"/>
          </a:p>
          <a:p>
            <a:r>
              <a:rPr lang="fr-FR" altLang="en-US">
                <a:solidFill>
                  <a:srgbClr val="0070C0"/>
                </a:solidFill>
              </a:rPr>
              <a:t>Repères personnels: </a:t>
            </a:r>
            <a:r>
              <a:rPr lang="fr-FR" altLang="en-US" sz="1400">
                <a:solidFill>
                  <a:srgbClr val="0070C0"/>
                </a:solidFill>
              </a:rPr>
              <a:t>Se reférer aux valeurs morales, religieuses du malade et de ses proche. Dans quel état d'eprit est le malade? Accord avec les valeurs éthiques de l'équipe.</a:t>
            </a:r>
            <a:endParaRPr lang="fr-FR" altLang="en-US" sz="1400">
              <a:solidFill>
                <a:srgbClr val="0070C0"/>
              </a:solidFill>
            </a:endParaRPr>
          </a:p>
          <a:p>
            <a:endParaRPr lang="fr-FR" altLang="en-US"/>
          </a:p>
          <a:p>
            <a:r>
              <a:rPr lang="fr-FR" altLang="en-US">
                <a:solidFill>
                  <a:srgbClr val="FF0000"/>
                </a:solidFill>
              </a:rPr>
              <a:t>Apects déontologiques: </a:t>
            </a:r>
            <a:r>
              <a:rPr lang="fr-FR" altLang="en-US" sz="1400">
                <a:solidFill>
                  <a:srgbClr val="FF0000"/>
                </a:solidFill>
              </a:rPr>
              <a:t>Peut-on se référer aux différentes déontologies professionnelles? Que disent-elles?</a:t>
            </a:r>
            <a:r>
              <a:rPr lang="fr-FR" altLang="en-US">
                <a:solidFill>
                  <a:srgbClr val="FF0000"/>
                </a:solidFill>
              </a:rPr>
              <a:t> </a:t>
            </a:r>
            <a:endParaRPr lang="fr-FR" altLang="en-US">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u="sng"/>
              <a:t>Bénéfices ou Avantages ou Bienfaits</a:t>
            </a:r>
            <a:endParaRPr lang="fr-FR" altLang="en-US" u="sng"/>
          </a:p>
        </p:txBody>
      </p:sp>
      <p:sp>
        <p:nvSpPr>
          <p:cNvPr id="3" name="Content Placeholder 2"/>
          <p:cNvSpPr>
            <a:spLocks noGrp="1"/>
          </p:cNvSpPr>
          <p:nvPr>
            <p:ph idx="1"/>
          </p:nvPr>
        </p:nvSpPr>
        <p:spPr/>
        <p:txBody>
          <a:bodyPr/>
          <a:p>
            <a:r>
              <a:rPr lang="fr-FR" altLang="en-US"/>
              <a:t>le traitement est efficace? </a:t>
            </a:r>
            <a:endParaRPr lang="fr-FR" altLang="en-US"/>
          </a:p>
          <a:p>
            <a:r>
              <a:rPr lang="fr-FR" altLang="en-US"/>
              <a:t>Quantité de vie? Qualité de vie? </a:t>
            </a:r>
            <a:endParaRPr lang="fr-FR" altLang="en-US"/>
          </a:p>
          <a:p>
            <a:r>
              <a:rPr lang="fr-FR" altLang="en-US"/>
              <a:t>Qualité de l'accompagnement? </a:t>
            </a:r>
            <a:endParaRPr lang="fr-FR" altLang="en-US"/>
          </a:p>
          <a:p>
            <a:r>
              <a:rPr lang="fr-FR" altLang="en-US"/>
              <a:t>Quels valeurs ou principes sont respectés? </a:t>
            </a:r>
            <a:endParaRPr lang="fr-FR" altLang="en-US"/>
          </a:p>
          <a:p>
            <a:endParaRPr lang="fr-FR" altLang="en-US"/>
          </a:p>
          <a:p>
            <a:r>
              <a:rPr lang="fr-FR" altLang="en-US" u="sng"/>
              <a:t>RISQUES/ SOUFFRANCES:</a:t>
            </a:r>
            <a:r>
              <a:rPr lang="fr-FR" altLang="en-US"/>
              <a:t> </a:t>
            </a:r>
            <a:endParaRPr lang="fr-FR" altLang="en-US"/>
          </a:p>
          <a:p>
            <a:r>
              <a:rPr lang="fr-FR" altLang="en-US" sz="2400"/>
              <a:t>Effets nocifs, physiques, psychiques, sociaux des ttts?</a:t>
            </a:r>
            <a:endParaRPr lang="fr-FR" altLang="en-US" sz="2400"/>
          </a:p>
          <a:p>
            <a:r>
              <a:rPr lang="fr-FR" altLang="en-US" sz="2400"/>
              <a:t>Douleur, inconfort? </a:t>
            </a:r>
            <a:endParaRPr lang="fr-FR" altLang="en-US" sz="2400"/>
          </a:p>
          <a:p>
            <a:r>
              <a:rPr lang="fr-FR" altLang="en-US" sz="2400"/>
              <a:t>Circonstance prévisible de la mort? </a:t>
            </a:r>
            <a:endParaRPr lang="fr-FR" altLang="en-US" sz="2400"/>
          </a:p>
          <a:p>
            <a:r>
              <a:rPr lang="fr-FR" altLang="en-US" sz="2400"/>
              <a:t>Valeurs ou principes qui risquent de ne pas être respectés? </a:t>
            </a:r>
            <a:endParaRPr lang="fr-FR"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u="sng"/>
              <a:t>Règles de l'éthique de la discussion</a:t>
            </a:r>
            <a:endParaRPr lang="fr-FR" altLang="en-US" u="sng"/>
          </a:p>
        </p:txBody>
      </p:sp>
      <p:sp>
        <p:nvSpPr>
          <p:cNvPr id="3" name="Content Placeholder 2"/>
          <p:cNvSpPr>
            <a:spLocks noGrp="1"/>
          </p:cNvSpPr>
          <p:nvPr>
            <p:ph idx="1"/>
          </p:nvPr>
        </p:nvSpPr>
        <p:spPr>
          <a:xfrm>
            <a:off x="609600" y="889000"/>
            <a:ext cx="10972800" cy="5238750"/>
          </a:xfrm>
        </p:spPr>
        <p:txBody>
          <a:bodyPr/>
          <a:p>
            <a:r>
              <a:rPr lang="fr-FR" altLang="en-US" sz="2400"/>
              <a:t>respect de l'intégrité de ses partenaires dans la discusion ( ne pas manipuler, ni mentir)</a:t>
            </a:r>
            <a:endParaRPr lang="fr-FR" altLang="en-US" sz="2400"/>
          </a:p>
          <a:p>
            <a:endParaRPr lang="fr-FR" altLang="en-US" sz="2400"/>
          </a:p>
          <a:p>
            <a:r>
              <a:rPr lang="fr-FR" altLang="en-US" sz="2400"/>
              <a:t>En cas de conflit entre convictions différentes chercher à le dépasser en direction de la plus grande universalité possible. </a:t>
            </a:r>
            <a:endParaRPr lang="fr-FR" altLang="en-US" sz="2400"/>
          </a:p>
          <a:p>
            <a:endParaRPr lang="fr-FR" altLang="en-US" sz="2400"/>
          </a:p>
          <a:p>
            <a:r>
              <a:rPr lang="fr-FR" altLang="en-US" sz="2400"/>
              <a:t>Chercher le consensus</a:t>
            </a:r>
            <a:endParaRPr lang="fr-FR" altLang="en-US" sz="2400"/>
          </a:p>
          <a:p>
            <a:endParaRPr lang="fr-FR" altLang="en-US" sz="2400"/>
          </a:p>
          <a:p>
            <a:r>
              <a:rPr lang="fr-FR" altLang="en-US" sz="2400"/>
              <a:t>Si le consensus est impossible se mettre d'accord sur les points de désaccord, chercher un compromis, position qui vaut mieux pour chacune des parties que celle de l'adversaire. </a:t>
            </a:r>
            <a:endParaRPr lang="fr-FR"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Classification des valeurs selon Milton Rokeak</a:t>
            </a:r>
            <a:endParaRPr lang="fr-FR" altLang="en-US"/>
          </a:p>
        </p:txBody>
      </p:sp>
      <p:sp>
        <p:nvSpPr>
          <p:cNvPr id="3" name="Content Placeholder 2"/>
          <p:cNvSpPr>
            <a:spLocks noGrp="1"/>
          </p:cNvSpPr>
          <p:nvPr>
            <p:ph idx="1"/>
          </p:nvPr>
        </p:nvSpPr>
        <p:spPr>
          <a:xfrm>
            <a:off x="609600" y="772795"/>
            <a:ext cx="10972800" cy="5354955"/>
          </a:xfrm>
        </p:spPr>
        <p:txBody>
          <a:bodyPr/>
          <a:p>
            <a:r>
              <a:rPr lang="fr-FR" altLang="en-US" b="1" i="1">
                <a:solidFill>
                  <a:srgbClr val="00B050"/>
                </a:solidFill>
              </a:rPr>
              <a:t>valeurs terminales (buts de l'existence):</a:t>
            </a:r>
            <a:endParaRPr lang="fr-FR" altLang="en-US" b="1" i="1">
              <a:solidFill>
                <a:srgbClr val="00B050"/>
              </a:solidFill>
            </a:endParaRPr>
          </a:p>
          <a:p>
            <a:r>
              <a:rPr lang="fr-FR" altLang="en-US" u="sng">
                <a:solidFill>
                  <a:srgbClr val="00B050"/>
                </a:solidFill>
              </a:rPr>
              <a:t>Valeurs personnelles</a:t>
            </a:r>
            <a:r>
              <a:rPr lang="fr-FR" altLang="en-US">
                <a:solidFill>
                  <a:srgbClr val="00B050"/>
                </a:solidFill>
              </a:rPr>
              <a:t>: vie confortable, liberté, joie, respect de soi, amitié et sagesse. </a:t>
            </a:r>
            <a:endParaRPr lang="fr-FR" altLang="en-US">
              <a:solidFill>
                <a:srgbClr val="00B050"/>
              </a:solidFill>
            </a:endParaRPr>
          </a:p>
          <a:p>
            <a:r>
              <a:rPr lang="fr-FR" altLang="en-US" u="sng">
                <a:solidFill>
                  <a:srgbClr val="00B050"/>
                </a:solidFill>
              </a:rPr>
              <a:t>Valeurs sociales</a:t>
            </a:r>
            <a:r>
              <a:rPr lang="fr-FR" altLang="en-US">
                <a:solidFill>
                  <a:srgbClr val="00B050"/>
                </a:solidFill>
              </a:rPr>
              <a:t>: Monde en paix, égalité, sécurité publique. </a:t>
            </a:r>
            <a:endParaRPr lang="fr-FR" altLang="en-US">
              <a:solidFill>
                <a:srgbClr val="00B050"/>
              </a:solidFill>
            </a:endParaRPr>
          </a:p>
          <a:p>
            <a:endParaRPr lang="fr-FR" altLang="en-US" b="1">
              <a:solidFill>
                <a:srgbClr val="00B050"/>
              </a:solidFill>
            </a:endParaRPr>
          </a:p>
          <a:p>
            <a:r>
              <a:rPr lang="fr-FR" altLang="en-US" b="1" i="1">
                <a:solidFill>
                  <a:srgbClr val="0070C0"/>
                </a:solidFill>
              </a:rPr>
              <a:t>Valeurs instrumentales (modes de conduite)</a:t>
            </a:r>
            <a:endParaRPr lang="fr-FR" altLang="en-US" b="1" i="1">
              <a:solidFill>
                <a:srgbClr val="0070C0"/>
              </a:solidFill>
            </a:endParaRPr>
          </a:p>
          <a:p>
            <a:r>
              <a:rPr lang="fr-FR" altLang="en-US" u="sng">
                <a:solidFill>
                  <a:srgbClr val="0070C0"/>
                </a:solidFill>
              </a:rPr>
              <a:t>Valeurs morales</a:t>
            </a:r>
            <a:r>
              <a:rPr lang="fr-FR" altLang="en-US">
                <a:solidFill>
                  <a:srgbClr val="0070C0"/>
                </a:solidFill>
              </a:rPr>
              <a:t>: Courage, honnêteté, aptitude à l'amour, obéissance. </a:t>
            </a:r>
            <a:endParaRPr lang="fr-FR" altLang="en-US">
              <a:solidFill>
                <a:srgbClr val="0070C0"/>
              </a:solidFill>
            </a:endParaRPr>
          </a:p>
          <a:p>
            <a:r>
              <a:rPr lang="fr-FR" altLang="en-US" u="sng">
                <a:solidFill>
                  <a:srgbClr val="0070C0"/>
                </a:solidFill>
              </a:rPr>
              <a:t>Valeurs de compétences:</a:t>
            </a:r>
            <a:r>
              <a:rPr lang="fr-FR" altLang="en-US">
                <a:solidFill>
                  <a:srgbClr val="0070C0"/>
                </a:solidFill>
              </a:rPr>
              <a:t> ambition, indépendance, imagination, responsabilité,.</a:t>
            </a:r>
            <a:r>
              <a:rPr lang="fr-FR" altLang="en-US">
                <a:solidFill>
                  <a:srgbClr val="00B050"/>
                </a:solidFill>
              </a:rPr>
              <a:t>..</a:t>
            </a:r>
            <a:endParaRPr lang="fr-FR" altLang="en-US">
              <a:solidFill>
                <a:srgbClr val="00B050"/>
              </a:solidFill>
            </a:endParaRPr>
          </a:p>
          <a:p>
            <a:endParaRPr lang="fr-FR" altLang="en-US">
              <a:solidFill>
                <a:srgbClr val="00B050"/>
              </a:solidFill>
            </a:endParaRPr>
          </a:p>
          <a:p>
            <a:endParaRPr lang="fr-FR" altLang="en-US"/>
          </a:p>
          <a:p>
            <a:endParaRPr lang="fr-FR"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le cercle des valeurs selon S.H. SCHWARTZ</a:t>
            </a:r>
            <a:endParaRPr lang="fr-FR" altLang="en-US"/>
          </a:p>
        </p:txBody>
      </p:sp>
      <p:pic>
        <p:nvPicPr>
          <p:cNvPr id="4" name="Content Placeholder 3" descr="20180530_105147[1]"/>
          <p:cNvPicPr>
            <a:picLocks noChangeAspect="1"/>
          </p:cNvPicPr>
          <p:nvPr>
            <p:ph idx="1"/>
          </p:nvPr>
        </p:nvPicPr>
        <p:blipFill>
          <a:blip r:embed="rId1"/>
          <a:stretch>
            <a:fillRect/>
          </a:stretch>
        </p:blipFill>
        <p:spPr>
          <a:xfrm>
            <a:off x="1370965" y="1098550"/>
            <a:ext cx="9242425" cy="51993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u="sng"/>
              <a:t>réflexion éthique (Alain Cordier) </a:t>
            </a:r>
            <a:endParaRPr lang="fr-FR" altLang="en-US" u="sng"/>
          </a:p>
        </p:txBody>
      </p:sp>
      <p:sp>
        <p:nvSpPr>
          <p:cNvPr id="3" name="Content Placeholder 2"/>
          <p:cNvSpPr>
            <a:spLocks noGrp="1"/>
          </p:cNvSpPr>
          <p:nvPr>
            <p:ph idx="1"/>
          </p:nvPr>
        </p:nvSpPr>
        <p:spPr>
          <a:xfrm>
            <a:off x="609600" y="1174750"/>
            <a:ext cx="10972800" cy="4142105"/>
          </a:xfrm>
        </p:spPr>
        <p:txBody>
          <a:bodyPr/>
          <a:p>
            <a:r>
              <a:rPr lang="fr-FR" altLang="en-US"/>
              <a:t>                                  Le légal</a:t>
            </a:r>
            <a:endParaRPr lang="fr-FR" altLang="en-US"/>
          </a:p>
          <a:p>
            <a:endParaRPr lang="fr-FR" altLang="en-US"/>
          </a:p>
          <a:p>
            <a:endParaRPr lang="fr-FR" altLang="en-US"/>
          </a:p>
          <a:p>
            <a:endParaRPr lang="fr-FR" altLang="en-US"/>
          </a:p>
          <a:p>
            <a:endParaRPr lang="fr-FR" altLang="en-US"/>
          </a:p>
          <a:p>
            <a:endParaRPr lang="fr-FR" altLang="en-US"/>
          </a:p>
          <a:p>
            <a:r>
              <a:rPr lang="fr-FR" altLang="en-US"/>
              <a:t>   La morale                                              La pratique</a:t>
            </a:r>
            <a:endParaRPr lang="fr-FR" altLang="en-US"/>
          </a:p>
          <a:p>
            <a:r>
              <a:rPr lang="fr-FR" altLang="en-US" sz="2000"/>
              <a:t>“L'éthique n'est pas un regard porté par surcroît sur une pratique de soins qui lui resterait distincte. Elle constitue une ambition d'ensemble, une référence qui englobe toutes les dimensions de la pratique médicale et soignante”. </a:t>
            </a:r>
            <a:endParaRPr lang="fr-FR" altLang="en-US" sz="2000"/>
          </a:p>
        </p:txBody>
      </p:sp>
      <p:sp>
        <p:nvSpPr>
          <p:cNvPr id="4" name="Isosceles Triangle 3"/>
          <p:cNvSpPr/>
          <p:nvPr/>
        </p:nvSpPr>
        <p:spPr>
          <a:xfrm>
            <a:off x="4331970" y="2045970"/>
            <a:ext cx="3072765" cy="2766695"/>
          </a:xfrm>
          <a:prstGeom prst="triangl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90500"/>
            <a:ext cx="10972800" cy="565150"/>
          </a:xfrm>
        </p:spPr>
        <p:txBody>
          <a:bodyPr/>
          <a:p>
            <a:r>
              <a:rPr lang="fr-FR" altLang="en-US" i="1" u="sng"/>
              <a:t>Conclusion</a:t>
            </a:r>
            <a:endParaRPr lang="fr-FR" altLang="en-US" i="1" u="sng"/>
          </a:p>
        </p:txBody>
      </p:sp>
      <p:sp>
        <p:nvSpPr>
          <p:cNvPr id="3" name="Content Placeholder 2"/>
          <p:cNvSpPr>
            <a:spLocks noGrp="1"/>
          </p:cNvSpPr>
          <p:nvPr>
            <p:ph idx="1"/>
          </p:nvPr>
        </p:nvSpPr>
        <p:spPr>
          <a:xfrm>
            <a:off x="609600" y="1012825"/>
            <a:ext cx="10972800" cy="5610225"/>
          </a:xfrm>
        </p:spPr>
        <p:txBody>
          <a:bodyPr/>
          <a:p>
            <a:r>
              <a:rPr lang="fr-FR" altLang="en-US"/>
              <a:t>“L'enjeu de l'éthique est bien de chercher à dépasser cette opposition entre la fin (téléologie) et les moyens ou normes (déontologie), sans pour autant de se décharger de la responsabilité auprès d'experts plus ou moins autoproclamés qui seraient porteurs de la vérité éthique”</a:t>
            </a:r>
            <a:endParaRPr lang="fr-FR" altLang="en-US"/>
          </a:p>
          <a:p>
            <a:r>
              <a:rPr lang="fr-FR" altLang="en-US"/>
              <a:t>Il s'agit de relier l'éthique avec la morale comme le dit Paul Ricoeur. </a:t>
            </a:r>
            <a:endParaRPr lang="fr-FR" altLang="en-US"/>
          </a:p>
          <a:p>
            <a:r>
              <a:rPr lang="fr-FR" altLang="en-US"/>
              <a:t>Pour bien cerner l'éthique il s'agit de situer </a:t>
            </a:r>
            <a:r>
              <a:rPr lang="fr-FR" altLang="en-US">
                <a:solidFill>
                  <a:srgbClr val="00B050"/>
                </a:solidFill>
              </a:rPr>
              <a:t>le juste entre le bien et le bon. </a:t>
            </a:r>
            <a:endParaRPr lang="fr-FR" altLang="en-US">
              <a:solidFill>
                <a:srgbClr val="00B050"/>
              </a:solidFill>
            </a:endParaRPr>
          </a:p>
          <a:p>
            <a:r>
              <a:rPr lang="fr-FR" altLang="en-US" b="1"/>
              <a:t>L'alliance thérapeutique</a:t>
            </a:r>
            <a:r>
              <a:rPr lang="fr-FR" altLang="en-US"/>
              <a:t> grâce au lien de confiance est la condition d'une bonne décision.  </a:t>
            </a:r>
            <a:endParaRPr lang="fr-FR"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Le processus décisionnel</a:t>
            </a:r>
            <a:endParaRPr lang="fr-FR" altLang="en-US"/>
          </a:p>
        </p:txBody>
      </p:sp>
      <p:sp>
        <p:nvSpPr>
          <p:cNvPr id="3" name="Content Placeholder 2"/>
          <p:cNvSpPr>
            <a:spLocks noGrp="1"/>
          </p:cNvSpPr>
          <p:nvPr>
            <p:ph idx="1"/>
          </p:nvPr>
        </p:nvSpPr>
        <p:spPr/>
        <p:txBody>
          <a:bodyPr/>
          <a:p>
            <a:r>
              <a:rPr lang="fr-FR" altLang="en-US"/>
              <a:t>Le processus décisionnel demande des aptitudes d'analyse, de réflexion, de concertation, de discernement, de synthèse et de décision. </a:t>
            </a:r>
            <a:endParaRPr lang="fr-FR" altLang="en-US"/>
          </a:p>
          <a:p>
            <a:endParaRPr lang="fr-FR" altLang="en-US"/>
          </a:p>
          <a:p>
            <a:pPr marL="0" indent="0">
              <a:buNone/>
            </a:pPr>
            <a:r>
              <a:rPr lang="fr-FR" altLang="en-US"/>
              <a:t>La décision peut générer des conflits de valeurs, de convictions, d'opinions, des ressentis et émotions fortes. </a:t>
            </a:r>
            <a:endParaRPr lang="fr-FR" altLang="en-US"/>
          </a:p>
          <a:p>
            <a:pPr marL="0" indent="0">
              <a:buNone/>
            </a:pPr>
            <a:endParaRPr lang="fr-FR" altLang="en-US"/>
          </a:p>
          <a:p>
            <a:pPr marL="0" indent="0">
              <a:buNone/>
            </a:pPr>
            <a:r>
              <a:rPr lang="fr-FR" altLang="en-US"/>
              <a:t>Toute décision engage responsabilité individuelle et/ou collective.  Toute décision est le fruit d'une posture, ou démarche éthique individuelle et/ou collective. </a:t>
            </a:r>
            <a:endParaRPr lang="fr-FR"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fr-FR" altLang="en-US"/>
          </a:p>
        </p:txBody>
      </p:sp>
      <p:sp>
        <p:nvSpPr>
          <p:cNvPr id="3" name="Content Placeholder 2"/>
          <p:cNvSpPr>
            <a:spLocks noGrp="1"/>
          </p:cNvSpPr>
          <p:nvPr>
            <p:ph idx="1"/>
          </p:nvPr>
        </p:nvSpPr>
        <p:spPr/>
        <p:txBody>
          <a:bodyPr/>
          <a:p>
            <a:endParaRPr lang="en-US"/>
          </a:p>
        </p:txBody>
      </p:sp>
      <p:graphicFrame>
        <p:nvGraphicFramePr>
          <p:cNvPr id="4" name="Diagram 3"/>
          <p:cNvGraphicFramePr/>
          <p:nvPr/>
        </p:nvGraphicFramePr>
        <p:xfrm>
          <a:off x="2032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Déontologie/ Bioéthique</a:t>
            </a:r>
            <a:endParaRPr lang="fr-FR" altLang="en-US"/>
          </a:p>
        </p:txBody>
      </p:sp>
      <p:sp>
        <p:nvSpPr>
          <p:cNvPr id="3" name="Content Placeholder 2"/>
          <p:cNvSpPr>
            <a:spLocks noGrp="1"/>
          </p:cNvSpPr>
          <p:nvPr>
            <p:ph idx="1"/>
          </p:nvPr>
        </p:nvSpPr>
        <p:spPr/>
        <p:txBody>
          <a:bodyPr/>
          <a:p>
            <a:r>
              <a:rPr lang="fr-FR" altLang="en-US"/>
              <a:t>La déontologie est née avec Hippocrate</a:t>
            </a:r>
            <a:endParaRPr lang="fr-FR" altLang="en-US"/>
          </a:p>
          <a:p>
            <a:r>
              <a:rPr lang="fr-FR" altLang="en-US"/>
              <a:t>La bioétique est récente, l'ancêtre de lois de bioéthique est le code de Nuremberg (1947)</a:t>
            </a:r>
            <a:endParaRPr lang="fr-FR" altLang="en-US"/>
          </a:p>
          <a:p>
            <a:r>
              <a:rPr lang="fr-FR" altLang="en-US"/>
              <a:t>Les premières lois dites de bioéthiques sont votées en 1994, réexaminées en 2004, 2011, 2013. Directement ou indirectement elles ont un impact sur les pratiques de soin et les représentations des soignants. </a:t>
            </a:r>
            <a:endParaRPr lang="fr-FR" altLang="en-US"/>
          </a:p>
          <a:p>
            <a:r>
              <a:rPr lang="fr-FR" altLang="en-US"/>
              <a:t>Le CCNE Comité Consultatif National d'Ethique pour les sciences de la vie et de la santé donne des avis et recommandations sur les problèmes éthiques soulevés en médecine, biologie et dans le domaine de la recherche. </a:t>
            </a:r>
            <a:endParaRPr lang="fr-FR"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Les relations au coeur de la décision</a:t>
            </a:r>
            <a:endParaRPr lang="fr-FR" altLang="en-US"/>
          </a:p>
        </p:txBody>
      </p:sp>
      <p:sp>
        <p:nvSpPr>
          <p:cNvPr id="3" name="Content Placeholder 2"/>
          <p:cNvSpPr>
            <a:spLocks noGrp="1"/>
          </p:cNvSpPr>
          <p:nvPr>
            <p:ph idx="1"/>
          </p:nvPr>
        </p:nvSpPr>
        <p:spPr>
          <a:xfrm>
            <a:off x="609600" y="1184910"/>
            <a:ext cx="10972800" cy="4953000"/>
          </a:xfrm>
        </p:spPr>
        <p:txBody>
          <a:bodyPr/>
          <a:p>
            <a:r>
              <a:rPr lang="fr-FR" altLang="en-US" u="sng"/>
              <a:t>Attitudes soignantes:</a:t>
            </a:r>
            <a:endParaRPr lang="fr-FR" altLang="en-US" u="sng"/>
          </a:p>
          <a:p>
            <a:r>
              <a:rPr lang="fr-FR" altLang="en-US"/>
              <a:t>compassion-pitié-empathie-sollicitude-sympathie/ </a:t>
            </a:r>
            <a:endParaRPr lang="fr-FR" altLang="en-US"/>
          </a:p>
          <a:p>
            <a:pPr marL="0" indent="0">
              <a:buNone/>
            </a:pPr>
            <a:r>
              <a:rPr lang="fr-FR" altLang="en-US"/>
              <a:t>attention, bienveillance, disponibilité</a:t>
            </a:r>
            <a:endParaRPr lang="fr-FR" altLang="en-US"/>
          </a:p>
          <a:p>
            <a:r>
              <a:rPr lang="fr-FR" altLang="en-US"/>
              <a:t>responsabilité-respect- souci de l'autre/ </a:t>
            </a:r>
            <a:endParaRPr lang="fr-FR" altLang="en-US"/>
          </a:p>
          <a:p>
            <a:pPr marL="0" indent="0">
              <a:buNone/>
            </a:pPr>
            <a:r>
              <a:rPr lang="fr-FR" altLang="en-US"/>
              <a:t>devoirs, sens de la justice, l'autre mon semblable</a:t>
            </a:r>
            <a:endParaRPr lang="fr-FR" altLang="en-US"/>
          </a:p>
          <a:p>
            <a:pPr marL="0" indent="0">
              <a:buNone/>
            </a:pPr>
            <a:endParaRPr lang="fr-FR" altLang="en-US"/>
          </a:p>
          <a:p>
            <a:pPr marL="0" indent="0">
              <a:buNone/>
            </a:pPr>
            <a:r>
              <a:rPr lang="fr-FR" altLang="en-US"/>
              <a:t>Ecoute/ récits de vie/ observations: attitudes/ comportements .</a:t>
            </a:r>
            <a:endParaRPr lang="fr-FR" altLang="en-US"/>
          </a:p>
          <a:p>
            <a:pPr marL="0" indent="0">
              <a:buNone/>
            </a:pPr>
            <a:r>
              <a:rPr lang="fr-FR" altLang="en-US"/>
              <a:t>Recueil de données. </a:t>
            </a:r>
            <a:endParaRPr lang="fr-F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i="1"/>
              <a:t>Inventaire au lit du malade</a:t>
            </a:r>
            <a:r>
              <a:rPr lang="fr-FR" altLang="en-US"/>
              <a:t> </a:t>
            </a:r>
            <a:r>
              <a:rPr lang="fr-FR" altLang="en-US" sz="1800"/>
              <a:t>(J.M. GOMAS)</a:t>
            </a:r>
            <a:endParaRPr lang="fr-FR" altLang="en-US" sz="1800"/>
          </a:p>
        </p:txBody>
      </p:sp>
      <p:sp>
        <p:nvSpPr>
          <p:cNvPr id="3" name="Content Placeholder 2"/>
          <p:cNvSpPr>
            <a:spLocks noGrp="1"/>
          </p:cNvSpPr>
          <p:nvPr>
            <p:ph idx="1"/>
          </p:nvPr>
        </p:nvSpPr>
        <p:spPr>
          <a:xfrm>
            <a:off x="609600" y="773430"/>
            <a:ext cx="10972800" cy="5897245"/>
          </a:xfrm>
        </p:spPr>
        <p:txBody>
          <a:bodyPr/>
          <a:p>
            <a:r>
              <a:rPr lang="fr-FR" altLang="en-US"/>
              <a:t>            le malade: </a:t>
            </a:r>
            <a:r>
              <a:rPr lang="fr-FR" altLang="en-US" sz="1400"/>
              <a:t>que dit-il? que désire t-il? Qualité du confort, contrôle des symptômes? Communication         verbale et non verbale, tissu relationnel. Histoire et nature de son consentement éclairé? Désir exprimé ou perçu? Spiritualité et sens donné à sa vie? </a:t>
            </a:r>
            <a:endParaRPr lang="fr-FR" altLang="en-US" sz="1400"/>
          </a:p>
          <a:p>
            <a:endParaRPr lang="fr-FR" altLang="en-US" sz="1400"/>
          </a:p>
          <a:p>
            <a:endParaRPr lang="fr-FR" altLang="en-US" sz="1400"/>
          </a:p>
          <a:p>
            <a:endParaRPr lang="fr-FR" altLang="en-US" sz="1400"/>
          </a:p>
          <a:p>
            <a:r>
              <a:rPr lang="fr-FR" altLang="en-US"/>
              <a:t>la maladie:</a:t>
            </a:r>
            <a:r>
              <a:rPr lang="fr-FR" altLang="en-US" sz="1200"/>
              <a:t> </a:t>
            </a:r>
            <a:r>
              <a:rPr lang="fr-FR" altLang="en-US" sz="1400"/>
              <a:t>quels organes atteints?                                 </a:t>
            </a:r>
            <a:r>
              <a:rPr lang="fr-FR" altLang="en-US"/>
              <a:t> la famille: </a:t>
            </a:r>
            <a:r>
              <a:rPr lang="fr-FR" altLang="en-US" sz="1400"/>
              <a:t>nature des liens avec le malade</a:t>
            </a:r>
            <a:endParaRPr lang="fr-FR" altLang="en-US" sz="1400"/>
          </a:p>
          <a:p>
            <a:r>
              <a:rPr lang="fr-FR" altLang="en-US" sz="1400"/>
              <a:t>Quels irréversibilités? Sévérité des douleurs et                                             partage des informations, que pense l'entourage? </a:t>
            </a:r>
            <a:endParaRPr lang="fr-FR" altLang="en-US" sz="1400"/>
          </a:p>
          <a:p>
            <a:r>
              <a:rPr lang="fr-FR" altLang="en-US" sz="1400"/>
              <a:t>symptômes? Evolution?                                                                                  Désirs, liens matériels? </a:t>
            </a:r>
            <a:endParaRPr lang="fr-FR" altLang="en-US" sz="1400"/>
          </a:p>
          <a:p>
            <a:r>
              <a:rPr lang="fr-FR" altLang="en-US" sz="1400"/>
              <a:t>diagnostic-pronostic? efficacité prévisible des traitements? </a:t>
            </a:r>
            <a:endParaRPr lang="fr-FR" altLang="en-US" sz="1400"/>
          </a:p>
          <a:p>
            <a:r>
              <a:rPr lang="fr-FR" altLang="en-US" sz="1400"/>
              <a:t>Conséquences attendues des traitements en fonction </a:t>
            </a:r>
            <a:endParaRPr lang="fr-FR" altLang="en-US" sz="1400"/>
          </a:p>
          <a:p>
            <a:r>
              <a:rPr lang="fr-FR" altLang="en-US" sz="1400"/>
              <a:t>de la condition, âge...</a:t>
            </a:r>
            <a:endParaRPr lang="fr-FR" altLang="en-US" sz="1400"/>
          </a:p>
          <a:p>
            <a:endParaRPr lang="fr-FR" altLang="en-US" sz="1400"/>
          </a:p>
          <a:p>
            <a:r>
              <a:rPr lang="fr-FR" altLang="en-US"/>
              <a:t>            les soignants: médecin: </a:t>
            </a:r>
            <a:r>
              <a:rPr lang="fr-FR" altLang="en-US" sz="1400"/>
              <a:t>Capacité à gérer les crises? Compétences relationnelles et techniques? Choix éthiques personnels?</a:t>
            </a:r>
            <a:r>
              <a:rPr lang="fr-FR" altLang="en-US"/>
              <a:t> Soignants: </a:t>
            </a:r>
            <a:r>
              <a:rPr lang="fr-FR" altLang="en-US" sz="1400"/>
              <a:t>nature de la vie d'équipe? possibilité de ressourcement et de la prise de bonne distance? coordination effective avec les décideurs médicaux?</a:t>
            </a:r>
            <a:r>
              <a:rPr lang="fr-FR" altLang="en-US"/>
              <a:t> Facteurs extérieurs: </a:t>
            </a:r>
            <a:r>
              <a:rPr lang="fr-FR" altLang="en-US" sz="1400"/>
              <a:t>législation, code de déontologie? consensus social et culturel? lieu du traitement, domicile ou hôpital?. </a:t>
            </a:r>
            <a:endParaRPr lang="fr-FR" altLang="en-US" sz="1400"/>
          </a:p>
        </p:txBody>
      </p:sp>
      <p:sp>
        <p:nvSpPr>
          <p:cNvPr id="4" name="Quad Arrow 3"/>
          <p:cNvSpPr/>
          <p:nvPr/>
        </p:nvSpPr>
        <p:spPr>
          <a:xfrm>
            <a:off x="5367020" y="2692400"/>
            <a:ext cx="1216660" cy="1216660"/>
          </a:xfrm>
          <a:prstGeom prst="quad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a:t>Les étapes pour une DDE.</a:t>
            </a:r>
            <a:endParaRPr lang="fr-FR" altLang="en-US"/>
          </a:p>
        </p:txBody>
      </p:sp>
      <p:sp>
        <p:nvSpPr>
          <p:cNvPr id="3" name="Content Placeholder 2"/>
          <p:cNvSpPr>
            <a:spLocks noGrp="1"/>
          </p:cNvSpPr>
          <p:nvPr>
            <p:ph idx="1"/>
          </p:nvPr>
        </p:nvSpPr>
        <p:spPr/>
        <p:txBody>
          <a:bodyPr/>
          <a:p>
            <a:pPr marL="0" indent="0">
              <a:buNone/>
            </a:pPr>
            <a:r>
              <a:rPr lang="fr-FR" altLang="en-US"/>
              <a:t>Différentes démarches ont été proposées:</a:t>
            </a:r>
            <a:endParaRPr lang="fr-FR" altLang="en-US"/>
          </a:p>
          <a:p>
            <a:pPr marL="0" indent="0">
              <a:buNone/>
            </a:pPr>
            <a:endParaRPr lang="fr-FR" altLang="en-US"/>
          </a:p>
          <a:p>
            <a:pPr marL="0" indent="0">
              <a:buNone/>
            </a:pPr>
            <a:r>
              <a:rPr lang="fr-FR" altLang="en-US"/>
              <a:t>-La démarche de Nicole Lery retravaillée par l'équipe du SEL de Lyon. </a:t>
            </a:r>
            <a:endParaRPr lang="fr-FR" altLang="en-US"/>
          </a:p>
          <a:p>
            <a:pPr marL="0" indent="0">
              <a:buNone/>
            </a:pPr>
            <a:endParaRPr lang="fr-FR" altLang="en-US"/>
          </a:p>
          <a:p>
            <a:pPr marL="0" indent="0">
              <a:buNone/>
            </a:pPr>
            <a:r>
              <a:rPr lang="fr-FR" altLang="en-US"/>
              <a:t>- La démarche de J.F. Malherbe, philosophe.</a:t>
            </a:r>
            <a:endParaRPr lang="fr-FR" altLang="en-US"/>
          </a:p>
          <a:p>
            <a:pPr marL="0" indent="0">
              <a:buNone/>
            </a:pPr>
            <a:endParaRPr lang="fr-FR" altLang="en-US"/>
          </a:p>
          <a:p>
            <a:pPr marL="0" indent="0">
              <a:buNone/>
            </a:pPr>
            <a:r>
              <a:rPr lang="fr-FR" altLang="en-US"/>
              <a:t>- La démarche de P. Verspieren; prend en compte l'amplitude des bénéfices et préjudices/ raisonnable et disproportionné. </a:t>
            </a:r>
            <a:endParaRPr lang="fr-FR"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i="1"/>
              <a:t>Grille de J.F. Malherbe</a:t>
            </a:r>
            <a:endParaRPr lang="fr-FR" altLang="en-US" i="1"/>
          </a:p>
        </p:txBody>
      </p:sp>
      <p:sp>
        <p:nvSpPr>
          <p:cNvPr id="3" name="Content Placeholder 2"/>
          <p:cNvSpPr>
            <a:spLocks noGrp="1"/>
          </p:cNvSpPr>
          <p:nvPr>
            <p:ph idx="1"/>
          </p:nvPr>
        </p:nvSpPr>
        <p:spPr>
          <a:xfrm>
            <a:off x="609600" y="1567815"/>
            <a:ext cx="10972800" cy="4363085"/>
          </a:xfrm>
        </p:spPr>
        <p:txBody>
          <a:bodyPr/>
          <a:p>
            <a:pPr marL="514350" indent="-514350">
              <a:buFont typeface="+mj-lt"/>
              <a:buAutoNum type="arabicPeriod"/>
            </a:pPr>
            <a:r>
              <a:rPr lang="fr-FR" altLang="en-US"/>
              <a:t>Histoire et état de la situation / problématique?           </a:t>
            </a:r>
            <a:r>
              <a:rPr lang="fr-FR" altLang="en-US" sz="1400"/>
              <a:t>personnes concernées? Problème éthique, clinique?</a:t>
            </a:r>
            <a:r>
              <a:rPr lang="fr-FR" altLang="en-US"/>
              <a:t> </a:t>
            </a:r>
            <a:endParaRPr lang="fr-FR" altLang="en-US"/>
          </a:p>
          <a:p>
            <a:pPr marL="514350" indent="-514350">
              <a:buFont typeface="+mj-lt"/>
              <a:buAutoNum type="arabicPeriod"/>
            </a:pPr>
            <a:r>
              <a:rPr lang="fr-FR" altLang="en-US"/>
              <a:t>Décisions envisageables ou possibles? </a:t>
            </a:r>
            <a:r>
              <a:rPr lang="fr-FR" altLang="en-US" sz="1400"/>
              <a:t>Conséquences prévisible de chaque décision? </a:t>
            </a:r>
            <a:endParaRPr lang="fr-FR" altLang="en-US" sz="1400"/>
          </a:p>
          <a:p>
            <a:pPr marL="514350" indent="-514350">
              <a:buFont typeface="+mj-lt"/>
              <a:buAutoNum type="arabicPeriod"/>
            </a:pPr>
            <a:r>
              <a:rPr lang="fr-FR" altLang="en-US"/>
              <a:t>Critères de décision? </a:t>
            </a:r>
            <a:r>
              <a:rPr lang="fr-FR" altLang="en-US" sz="1400"/>
              <a:t>cliniques? éthiques? </a:t>
            </a:r>
            <a:endParaRPr lang="fr-FR" altLang="en-US"/>
          </a:p>
          <a:p>
            <a:pPr marL="514350" indent="-514350">
              <a:buFont typeface="+mj-lt"/>
              <a:buAutoNum type="arabicPeriod"/>
            </a:pPr>
            <a:r>
              <a:rPr lang="fr-FR" altLang="en-US"/>
              <a:t>Créativité de la conscience morale:</a:t>
            </a:r>
            <a:r>
              <a:rPr lang="fr-FR" altLang="en-US" sz="1400"/>
              <a:t> Inventer la meilleure solution/ bénéfices risques? Avantages/ inconvénients?  </a:t>
            </a:r>
            <a:endParaRPr lang="fr-FR" altLang="en-US" sz="1400"/>
          </a:p>
          <a:p>
            <a:pPr marL="514350" indent="-514350">
              <a:buFont typeface="+mj-lt"/>
              <a:buAutoNum type="arabicPeriod"/>
            </a:pPr>
            <a:r>
              <a:rPr lang="fr-FR" altLang="en-US"/>
              <a:t>Soutien aux personnes concernées? </a:t>
            </a:r>
            <a:r>
              <a:rPr lang="fr-FR" altLang="en-US" sz="1400"/>
              <a:t>soignants-soigné- entourage</a:t>
            </a:r>
            <a:endParaRPr lang="fr-FR" altLang="en-US" sz="1400"/>
          </a:p>
          <a:p>
            <a:pPr marL="514350" indent="-514350">
              <a:buFont typeface="+mj-lt"/>
              <a:buAutoNum type="arabicPeriod"/>
            </a:pPr>
            <a:endParaRPr lang="fr-FR" altLang="en-US"/>
          </a:p>
          <a:p>
            <a:pPr marL="514350" indent="-514350">
              <a:buFont typeface="+mj-lt"/>
              <a:buAutoNum type="arabicPeriod"/>
            </a:pPr>
            <a:endParaRPr lang="fr-FR"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fr-FR" altLang="en-US" i="1"/>
              <a:t>Démarche de Nicole Lery</a:t>
            </a:r>
            <a:endParaRPr lang="fr-FR" altLang="en-US" i="1"/>
          </a:p>
        </p:txBody>
      </p:sp>
      <p:sp>
        <p:nvSpPr>
          <p:cNvPr id="3" name="Content Placeholder 2"/>
          <p:cNvSpPr>
            <a:spLocks noGrp="1"/>
          </p:cNvSpPr>
          <p:nvPr>
            <p:ph idx="1"/>
          </p:nvPr>
        </p:nvSpPr>
        <p:spPr>
          <a:xfrm>
            <a:off x="671830" y="1952625"/>
            <a:ext cx="10972800" cy="4023360"/>
          </a:xfrm>
        </p:spPr>
        <p:txBody>
          <a:bodyPr/>
          <a:p>
            <a:pPr marL="514350" indent="-514350">
              <a:buFont typeface="+mj-lt"/>
              <a:buAutoNum type="arabicPeriod"/>
            </a:pPr>
            <a:r>
              <a:rPr lang="fr-FR" altLang="en-US"/>
              <a:t>Inventaire: </a:t>
            </a:r>
            <a:r>
              <a:rPr lang="fr-FR" altLang="en-US" sz="1600"/>
              <a:t>acteurs et biens disponibles</a:t>
            </a:r>
            <a:endParaRPr lang="fr-FR" altLang="en-US" sz="1600"/>
          </a:p>
          <a:p>
            <a:pPr marL="514350" indent="-514350">
              <a:buFont typeface="+mj-lt"/>
              <a:buAutoNum type="arabicPeriod"/>
            </a:pPr>
            <a:r>
              <a:rPr lang="fr-FR" altLang="en-US"/>
              <a:t>Délibération: </a:t>
            </a:r>
            <a:r>
              <a:rPr lang="fr-FR" altLang="en-US" sz="1400"/>
              <a:t>espace-temps-parole-écrit-influence de l'émotion , de la souffrance. Animateur: organise et coordonne la délibération, définit la décision.</a:t>
            </a:r>
            <a:endParaRPr lang="fr-FR" altLang="en-US" sz="1400"/>
          </a:p>
          <a:p>
            <a:pPr marL="514350" indent="-514350">
              <a:buFont typeface="+mj-lt"/>
              <a:buAutoNum type="arabicPeriod"/>
            </a:pPr>
            <a:r>
              <a:rPr lang="fr-FR" altLang="en-US"/>
              <a:t>Tenir compte de l'altérité: </a:t>
            </a:r>
            <a:r>
              <a:rPr lang="fr-FR" altLang="en-US" sz="1400"/>
              <a:t>tenir compte de l'altérité, c'est l'Autre qui est au centre du débat. </a:t>
            </a:r>
            <a:endParaRPr lang="fr-FR" altLang="en-US" sz="1400"/>
          </a:p>
          <a:p>
            <a:pPr marL="514350" indent="-514350">
              <a:buFont typeface="+mj-lt"/>
              <a:buAutoNum type="arabicPeriod"/>
            </a:pPr>
            <a:r>
              <a:rPr lang="fr-FR" altLang="en-US"/>
              <a:t>Auto-travail: </a:t>
            </a:r>
            <a:r>
              <a:rPr lang="fr-FR" altLang="en-US" sz="1400"/>
              <a:t>implication de soi: savoir perdre: convictions-préjugés. Savoir acquérir: adhérer, participer et construire, conquérir de nouvelles stratégies.</a:t>
            </a:r>
            <a:endParaRPr lang="fr-FR" altLang="en-US" sz="1400"/>
          </a:p>
          <a:p>
            <a:pPr marL="514350" indent="-514350">
              <a:buFont typeface="+mj-lt"/>
              <a:buAutoNum type="arabicPeriod"/>
            </a:pPr>
            <a:r>
              <a:rPr lang="fr-FR" altLang="en-US"/>
              <a:t>Travail éthique.</a:t>
            </a:r>
            <a:endParaRPr lang="fr-FR" altLang="en-US"/>
          </a:p>
        </p:txBody>
      </p:sp>
    </p:spTree>
  </p:cSld>
  <p:clrMapOvr>
    <a:masterClrMapping/>
  </p:clrMapOvr>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7361</Words>
  <Application>WPS Presentation</Application>
  <PresentationFormat>Widescreen</PresentationFormat>
  <Paragraphs>155</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Microsoft YaHei</vt:lpstr>
      <vt:lpstr/>
      <vt:lpstr>Arial Unicode MS</vt:lpstr>
      <vt:lpstr>Calibri</vt:lpstr>
      <vt:lpstr>Segoe Print</vt:lpstr>
      <vt:lpstr>Gear Drives</vt:lpstr>
      <vt:lpstr>Démarche de décision éthique</vt:lpstr>
      <vt:lpstr>Le processus décisionnel</vt:lpstr>
      <vt:lpstr>PowerPoint 演示文稿</vt:lpstr>
      <vt:lpstr>Déontologie/ Bioéthique</vt:lpstr>
      <vt:lpstr>Les relations au coeur de la décision</vt:lpstr>
      <vt:lpstr>Inventaire au lit du malade (J.M. GOMAS)</vt:lpstr>
      <vt:lpstr>Les étapes pour une DDE.</vt:lpstr>
      <vt:lpstr>Grille de J.F. Malherbe</vt:lpstr>
      <vt:lpstr>Démarche de Nicole Lery</vt:lpstr>
      <vt:lpstr>DDE de J.M.Gomas</vt:lpstr>
      <vt:lpstr>analyse de données</vt:lpstr>
      <vt:lpstr>Bénéfices ou Avantages ou Bienfaits</vt:lpstr>
      <vt:lpstr>Règles de l'éthique de la discussion</vt:lpstr>
      <vt:lpstr>Classification des valeurs selon Milton Rokeak</vt:lpstr>
      <vt:lpstr>le cercle des valeurs selon S.H. SCHWARTZ</vt:lpstr>
      <vt:lpstr>réflexion éthique (Alain Cordier)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décision éthique</dc:title>
  <dc:creator>cecil</dc:creator>
  <cp:lastModifiedBy>cecil</cp:lastModifiedBy>
  <cp:revision>22</cp:revision>
  <dcterms:created xsi:type="dcterms:W3CDTF">2018-05-29T19:50:00Z</dcterms:created>
  <dcterms:modified xsi:type="dcterms:W3CDTF">2018-05-31T13:19:43Z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