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4" r:id="rId5"/>
    <p:sldId id="272" r:id="rId6"/>
    <p:sldId id="287" r:id="rId7"/>
    <p:sldId id="258" r:id="rId8"/>
    <p:sldId id="265" r:id="rId9"/>
    <p:sldId id="259" r:id="rId10"/>
    <p:sldId id="260" r:id="rId11"/>
    <p:sldId id="261" r:id="rId12"/>
    <p:sldId id="262" r:id="rId13"/>
    <p:sldId id="263" r:id="rId14"/>
    <p:sldId id="266" r:id="rId15"/>
    <p:sldId id="269" r:id="rId16"/>
    <p:sldId id="267" r:id="rId17"/>
    <p:sldId id="268" r:id="rId18"/>
    <p:sldId id="270" r:id="rId19"/>
    <p:sldId id="271" r:id="rId20"/>
    <p:sldId id="301" r:id="rId21"/>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fr-FR" altLang="en-US"/>
              <a:t>ETHIQUE ET VULNERABILITE</a:t>
            </a:r>
            <a:endParaRPr lang="fr-FR" altLang="en-US"/>
          </a:p>
        </p:txBody>
      </p:sp>
      <p:sp>
        <p:nvSpPr>
          <p:cNvPr id="3" name="Subtitle 2"/>
          <p:cNvSpPr>
            <a:spLocks noGrp="1"/>
          </p:cNvSpPr>
          <p:nvPr>
            <p:ph type="subTitle" idx="1"/>
          </p:nvPr>
        </p:nvSpPr>
        <p:spPr>
          <a:xfrm>
            <a:off x="626745" y="2422525"/>
            <a:ext cx="10949305" cy="2504440"/>
          </a:xfrm>
        </p:spPr>
        <p:txBody>
          <a:bodyPr/>
          <a:p>
            <a:r>
              <a:rPr lang="fr-FR" altLang="en-US"/>
              <a:t>Cours du 14/11/2019</a:t>
            </a:r>
            <a:endParaRPr lang="fr-FR" altLang="en-US"/>
          </a:p>
          <a:p>
            <a:r>
              <a:rPr lang="fr-FR" altLang="en-US"/>
              <a:t>IFSI La Coix-Rouge de Quetigny</a:t>
            </a:r>
            <a:endParaRPr lang="fr-FR" altLang="en-US"/>
          </a:p>
          <a:p>
            <a:r>
              <a:rPr lang="fr-FR" altLang="en-US"/>
              <a:t>étudiantes de 3ème année</a:t>
            </a:r>
            <a:endParaRPr lang="fr-FR" altLang="en-US"/>
          </a:p>
          <a:p>
            <a:r>
              <a:rPr lang="fr-FR" altLang="en-US" i="1"/>
              <a:t>Cécile Furstenberg</a:t>
            </a:r>
            <a:endParaRPr lang="fr-FR" altLang="en-US" i="1"/>
          </a:p>
          <a:p>
            <a:endParaRPr lang="fr-F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2400" y="190500"/>
            <a:ext cx="11856720" cy="582930"/>
          </a:xfrm>
        </p:spPr>
        <p:txBody>
          <a:bodyPr/>
          <a:p>
            <a:r>
              <a:rPr lang="fr-FR" altLang="en-US" b="1"/>
              <a:t>facteurs qui aggravent  ou intensifient la vulnérabilité</a:t>
            </a:r>
            <a:endParaRPr lang="fr-FR" altLang="en-US" b="1"/>
          </a:p>
        </p:txBody>
      </p:sp>
      <p:sp>
        <p:nvSpPr>
          <p:cNvPr id="3" name="Content Placeholder 2"/>
          <p:cNvSpPr>
            <a:spLocks noGrp="1"/>
          </p:cNvSpPr>
          <p:nvPr>
            <p:ph idx="1"/>
          </p:nvPr>
        </p:nvSpPr>
        <p:spPr>
          <a:xfrm>
            <a:off x="610235" y="1174750"/>
            <a:ext cx="10972165" cy="5120640"/>
          </a:xfrm>
        </p:spPr>
        <p:txBody>
          <a:bodyPr/>
          <a:p>
            <a:r>
              <a:rPr lang="fr-FR" altLang="en-US"/>
              <a:t>l'absence de soutien familial/ entourage/ social/ isolement</a:t>
            </a:r>
            <a:endParaRPr lang="fr-FR" altLang="en-US"/>
          </a:p>
          <a:p>
            <a:r>
              <a:rPr lang="fr-FR" altLang="en-US"/>
              <a:t>la discrimination</a:t>
            </a:r>
            <a:endParaRPr lang="fr-FR" altLang="en-US"/>
          </a:p>
          <a:p>
            <a:r>
              <a:rPr lang="fr-FR" altLang="en-US"/>
              <a:t>la non reconnaissance de son utilité, de sa valeur</a:t>
            </a:r>
            <a:endParaRPr lang="fr-FR" altLang="en-US"/>
          </a:p>
          <a:p>
            <a:r>
              <a:rPr lang="fr-FR" altLang="en-US"/>
              <a:t>la perte du travail/ de la scolarité/ non insertion</a:t>
            </a:r>
            <a:endParaRPr lang="fr-FR" altLang="en-US"/>
          </a:p>
          <a:p>
            <a:r>
              <a:rPr lang="fr-FR" altLang="en-US"/>
              <a:t>l'image sociale négative du handicap ou de la maladie</a:t>
            </a:r>
            <a:endParaRPr lang="fr-FR" altLang="en-US"/>
          </a:p>
          <a:p>
            <a:r>
              <a:rPr lang="fr-FR" altLang="en-US"/>
              <a:t>le manque de moyens pour y faire face</a:t>
            </a:r>
            <a:endParaRPr lang="fr-FR" altLang="en-US"/>
          </a:p>
          <a:p>
            <a:r>
              <a:rPr lang="fr-FR" altLang="en-US"/>
              <a:t>la précarité</a:t>
            </a:r>
            <a:endParaRPr lang="fr-FR" altLang="en-US"/>
          </a:p>
          <a:p>
            <a:r>
              <a:rPr lang="fr-FR" altLang="en-US">
                <a:sym typeface="+mn-ea"/>
              </a:rPr>
              <a:t>le non accès aux loisirs</a:t>
            </a:r>
            <a:endParaRPr lang="fr-FR" altLang="en-US">
              <a:sym typeface="+mn-ea"/>
            </a:endParaRPr>
          </a:p>
          <a:p>
            <a:r>
              <a:rPr lang="fr-FR" altLang="en-US">
                <a:sym typeface="+mn-ea"/>
              </a:rPr>
              <a:t>la susceptibilité/ la sensibilité</a:t>
            </a:r>
            <a:endParaRPr lang="fr-FR" altLang="en-US">
              <a:sym typeface="+mn-ea"/>
            </a:endParaRPr>
          </a:p>
          <a:p>
            <a:endParaRPr lang="fr-FR" altLang="en-US"/>
          </a:p>
          <a:p>
            <a:endParaRPr lang="fr-FR" altLang="en-US"/>
          </a:p>
          <a:p>
            <a:endParaRPr lang="fr-FR" altLang="en-US"/>
          </a:p>
          <a:p>
            <a:endParaRPr lang="fr-FR" altLang="en-US"/>
          </a:p>
          <a:p>
            <a:endParaRPr lang="fr-F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comportements face à la vulnérabilité, questions:</a:t>
            </a:r>
            <a:endParaRPr lang="fr-FR" altLang="en-US" b="1"/>
          </a:p>
        </p:txBody>
      </p:sp>
      <p:sp>
        <p:nvSpPr>
          <p:cNvPr id="3" name="Content Placeholder 2"/>
          <p:cNvSpPr>
            <a:spLocks noGrp="1"/>
          </p:cNvSpPr>
          <p:nvPr>
            <p:ph idx="1"/>
          </p:nvPr>
        </p:nvSpPr>
        <p:spPr>
          <a:xfrm>
            <a:off x="609600" y="772795"/>
            <a:ext cx="10972800" cy="5354955"/>
          </a:xfrm>
        </p:spPr>
        <p:txBody>
          <a:bodyPr/>
          <a:p>
            <a:r>
              <a:rPr lang="fr-FR" altLang="en-US"/>
              <a:t>Quelle est ma réaction devant une personne vulnérable?</a:t>
            </a:r>
            <a:endParaRPr lang="fr-FR" altLang="en-US"/>
          </a:p>
          <a:p>
            <a:r>
              <a:rPr lang="fr-FR" altLang="en-US"/>
              <a:t>Quelle type de vulnérabilité me touche davantage? </a:t>
            </a:r>
            <a:endParaRPr lang="fr-FR" altLang="en-US"/>
          </a:p>
          <a:p>
            <a:endParaRPr lang="fr-FR" altLang="en-US"/>
          </a:p>
          <a:p>
            <a:r>
              <a:rPr lang="fr-FR" altLang="en-US"/>
              <a:t>Quand me suis-je sentie vulnérable dans ma vie? Qu'est-ce que cela provoquait ou provoque en moi? </a:t>
            </a:r>
            <a:endParaRPr lang="fr-FR" altLang="en-US"/>
          </a:p>
          <a:p>
            <a:endParaRPr lang="fr-FR" altLang="en-US"/>
          </a:p>
          <a:p>
            <a:r>
              <a:rPr lang="fr-FR" altLang="en-US"/>
              <a:t>Quelles ont été les personnes et les comportements aidants pour y faire face? </a:t>
            </a:r>
            <a:endParaRPr lang="fr-FR" altLang="en-US"/>
          </a:p>
          <a:p>
            <a:endParaRPr lang="fr-FR" altLang="en-US"/>
          </a:p>
          <a:p>
            <a:r>
              <a:rPr lang="fr-FR" altLang="en-US"/>
              <a:t>Peut-on éradiquer toute vulnérabilité?</a:t>
            </a:r>
            <a:endParaRPr lang="fr-F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réponses face à la vulnérabilité</a:t>
            </a:r>
            <a:r>
              <a:rPr lang="fr-FR" altLang="en-US"/>
              <a:t>: </a:t>
            </a:r>
            <a:endParaRPr lang="fr-FR" altLang="en-US"/>
          </a:p>
        </p:txBody>
      </p:sp>
      <p:sp>
        <p:nvSpPr>
          <p:cNvPr id="3" name="Content Placeholder 2"/>
          <p:cNvSpPr>
            <a:spLocks noGrp="1"/>
          </p:cNvSpPr>
          <p:nvPr>
            <p:ph idx="1"/>
          </p:nvPr>
        </p:nvSpPr>
        <p:spPr>
          <a:xfrm>
            <a:off x="609600" y="773430"/>
            <a:ext cx="10972800" cy="5709920"/>
          </a:xfrm>
        </p:spPr>
        <p:txBody>
          <a:bodyPr/>
          <a:p>
            <a:r>
              <a:rPr lang="fr-FR" altLang="en-US"/>
              <a:t>La sensibilité- l'indignation face aux injustices</a:t>
            </a:r>
            <a:endParaRPr lang="fr-FR" altLang="en-US"/>
          </a:p>
          <a:p>
            <a:r>
              <a:rPr lang="fr-FR" altLang="en-US"/>
              <a:t>La protection: compassion/ empathie/ devoir</a:t>
            </a:r>
            <a:endParaRPr lang="fr-FR" altLang="en-US"/>
          </a:p>
          <a:p>
            <a:r>
              <a:rPr lang="fr-FR" altLang="en-US"/>
              <a:t>la combattre: soigner/ guérir/ soutenir</a:t>
            </a:r>
            <a:endParaRPr lang="fr-FR" altLang="en-US"/>
          </a:p>
          <a:p>
            <a:r>
              <a:rPr lang="fr-FR" altLang="en-US"/>
              <a:t>la responsabilité: l'engagement/ l'attention/ aides </a:t>
            </a:r>
            <a:endParaRPr lang="fr-FR" altLang="en-US"/>
          </a:p>
          <a:p>
            <a:r>
              <a:rPr lang="fr-FR" altLang="en-US"/>
              <a:t>le respect des droits: justice/ législation</a:t>
            </a:r>
            <a:endParaRPr lang="fr-FR" altLang="en-US"/>
          </a:p>
          <a:p>
            <a:r>
              <a:rPr lang="fr-FR" altLang="en-US"/>
              <a:t>La restauration de l'autonomie</a:t>
            </a:r>
            <a:endParaRPr lang="fr-FR" altLang="en-US"/>
          </a:p>
          <a:p>
            <a:r>
              <a:rPr lang="fr-FR" altLang="en-US"/>
              <a:t>l'inclusion/ l'intégration en société</a:t>
            </a:r>
            <a:endParaRPr lang="fr-FR" altLang="en-US"/>
          </a:p>
          <a:p>
            <a:r>
              <a:rPr lang="fr-FR" altLang="en-US"/>
              <a:t>La résilience-l'espérance</a:t>
            </a:r>
            <a:endParaRPr lang="fr-FR" altLang="en-US"/>
          </a:p>
          <a:p>
            <a:r>
              <a:rPr lang="fr-FR" altLang="en-US"/>
              <a:t>Favoriser l'estime et le respect</a:t>
            </a:r>
            <a:endParaRPr lang="fr-FR" altLang="en-US"/>
          </a:p>
          <a:p>
            <a:r>
              <a:rPr lang="fr-FR" altLang="en-US"/>
              <a:t>La relation d'aide/ l'accompagnement/ les liens sociaux</a:t>
            </a:r>
            <a:endParaRPr lang="fr-FR" altLang="en-US"/>
          </a:p>
          <a:p>
            <a:endParaRPr lang="fr-FR" altLang="en-US"/>
          </a:p>
          <a:p>
            <a:endParaRPr lang="fr-FR" altLang="en-US"/>
          </a:p>
          <a:p>
            <a:endParaRPr lang="fr-FR" altLang="en-US"/>
          </a:p>
          <a:p>
            <a:endParaRPr lang="fr-F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Face à la vulnérabilité: éthiques de la responsabilité</a:t>
            </a:r>
            <a:endParaRPr lang="fr-FR" altLang="en-US"/>
          </a:p>
        </p:txBody>
      </p:sp>
      <p:sp>
        <p:nvSpPr>
          <p:cNvPr id="3" name="Content Placeholder 2"/>
          <p:cNvSpPr>
            <a:spLocks noGrp="1"/>
          </p:cNvSpPr>
          <p:nvPr>
            <p:ph idx="1"/>
          </p:nvPr>
        </p:nvSpPr>
        <p:spPr/>
        <p:txBody>
          <a:bodyPr/>
          <a:p>
            <a:r>
              <a:rPr lang="fr-FR" altLang="en-US" b="1"/>
              <a:t>Hannah Arendt</a:t>
            </a:r>
            <a:r>
              <a:rPr lang="fr-FR" altLang="en-US"/>
              <a:t>: </a:t>
            </a:r>
            <a:endParaRPr lang="fr-FR" altLang="en-US"/>
          </a:p>
          <a:p>
            <a:r>
              <a:rPr lang="fr-FR" altLang="en-US"/>
              <a:t>responsabilité individuelle/ collective. Capacité de jugement. Banalité du mal.</a:t>
            </a:r>
            <a:endParaRPr lang="fr-FR" altLang="en-US"/>
          </a:p>
          <a:p>
            <a:r>
              <a:rPr lang="fr-FR" altLang="en-US" b="1"/>
              <a:t>Lévinas</a:t>
            </a:r>
            <a:r>
              <a:rPr lang="fr-FR" altLang="en-US"/>
              <a:t>: Responsabilité comprise comme “maternité pour l'autre”. </a:t>
            </a:r>
            <a:endParaRPr lang="fr-FR" altLang="en-US"/>
          </a:p>
          <a:p>
            <a:r>
              <a:rPr lang="fr-FR" altLang="en-US" b="1"/>
              <a:t>HansJonas:</a:t>
            </a:r>
            <a:r>
              <a:rPr lang="fr-FR" altLang="en-US"/>
              <a:t> "Agis de façon que les effets de ton action soient compatibles avec la permanence d’une vie authentiquement humaine sur terre”. Impératif catégorique. </a:t>
            </a:r>
            <a:endParaRPr lang="fr-F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Face à la vulnérabilité: éthiques du “care”</a:t>
            </a:r>
            <a:br>
              <a:rPr lang="fr-FR" altLang="en-US" b="1"/>
            </a:br>
            <a:r>
              <a:rPr lang="fr-FR" altLang="en-US" b="1"/>
              <a:t>/ prendre soin</a:t>
            </a:r>
            <a:endParaRPr lang="fr-FR" altLang="en-US" b="1"/>
          </a:p>
        </p:txBody>
      </p:sp>
      <p:sp>
        <p:nvSpPr>
          <p:cNvPr id="3" name="Content Placeholder 2"/>
          <p:cNvSpPr>
            <a:spLocks noGrp="1"/>
          </p:cNvSpPr>
          <p:nvPr>
            <p:ph idx="1"/>
          </p:nvPr>
        </p:nvSpPr>
        <p:spPr/>
        <p:txBody>
          <a:bodyPr/>
          <a:p>
            <a:r>
              <a:rPr lang="fr-FR" altLang="en-US" u="sng"/>
              <a:t>Attitudes féminines: courant américain qui a démarré avec les travaux de Carole Gilligan. </a:t>
            </a:r>
            <a:endParaRPr lang="fr-FR" altLang="en-US" u="sng"/>
          </a:p>
          <a:p>
            <a:pPr marL="0" indent="0">
              <a:buNone/>
            </a:pPr>
            <a:r>
              <a:rPr lang="fr-FR" altLang="en-US" sz="2400"/>
              <a:t>l'attitude féminine  est fondée sur le dialogue, le sens de la responsabilité et l'attention à autrui, c' est celle du </a:t>
            </a:r>
            <a:r>
              <a:rPr lang="fr-FR" altLang="en-US" sz="2400" i="1"/>
              <a:t>care</a:t>
            </a:r>
            <a:r>
              <a:rPr lang="fr-FR" altLang="en-US" sz="2400"/>
              <a:t>, attention à autrui pour les menus détails relatifs à ses besoins, attitude de soin pratique idéale. </a:t>
            </a:r>
            <a:r>
              <a:rPr lang="fr-FR" altLang="en-US"/>
              <a:t> </a:t>
            </a:r>
            <a:endParaRPr lang="fr-FR" altLang="en-US"/>
          </a:p>
          <a:p>
            <a:r>
              <a:rPr lang="fr-FR" altLang="en-US" u="sng"/>
              <a:t>Prendre soin: Walter Hesbeen</a:t>
            </a:r>
            <a:endParaRPr lang="fr-FR" altLang="en-US" u="sng"/>
          </a:p>
          <a:p>
            <a:pPr marL="0" indent="0">
              <a:buNone/>
            </a:pPr>
            <a:r>
              <a:rPr lang="fr-FR" altLang="en-US" sz="2400"/>
              <a:t>Prendre soin est différent de faire des soins. Il s'agit pour les soignants de rencontrer une personne sur son chemin et l'accompagner, parfois jusqu'au bout. Tisser des liens de confiance nécessite huit qualités:</a:t>
            </a:r>
            <a:endParaRPr lang="fr-FR" altLang="en-US" sz="2400"/>
          </a:p>
          <a:p>
            <a:pPr marL="0" indent="0">
              <a:buNone/>
            </a:pPr>
            <a:r>
              <a:rPr lang="fr-FR" altLang="en-US" sz="2400" b="1"/>
              <a:t>La chaleur, l'écoute, la disponibilité, la simplicité, l'humilité, l'authenticité, l'humour et la compassion. </a:t>
            </a:r>
            <a:endParaRPr lang="fr-FR" altLang="en-US" sz="24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face à la vulnérabilité: éthique de la discussion</a:t>
            </a:r>
            <a:endParaRPr lang="fr-FR" altLang="en-US"/>
          </a:p>
        </p:txBody>
      </p:sp>
      <p:sp>
        <p:nvSpPr>
          <p:cNvPr id="3" name="Content Placeholder 2"/>
          <p:cNvSpPr>
            <a:spLocks noGrp="1"/>
          </p:cNvSpPr>
          <p:nvPr>
            <p:ph idx="1"/>
          </p:nvPr>
        </p:nvSpPr>
        <p:spPr/>
        <p:txBody>
          <a:bodyPr/>
          <a:p>
            <a:r>
              <a:rPr lang="fr-FR" altLang="en-US" b="1"/>
              <a:t>Jürgen Habermas</a:t>
            </a:r>
            <a:r>
              <a:rPr lang="fr-FR" altLang="en-US"/>
              <a:t>:</a:t>
            </a:r>
            <a:endParaRPr lang="fr-FR" altLang="en-US"/>
          </a:p>
          <a:p>
            <a:r>
              <a:rPr lang="fr-FR" altLang="en-US"/>
              <a:t>Le nouvel impératif, selon l’éthique de la discussion, établirait le principe « D » selon lequel </a:t>
            </a:r>
            <a:endParaRPr lang="fr-FR" altLang="en-US"/>
          </a:p>
          <a:p>
            <a:r>
              <a:rPr lang="fr-FR" altLang="en-US" sz="2400"/>
              <a:t>« seules peuvent prétendre à la validité les normes susceptibles de rencontrer l'adhésion de tous les intéressés en tant que participants d'une discussion pratique ».</a:t>
            </a:r>
            <a:endParaRPr lang="fr-FR" altLang="en-US" sz="2400"/>
          </a:p>
          <a:p>
            <a:r>
              <a:rPr lang="fr-FR" altLang="en-US"/>
              <a:t>Capacité de réflexion, herméneutique, analyse, collégialité. </a:t>
            </a:r>
            <a:endParaRPr lang="fr-FR" altLang="en-US"/>
          </a:p>
          <a:p>
            <a:r>
              <a:rPr lang="fr-FR" altLang="en-US"/>
              <a:t>Intégration de la personne vulnérable dans le processus décisionnel. Information claire, loyale, éclairée, adaptée. </a:t>
            </a:r>
            <a:endParaRPr lang="fr-F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7160" y="190500"/>
            <a:ext cx="12054840" cy="582930"/>
          </a:xfrm>
        </p:spPr>
        <p:txBody>
          <a:bodyPr/>
          <a:p>
            <a:r>
              <a:rPr lang="fr-FR" altLang="en-US" sz="2800" b="1"/>
              <a:t>la vulnérabilité au coeur du système hospitalier et du soin</a:t>
            </a:r>
            <a:endParaRPr lang="fr-FR" altLang="en-US" sz="2800" b="1"/>
          </a:p>
        </p:txBody>
      </p:sp>
      <p:sp>
        <p:nvSpPr>
          <p:cNvPr id="3" name="Content Placeholder 2"/>
          <p:cNvSpPr>
            <a:spLocks noGrp="1"/>
          </p:cNvSpPr>
          <p:nvPr>
            <p:ph idx="1"/>
          </p:nvPr>
        </p:nvSpPr>
        <p:spPr/>
        <p:txBody>
          <a:bodyPr/>
          <a:p>
            <a:r>
              <a:rPr lang="fr-FR" altLang="en-US"/>
              <a:t>l'humain/ la technique: La part importante de la technique pour vaincre ou majorer la vulnérabilité. </a:t>
            </a:r>
            <a:endParaRPr lang="fr-FR" altLang="en-US"/>
          </a:p>
          <a:p>
            <a:endParaRPr lang="fr-FR" altLang="en-US"/>
          </a:p>
          <a:p>
            <a:r>
              <a:rPr lang="fr-FR" altLang="en-US"/>
              <a:t>La vulnérabilité / La vie: la protection de la vie et l'acceptation de l'ultime vulnérabilité: la condition mortelle de l'homme.</a:t>
            </a:r>
            <a:endParaRPr lang="fr-FR" altLang="en-US"/>
          </a:p>
          <a:p>
            <a:endParaRPr lang="fr-FR" altLang="en-US"/>
          </a:p>
          <a:p>
            <a:r>
              <a:rPr lang="fr-FR" altLang="en-US"/>
              <a:t>Le soin et le système hospitalier devraient aider à protéger voire soigner cette vulnérabilité. </a:t>
            </a:r>
            <a:endParaRPr lang="fr-F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Le soin/ la relation soignant-soignant</a:t>
            </a:r>
            <a:endParaRPr lang="fr-FR" altLang="en-US" b="1"/>
          </a:p>
        </p:txBody>
      </p:sp>
      <p:sp>
        <p:nvSpPr>
          <p:cNvPr id="3" name="Content Placeholder 2"/>
          <p:cNvSpPr>
            <a:spLocks noGrp="1"/>
          </p:cNvSpPr>
          <p:nvPr>
            <p:ph idx="1"/>
          </p:nvPr>
        </p:nvSpPr>
        <p:spPr/>
        <p:txBody>
          <a:bodyPr/>
          <a:p>
            <a:r>
              <a:rPr lang="fr-FR" altLang="en-US"/>
              <a:t>Comment la relation soignant-soigné intervient-elle dans la restauration de l'image de soi? </a:t>
            </a:r>
            <a:endParaRPr lang="fr-FR" altLang="en-US"/>
          </a:p>
          <a:p>
            <a:endParaRPr lang="fr-FR" altLang="en-US"/>
          </a:p>
          <a:p>
            <a:r>
              <a:rPr lang="fr-FR" altLang="en-US"/>
              <a:t>Comment le soin contribue-t-il à estomper la vulnérabilité d'une personne? </a:t>
            </a:r>
            <a:endParaRPr lang="fr-FR" altLang="en-US"/>
          </a:p>
          <a:p>
            <a:endParaRPr lang="fr-FR" altLang="en-US"/>
          </a:p>
          <a:p>
            <a:endParaRPr lang="fr-FR" altLang="en-US"/>
          </a:p>
          <a:p>
            <a:r>
              <a:rPr lang="fr-FR" altLang="en-US"/>
              <a:t>Est-ce le degré de vulnérabilité qui modifie le bien-être d'une personne ou sa capacité à surmonter l'épreuve? </a:t>
            </a:r>
            <a:endParaRPr lang="fr-F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1200130" cy="582930"/>
          </a:xfrm>
        </p:spPr>
        <p:txBody>
          <a:bodyPr/>
          <a:p>
            <a:r>
              <a:rPr lang="fr-FR" altLang="en-US" b="1"/>
              <a:t>Comment l'Institution hospitalière est-elle aidante</a:t>
            </a:r>
            <a:r>
              <a:rPr lang="fr-FR" altLang="en-US"/>
              <a:t>?</a:t>
            </a:r>
            <a:endParaRPr lang="fr-FR" altLang="en-US"/>
          </a:p>
        </p:txBody>
      </p:sp>
      <p:sp>
        <p:nvSpPr>
          <p:cNvPr id="3" name="Content Placeholder 2"/>
          <p:cNvSpPr>
            <a:spLocks noGrp="1"/>
          </p:cNvSpPr>
          <p:nvPr>
            <p:ph idx="1"/>
          </p:nvPr>
        </p:nvSpPr>
        <p:spPr/>
        <p:txBody>
          <a:bodyPr/>
          <a:p>
            <a:r>
              <a:rPr lang="fr-FR" altLang="en-US"/>
              <a:t>Le respect de la chartre du patient hospitalisé est-il réel? </a:t>
            </a:r>
            <a:endParaRPr lang="fr-FR" altLang="en-US"/>
          </a:p>
          <a:p>
            <a:endParaRPr lang="fr-FR" altLang="en-US"/>
          </a:p>
          <a:p>
            <a:endParaRPr lang="fr-FR" altLang="en-US"/>
          </a:p>
          <a:p>
            <a:r>
              <a:rPr lang="fr-FR" altLang="en-US"/>
              <a:t>Les droits des patients sont-ils respectés? </a:t>
            </a:r>
            <a:endParaRPr lang="fr-FR" altLang="en-US"/>
          </a:p>
          <a:p>
            <a:endParaRPr lang="fr-FR" altLang="en-US"/>
          </a:p>
          <a:p>
            <a:endParaRPr lang="fr-FR" altLang="en-US"/>
          </a:p>
          <a:p>
            <a:r>
              <a:rPr lang="fr-FR" altLang="en-US"/>
              <a:t>En quoi le mode de fonctionnement de l'hôpital peut protéger ou majorer la vulnérabilité? </a:t>
            </a:r>
            <a:endParaRPr lang="fr-FR"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u="sng"/>
              <a:t>lecture et réflexions autour d'un article</a:t>
            </a:r>
            <a:endParaRPr lang="fr-FR" altLang="en-US" b="1" u="sng"/>
          </a:p>
        </p:txBody>
      </p:sp>
      <p:sp>
        <p:nvSpPr>
          <p:cNvPr id="3" name="Content Placeholder 2"/>
          <p:cNvSpPr>
            <a:spLocks noGrp="1"/>
          </p:cNvSpPr>
          <p:nvPr>
            <p:ph idx="1"/>
          </p:nvPr>
        </p:nvSpPr>
        <p:spPr>
          <a:xfrm>
            <a:off x="609600" y="1174750"/>
            <a:ext cx="10972800" cy="5565140"/>
          </a:xfrm>
        </p:spPr>
        <p:txBody>
          <a:bodyPr/>
          <a:p>
            <a:r>
              <a:rPr lang="en-US" b="1"/>
              <a:t>Du principe d’autonomie à une éthique de la vulnérabilité</a:t>
            </a:r>
            <a:endParaRPr lang="en-US" b="1"/>
          </a:p>
          <a:p>
            <a:r>
              <a:rPr lang="en-US"/>
              <a:t>Par Corine Pelluchon</a:t>
            </a:r>
            <a:endParaRPr lang="en-US"/>
          </a:p>
          <a:p>
            <a:r>
              <a:rPr lang="en-US"/>
              <a:t>Actes du colloque du 29 novembre 2009, Centre Sèvres, Paris. Publié intégralement dans « Grandeurs et leurres de l’autonomie. Pour une prise en compte de la vulnérabilité en médecine », Médiasèvres, 156, sous la direction de P. Verspieren, mai 2010, p. 83-102. </a:t>
            </a:r>
            <a:endParaRPr lang="en-US"/>
          </a:p>
          <a:p>
            <a:r>
              <a:rPr lang="fr-FR" altLang="en-US"/>
              <a:t>pdf:</a:t>
            </a:r>
            <a:endParaRPr lang="fr-FR" altLang="en-US"/>
          </a:p>
          <a:p>
            <a:r>
              <a:rPr lang="en-US" sz="2000"/>
              <a:t>http://corine-pelluchon.fr/wp-content/uploads/2013/07/article-pour-CS%C3%A8vres.pdf</a:t>
            </a:r>
            <a:endParaRPr lang="en-US" sz="200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                             Vulnérabilité </a:t>
            </a:r>
            <a:endParaRPr lang="fr-FR" altLang="en-US" b="1"/>
          </a:p>
        </p:txBody>
      </p:sp>
      <p:sp>
        <p:nvSpPr>
          <p:cNvPr id="3" name="Content Placeholder 2"/>
          <p:cNvSpPr>
            <a:spLocks noGrp="1"/>
          </p:cNvSpPr>
          <p:nvPr>
            <p:ph idx="1"/>
          </p:nvPr>
        </p:nvSpPr>
        <p:spPr>
          <a:xfrm>
            <a:off x="274320" y="772795"/>
            <a:ext cx="11774805" cy="6390640"/>
          </a:xfrm>
        </p:spPr>
        <p:txBody>
          <a:bodyPr/>
          <a:p>
            <a:r>
              <a:rPr lang="fr-FR" altLang="en-US" b="1"/>
              <a:t>éthymologie</a:t>
            </a:r>
            <a:r>
              <a:rPr lang="fr-FR" altLang="en-US"/>
              <a:t>: du latin “vulnerare”, blesser</a:t>
            </a:r>
            <a:endParaRPr lang="fr-FR" altLang="en-US"/>
          </a:p>
          <a:p>
            <a:r>
              <a:rPr lang="fr-FR" altLang="en-US"/>
              <a:t>Marc Rethel souligne que la notion de dépendance est intrinsèque à la vulnérabilité, c'est même la “raison première de la vulnérabilité”</a:t>
            </a:r>
            <a:endParaRPr lang="fr-FR" altLang="en-US"/>
          </a:p>
          <a:p>
            <a:r>
              <a:rPr lang="fr-FR" altLang="en-US" b="1"/>
              <a:t>Définition</a:t>
            </a:r>
            <a:r>
              <a:rPr lang="fr-FR" altLang="en-US"/>
              <a:t>: est vulnérable une personne qui du fait d'une constitution fragile est susceptible d'être attaquée,  blessée. </a:t>
            </a:r>
            <a:endParaRPr lang="fr-FR" altLang="en-US"/>
          </a:p>
          <a:p>
            <a:r>
              <a:rPr lang="fr-FR" altLang="en-US" b="1"/>
              <a:t>synonymes</a:t>
            </a:r>
            <a:r>
              <a:rPr lang="fr-FR" altLang="en-US"/>
              <a:t>: fragilité, précarité, délicatesse. </a:t>
            </a:r>
            <a:endParaRPr lang="fr-FR" altLang="en-US"/>
          </a:p>
          <a:p>
            <a:r>
              <a:rPr lang="fr-FR" altLang="en-US"/>
              <a:t>La vulnérabilté peut générer de la douleur /souffrance </a:t>
            </a:r>
            <a:endParaRPr lang="fr-FR" altLang="en-US"/>
          </a:p>
          <a:p>
            <a:r>
              <a:rPr lang="fr-FR" altLang="en-US"/>
              <a:t>La vulnérabilité est constitutive de l'être humain. </a:t>
            </a:r>
            <a:endParaRPr lang="fr-FR" altLang="en-US"/>
          </a:p>
          <a:p>
            <a:r>
              <a:rPr lang="fr-FR" altLang="en-US"/>
              <a:t>Elle peut  susciter chez les autres des sentiments de mépris, dépréciation, rejet ou de compassion, empathie, sollicitude. </a:t>
            </a:r>
            <a:endParaRPr lang="fr-F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Vulnérabilité et autonomie</a:t>
            </a:r>
            <a:r>
              <a:rPr lang="fr-FR" altLang="en-US"/>
              <a:t>.</a:t>
            </a:r>
            <a:endParaRPr lang="fr-FR" altLang="en-US"/>
          </a:p>
        </p:txBody>
      </p:sp>
      <p:sp>
        <p:nvSpPr>
          <p:cNvPr id="3" name="Content Placeholder 2"/>
          <p:cNvSpPr>
            <a:spLocks noGrp="1"/>
          </p:cNvSpPr>
          <p:nvPr>
            <p:ph idx="1"/>
          </p:nvPr>
        </p:nvSpPr>
        <p:spPr>
          <a:xfrm>
            <a:off x="153035" y="774065"/>
            <a:ext cx="11998325" cy="5988050"/>
          </a:xfrm>
        </p:spPr>
        <p:txBody>
          <a:bodyPr/>
          <a:p>
            <a:r>
              <a:rPr lang="fr-FR" altLang="en-US" sz="2800">
                <a:sym typeface="+mn-ea"/>
              </a:rPr>
              <a:t>Fabrice Gzil distingue l'autonomie opérationnelle et l'autonomie décisionnelle </a:t>
            </a:r>
            <a:endParaRPr lang="fr-FR" altLang="en-US" sz="2800" b="1"/>
          </a:p>
          <a:p>
            <a:r>
              <a:rPr lang="fr-FR" altLang="en-US" sz="2800" b="1"/>
              <a:t>Paul Ricoeur </a:t>
            </a:r>
            <a:r>
              <a:rPr lang="fr-FR" altLang="en-US" sz="2800"/>
              <a:t>philosophe du XXème siècle.</a:t>
            </a:r>
            <a:endParaRPr lang="fr-FR" altLang="en-US" sz="2800"/>
          </a:p>
          <a:p>
            <a:r>
              <a:rPr lang="fr-FR" altLang="en-US" sz="2800"/>
              <a:t>Paul Ricoeur rappelle que la vulnérabilité précède même  l'autonomie qui s'acquièrt progressivement. Paul Ricoeur entrevoit l'autonomie comme la capacité à ou le fait que la personne puisse dire “je peux”. </a:t>
            </a:r>
            <a:endParaRPr lang="fr-FR" altLang="en-US" sz="2800"/>
          </a:p>
          <a:p>
            <a:r>
              <a:rPr lang="fr-FR" altLang="en-US" sz="2800"/>
              <a:t>L'autonomie se construit grâce à autrui. </a:t>
            </a:r>
            <a:endParaRPr lang="fr-FR" altLang="en-US" sz="2800"/>
          </a:p>
          <a:p>
            <a:r>
              <a:rPr lang="fr-FR" altLang="en-US" sz="2800" b="1"/>
              <a:t>Il distingue 4 capacités</a:t>
            </a:r>
            <a:r>
              <a:rPr lang="fr-FR" altLang="en-US" sz="2800"/>
              <a:t>:</a:t>
            </a:r>
            <a:endParaRPr lang="fr-FR" altLang="en-US" sz="2800"/>
          </a:p>
          <a:p>
            <a:pPr marL="0" indent="0">
              <a:buNone/>
            </a:pPr>
            <a:r>
              <a:rPr lang="fr-FR" altLang="en-US" sz="2800"/>
              <a:t>-celle de prendre conscience de son identité,</a:t>
            </a:r>
            <a:endParaRPr lang="fr-FR" altLang="en-US" sz="2800"/>
          </a:p>
          <a:p>
            <a:pPr marL="0" indent="0">
              <a:buNone/>
            </a:pPr>
            <a:r>
              <a:rPr lang="fr-FR" altLang="en-US" sz="2800"/>
              <a:t>-celle d'agir par soi-même librement,</a:t>
            </a:r>
            <a:endParaRPr lang="fr-FR" altLang="en-US" sz="2800"/>
          </a:p>
          <a:p>
            <a:pPr marL="0" indent="0">
              <a:buNone/>
            </a:pPr>
            <a:r>
              <a:rPr lang="fr-FR" altLang="en-US" sz="2800"/>
              <a:t>-celle de raconter, celle de pouvoir élaborer un sens à sa vie,</a:t>
            </a:r>
            <a:endParaRPr lang="fr-FR" altLang="en-US" sz="2800"/>
          </a:p>
          <a:p>
            <a:pPr marL="0" indent="0">
              <a:buNone/>
            </a:pPr>
            <a:r>
              <a:rPr lang="fr-FR" altLang="en-US" sz="2800"/>
              <a:t>-celle d'être responsable. </a:t>
            </a:r>
            <a:endParaRPr lang="fr-FR" altLang="en-US" sz="2800"/>
          </a:p>
          <a:p>
            <a:endParaRPr lang="fr-F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Ethique</a:t>
            </a:r>
            <a:endParaRPr lang="fr-FR" altLang="en-US"/>
          </a:p>
        </p:txBody>
      </p:sp>
      <p:sp>
        <p:nvSpPr>
          <p:cNvPr id="3" name="Content Placeholder 2"/>
          <p:cNvSpPr>
            <a:spLocks noGrp="1"/>
          </p:cNvSpPr>
          <p:nvPr>
            <p:ph idx="1"/>
          </p:nvPr>
        </p:nvSpPr>
        <p:spPr/>
        <p:txBody>
          <a:bodyPr/>
          <a:p>
            <a:pPr marL="0" indent="0">
              <a:buNone/>
            </a:pPr>
            <a:endParaRPr lang="fr-FR" altLang="en-US"/>
          </a:p>
          <a:p>
            <a:r>
              <a:rPr lang="fr-FR" altLang="en-US"/>
              <a:t>L'éthique dans sa définition évolue, son rapport à la morale aussi. </a:t>
            </a:r>
            <a:endParaRPr lang="fr-FR" altLang="en-US"/>
          </a:p>
          <a:p>
            <a:endParaRPr lang="fr-FR" altLang="en-US"/>
          </a:p>
          <a:p>
            <a:r>
              <a:rPr lang="fr-FR" altLang="en-US"/>
              <a:t>L'éthique concerne le comportement des individus entre eux et vise à préserver la vie bonne pour tous en société. Elle invite au souci de soi et des autres. </a:t>
            </a:r>
            <a:endParaRPr lang="fr-FR" altLang="en-US"/>
          </a:p>
          <a:p>
            <a:endParaRPr lang="fr-F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38100"/>
            <a:ext cx="10972800" cy="582930"/>
          </a:xfrm>
        </p:spPr>
        <p:txBody>
          <a:bodyPr/>
          <a:p>
            <a:r>
              <a:rPr lang="fr-FR" altLang="en-US"/>
              <a:t>relation entre éthique et morale</a:t>
            </a:r>
            <a:endParaRPr lang="fr-FR" altLang="en-US"/>
          </a:p>
        </p:txBody>
      </p:sp>
      <p:sp>
        <p:nvSpPr>
          <p:cNvPr id="3" name="Content Placeholder 2"/>
          <p:cNvSpPr>
            <a:spLocks noGrp="1"/>
          </p:cNvSpPr>
          <p:nvPr>
            <p:ph idx="1"/>
          </p:nvPr>
        </p:nvSpPr>
        <p:spPr>
          <a:xfrm>
            <a:off x="294640" y="620395"/>
            <a:ext cx="11876405" cy="5507355"/>
          </a:xfrm>
        </p:spPr>
        <p:txBody>
          <a:bodyPr/>
          <a:p>
            <a:r>
              <a:rPr lang="fr-FR" altLang="en-US" sz="2400"/>
              <a:t>L'éthique et la morale se complètent, la distinction entre les deux varie avec le temps.</a:t>
            </a:r>
            <a:endParaRPr lang="fr-FR" altLang="en-US" sz="2400"/>
          </a:p>
          <a:p>
            <a:r>
              <a:rPr lang="fr-FR" altLang="en-US" sz="2400"/>
              <a:t>L'éthymologie permet peu de souligner la différence:</a:t>
            </a:r>
            <a:endParaRPr lang="fr-FR" altLang="en-US" sz="2400"/>
          </a:p>
          <a:p>
            <a:r>
              <a:rPr lang="fr-FR" altLang="en-US" sz="2400"/>
              <a:t>ethos en grec: éthique / Moralis en latin: morale</a:t>
            </a:r>
            <a:endParaRPr lang="fr-FR" altLang="en-US" sz="2400"/>
          </a:p>
          <a:p>
            <a:r>
              <a:rPr lang="fr-FR" altLang="en-US" sz="2400"/>
              <a:t>éthique: visée de la vie bonne avec les autres</a:t>
            </a:r>
            <a:endParaRPr lang="fr-FR" altLang="en-US" sz="2400"/>
          </a:p>
          <a:p>
            <a:r>
              <a:rPr lang="fr-FR" altLang="en-US" sz="2400"/>
              <a:t>morale: rapport aux normes, justice</a:t>
            </a:r>
            <a:endParaRPr lang="fr-FR" altLang="en-US" sz="2400"/>
          </a:p>
          <a:p>
            <a:r>
              <a:rPr lang="fr-FR" altLang="en-US"/>
              <a:t>Pour Ricoeur: “L'éthique est la visée de la vie bonne avec et pour autrui dans des Institutions justes”</a:t>
            </a:r>
            <a:endParaRPr lang="fr-FR" altLang="en-US"/>
          </a:p>
          <a:p>
            <a:r>
              <a:rPr lang="fr-FR" altLang="en-US"/>
              <a:t>1-Primauté de l'éthique sur la morale</a:t>
            </a:r>
            <a:endParaRPr lang="fr-FR" altLang="en-US"/>
          </a:p>
          <a:p>
            <a:r>
              <a:rPr lang="fr-FR" altLang="en-US"/>
              <a:t>2-La nécessité pour la visée de l'éthique de passer par le crible de la norme</a:t>
            </a:r>
            <a:endParaRPr lang="fr-FR" altLang="en-US"/>
          </a:p>
          <a:p>
            <a:r>
              <a:rPr lang="fr-FR" altLang="en-US"/>
              <a:t>3-Légitimité d'un recours de la norme à la visée, lorsque la norme conduit à des impasses pratiques</a:t>
            </a:r>
            <a:endParaRPr lang="fr-F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sz="2800" i="1"/>
              <a:t>          concepts qui gravitent autour du concept de vulnérabilité</a:t>
            </a:r>
            <a:endParaRPr lang="fr-FR" altLang="en-US" sz="2800" i="1"/>
          </a:p>
        </p:txBody>
      </p:sp>
      <p:sp>
        <p:nvSpPr>
          <p:cNvPr id="3" name="Content Placeholder 2"/>
          <p:cNvSpPr>
            <a:spLocks noGrp="1"/>
          </p:cNvSpPr>
          <p:nvPr>
            <p:ph idx="1"/>
          </p:nvPr>
        </p:nvSpPr>
        <p:spPr/>
        <p:txBody>
          <a:bodyPr/>
          <a:p>
            <a:pPr marL="0" indent="0">
              <a:buNone/>
            </a:pPr>
            <a:r>
              <a:rPr lang="fr-FR" altLang="en-US"/>
              <a:t>                                       Autonomie: </a:t>
            </a:r>
            <a:endParaRPr lang="fr-FR" altLang="en-US"/>
          </a:p>
          <a:p>
            <a:pPr marL="0" indent="0">
              <a:buNone/>
            </a:pPr>
            <a:r>
              <a:rPr lang="fr-FR" altLang="en-US"/>
              <a:t>                                 </a:t>
            </a:r>
            <a:r>
              <a:rPr lang="fr-FR" altLang="en-US" sz="2000"/>
              <a:t>faculté d'être capable de se diriger.</a:t>
            </a:r>
            <a:endParaRPr lang="fr-FR" altLang="en-US" sz="2000"/>
          </a:p>
          <a:p>
            <a:pPr marL="0" indent="0">
              <a:buNone/>
            </a:pPr>
            <a:endParaRPr lang="fr-FR" altLang="en-US" sz="2000"/>
          </a:p>
          <a:p>
            <a:endParaRPr lang="fr-FR" altLang="en-US"/>
          </a:p>
          <a:p>
            <a:endParaRPr lang="fr-FR" altLang="en-US"/>
          </a:p>
          <a:p>
            <a:pPr marL="0" indent="0">
              <a:buNone/>
            </a:pPr>
            <a:r>
              <a:rPr lang="fr-FR" altLang="en-US">
                <a:sym typeface="+mn-ea"/>
              </a:rPr>
              <a:t>            Personne:                                      Dignité: </a:t>
            </a:r>
            <a:endParaRPr lang="fr-FR" altLang="en-US">
              <a:sym typeface="+mn-ea"/>
            </a:endParaRPr>
          </a:p>
          <a:p>
            <a:pPr marL="0" indent="0">
              <a:buNone/>
            </a:pPr>
            <a:r>
              <a:rPr lang="fr-FR" altLang="en-US" sz="2000">
                <a:sym typeface="+mn-ea"/>
              </a:rPr>
              <a:t>                être humain, social      </a:t>
            </a:r>
            <a:r>
              <a:rPr lang="fr-FR" altLang="en-US">
                <a:sym typeface="+mn-ea"/>
              </a:rPr>
              <a:t>                                  </a:t>
            </a:r>
            <a:r>
              <a:rPr lang="fr-FR" altLang="en-US" sz="2000">
                <a:sym typeface="+mn-ea"/>
              </a:rPr>
              <a:t>qui mérite respect</a:t>
            </a:r>
            <a:endParaRPr lang="fr-FR" altLang="en-US" sz="2000">
              <a:sym typeface="+mn-ea"/>
            </a:endParaRPr>
          </a:p>
          <a:p>
            <a:endParaRPr lang="fr-FR" altLang="en-US"/>
          </a:p>
          <a:p>
            <a:pPr marL="0" indent="0">
              <a:buNone/>
            </a:pPr>
            <a:r>
              <a:rPr lang="fr-FR" altLang="en-US"/>
              <a:t>                                       </a:t>
            </a:r>
            <a:r>
              <a:rPr lang="fr-FR" altLang="en-US">
                <a:sym typeface="+mn-ea"/>
              </a:rPr>
              <a:t>Dépendance</a:t>
            </a:r>
            <a:endParaRPr lang="fr-FR" altLang="en-US">
              <a:sym typeface="+mn-ea"/>
            </a:endParaRPr>
          </a:p>
          <a:p>
            <a:pPr marL="0" indent="0">
              <a:buNone/>
            </a:pPr>
            <a:r>
              <a:rPr lang="fr-FR" altLang="en-US"/>
              <a:t>         </a:t>
            </a:r>
            <a:r>
              <a:rPr lang="fr-FR" altLang="en-US" sz="2000"/>
              <a:t>nécessite l'aide d'une tierce personne pour gérer les actes de la vie quotidienne</a:t>
            </a:r>
            <a:endParaRPr lang="fr-FR" altLang="en-US" sz="2000"/>
          </a:p>
        </p:txBody>
      </p:sp>
      <p:sp>
        <p:nvSpPr>
          <p:cNvPr id="4" name="Quad Arrow Callout 3"/>
          <p:cNvSpPr/>
          <p:nvPr/>
        </p:nvSpPr>
        <p:spPr>
          <a:xfrm>
            <a:off x="4872355" y="2581275"/>
            <a:ext cx="2446655" cy="2444750"/>
          </a:xfrm>
          <a:prstGeom prst="quadArrowCallou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r>
              <a:rPr kumimoji="0" lang="fr-FR"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vulnérabilité</a:t>
            </a:r>
            <a:endParaRPr kumimoji="0" lang="fr-FR"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la personne selon Florence Nightingale</a:t>
            </a:r>
            <a:endParaRPr lang="fr-FR" altLang="en-US" b="1"/>
          </a:p>
        </p:txBody>
      </p:sp>
      <p:sp>
        <p:nvSpPr>
          <p:cNvPr id="3" name="Content Placeholder 2"/>
          <p:cNvSpPr>
            <a:spLocks noGrp="1"/>
          </p:cNvSpPr>
          <p:nvPr>
            <p:ph idx="1"/>
          </p:nvPr>
        </p:nvSpPr>
        <p:spPr/>
        <p:txBody>
          <a:bodyPr/>
          <a:p>
            <a:r>
              <a:rPr lang="fr-FR" altLang="en-US"/>
              <a:t>FLorence Nightingale au XIXème est la première personne à avoir explicité l'essence des soins infirmiers. </a:t>
            </a:r>
            <a:endParaRPr lang="fr-FR" altLang="en-US"/>
          </a:p>
          <a:p>
            <a:endParaRPr lang="fr-FR" altLang="en-US"/>
          </a:p>
          <a:p>
            <a:pPr marL="0" indent="0">
              <a:buNone/>
            </a:pPr>
            <a:r>
              <a:rPr lang="fr-FR" altLang="en-US" b="1"/>
              <a:t>“La personne: malade ou en santé , elle a des composantes physiques, intellectuelles, émotionnelles, sociales et spirituelles. La personne est en interaction constante avec son environnement changeant auquel elle doit sans cesse s'adapter”. </a:t>
            </a:r>
            <a:endParaRPr lang="fr-FR" alt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la personne vulnérable en famille et en société</a:t>
            </a:r>
            <a:endParaRPr lang="fr-FR" altLang="en-US" b="1"/>
          </a:p>
        </p:txBody>
      </p:sp>
      <p:sp>
        <p:nvSpPr>
          <p:cNvPr id="3" name="Content Placeholder 2"/>
          <p:cNvSpPr>
            <a:spLocks noGrp="1"/>
          </p:cNvSpPr>
          <p:nvPr>
            <p:ph idx="1"/>
          </p:nvPr>
        </p:nvSpPr>
        <p:spPr>
          <a:xfrm>
            <a:off x="609600" y="869950"/>
            <a:ext cx="10972800" cy="5257800"/>
          </a:xfrm>
        </p:spPr>
        <p:txBody>
          <a:bodyPr/>
          <a:p>
            <a:r>
              <a:rPr lang="fr-FR" altLang="en-US"/>
              <a:t>Le handicap:</a:t>
            </a:r>
            <a:r>
              <a:rPr lang="fr-FR" altLang="en-US" sz="2000"/>
              <a:t>« Constitue un handicap, au sens de la présente loi, toute limitation d'activité ou restriction de participation à la vie en société subie dans son environnement par une personne en raison d'une altération substantielle, durable ou définitive d'une ou plusieurs fonctions physiques, sensorielles, mentales, cognitives ou psychiques, d'un polyhandicap ou d'un trouble de santé invalidant. »</a:t>
            </a:r>
            <a:r>
              <a:rPr lang="fr-FR" altLang="en-US" sz="1400" i="1"/>
              <a:t>La loi n°2005-102 pour l'égalité des droits et des chances, la participation et la citoyenneté des personnes handicapées a, dans son article 114 défini la notion de handicap :</a:t>
            </a:r>
            <a:endParaRPr lang="fr-FR" altLang="en-US" sz="1400" i="1"/>
          </a:p>
          <a:p>
            <a:r>
              <a:rPr lang="fr-FR" altLang="en-US"/>
              <a:t>Les étapes de la vie: enfance/ vieillesse</a:t>
            </a:r>
            <a:endParaRPr lang="fr-FR" altLang="en-US"/>
          </a:p>
          <a:p>
            <a:r>
              <a:rPr lang="fr-FR" altLang="en-US" sz="2000" b="1"/>
              <a:t>L'enfance et la fragilité</a:t>
            </a:r>
            <a:r>
              <a:rPr lang="fr-FR" altLang="en-US" sz="2000"/>
              <a:t>. La fragilité de l’enfant est une notion associée à un constat de faiblesse et de déficience, justifiant le recours à une réglementation supposée protectrice</a:t>
            </a:r>
            <a:endParaRPr lang="fr-FR" altLang="en-US" sz="2000"/>
          </a:p>
          <a:p>
            <a:r>
              <a:rPr lang="fr-FR" altLang="en-US" sz="2000" b="1"/>
              <a:t>La vieillesse et la fragilité</a:t>
            </a:r>
            <a:r>
              <a:rPr lang="fr-FR" altLang="en-US" sz="2000"/>
              <a:t>. Cette notion apparaît avec la perception ou la prise de conscience de la personne âgée des premiers signes du vieillissement et de l’émergence des difficultés dans la vie quotidienne. </a:t>
            </a:r>
            <a:endParaRPr lang="fr-FR" altLang="en-US" sz="2000"/>
          </a:p>
          <a:p>
            <a:r>
              <a:rPr lang="fr-FR" altLang="en-US"/>
              <a:t>La maladie physique accidentelle/ chronique. La maladie mentale passagère/ installée</a:t>
            </a:r>
            <a:endParaRPr lang="fr-FR" altLang="en-US"/>
          </a:p>
          <a:p>
            <a:pPr marL="0" indent="0">
              <a:buNone/>
            </a:pPr>
            <a:r>
              <a:rPr lang="fr-FR" altLang="en-US" sz="2000"/>
              <a:t>    La maladie est une altération des fonctions ou de la santé d'un organisme vivant, animal ou                        végétal.</a:t>
            </a:r>
            <a:endParaRPr lang="fr-FR" altLang="en-US" sz="2000"/>
          </a:p>
          <a:p>
            <a:endParaRPr lang="fr-FR" altLang="en-US"/>
          </a:p>
          <a:p>
            <a:endParaRPr lang="fr-F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b="1"/>
              <a:t>La place de la personne vulnérable en société</a:t>
            </a:r>
            <a:endParaRPr lang="fr-FR" altLang="en-US" b="1"/>
          </a:p>
        </p:txBody>
      </p:sp>
      <p:sp>
        <p:nvSpPr>
          <p:cNvPr id="3" name="Content Placeholder 2"/>
          <p:cNvSpPr>
            <a:spLocks noGrp="1"/>
          </p:cNvSpPr>
          <p:nvPr>
            <p:ph idx="1"/>
          </p:nvPr>
        </p:nvSpPr>
        <p:spPr/>
        <p:txBody>
          <a:bodyPr/>
          <a:p>
            <a:r>
              <a:rPr lang="fr-FR" altLang="en-US"/>
              <a:t>évolution historique</a:t>
            </a:r>
            <a:endParaRPr lang="fr-FR" altLang="en-US"/>
          </a:p>
          <a:p>
            <a:r>
              <a:rPr lang="fr-FR" altLang="en-US" sz="2000"/>
              <a:t>ex: les esclaves, les femmes et les enfants et les étrangers ne sont pas des citoyens: ils sont  exclus de la démocratie en Grèce dans l'antiquité V-IV av. JC</a:t>
            </a:r>
            <a:endParaRPr lang="fr-FR" altLang="en-US" sz="2000"/>
          </a:p>
          <a:p>
            <a:endParaRPr lang="fr-FR" altLang="en-US"/>
          </a:p>
          <a:p>
            <a:r>
              <a:rPr lang="fr-FR" altLang="en-US"/>
              <a:t>en fonction des cultures/ des croyances / des coutumes</a:t>
            </a:r>
            <a:endParaRPr lang="fr-FR" altLang="en-US"/>
          </a:p>
          <a:p>
            <a:r>
              <a:rPr lang="fr-FR" altLang="en-US" sz="2000"/>
              <a:t>ex: albinos.</a:t>
            </a:r>
            <a:endParaRPr lang="fr-FR" altLang="en-US" sz="2000"/>
          </a:p>
          <a:p>
            <a:endParaRPr lang="fr-FR" altLang="en-US"/>
          </a:p>
          <a:p>
            <a:r>
              <a:rPr lang="fr-FR" altLang="en-US"/>
              <a:t>en fonction des modes de vie/ urbaine-rurale</a:t>
            </a:r>
            <a:endParaRPr lang="fr-FR" altLang="en-US"/>
          </a:p>
          <a:p>
            <a:r>
              <a:rPr lang="fr-FR" altLang="en-US" sz="2000"/>
              <a:t>ex: vieillesse “maladie” en ville, “normale” dans les campagnes. </a:t>
            </a:r>
            <a:endParaRPr lang="fr-FR" altLang="en-US" sz="2000"/>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8947</Words>
  <Application>WPS Presentation</Application>
  <PresentationFormat>Widescreen</PresentationFormat>
  <Paragraphs>197</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Microsoft YaHei</vt:lpstr>
      <vt:lpstr/>
      <vt:lpstr>Arial Unicode MS</vt:lpstr>
      <vt:lpstr>Calibri</vt:lpstr>
      <vt:lpstr>Segoe Print</vt:lpstr>
      <vt:lpstr>Blue Waves</vt:lpstr>
      <vt:lpstr>ETHIQUE ET VULNERABILITE</vt:lpstr>
      <vt:lpstr>                             Vulnérabilité </vt:lpstr>
      <vt:lpstr>Vulnérabilité et autonomie.</vt:lpstr>
      <vt:lpstr>Ethique</vt:lpstr>
      <vt:lpstr>relation entre éthique et morale</vt:lpstr>
      <vt:lpstr>          concepts qui gravitent autour du concept de vulnérabilité</vt:lpstr>
      <vt:lpstr>la personne selon Florence Nightingale</vt:lpstr>
      <vt:lpstr>la personne vulnérable en famille et en société</vt:lpstr>
      <vt:lpstr>La place de la personne vulnérable en société</vt:lpstr>
      <vt:lpstr>facteurs qui aggravent  ou intensifient la vulnérabilité</vt:lpstr>
      <vt:lpstr>comportements face à la vulnérabilité, questions:</vt:lpstr>
      <vt:lpstr>réponses face à la vulnérabilité: </vt:lpstr>
      <vt:lpstr>Face à la vulnérabilité: éthiques de la responsabilité</vt:lpstr>
      <vt:lpstr>Face à la vulnérabilité: éthiques du “care” / prendre soin</vt:lpstr>
      <vt:lpstr>face à la vulnérabilité: éthique de la discussion</vt:lpstr>
      <vt:lpstr>la vulnérabilité au coeur du système hospitalier et du soin</vt:lpstr>
      <vt:lpstr>Le soin/ la relation soignant-soignant</vt:lpstr>
      <vt:lpstr>Comment l'Institution hospitalière est-elle aidante?</vt:lpstr>
      <vt:lpstr>lecture et réflexions autour d'un article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ET VULNERABILITE</dc:title>
  <dc:creator>cecil</dc:creator>
  <cp:lastModifiedBy>cecil</cp:lastModifiedBy>
  <cp:revision>27</cp:revision>
  <dcterms:created xsi:type="dcterms:W3CDTF">2017-10-14T12:20:00Z</dcterms:created>
  <dcterms:modified xsi:type="dcterms:W3CDTF">2017-11-14T15:48:49Z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1033-10.2.0.5908</vt:lpwstr>
  </property>
</Properties>
</file>