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8" r:id="rId5"/>
    <p:sldId id="273" r:id="rId6"/>
    <p:sldId id="258" r:id="rId7"/>
    <p:sldId id="259" r:id="rId8"/>
    <p:sldId id="264" r:id="rId9"/>
    <p:sldId id="272" r:id="rId10"/>
    <p:sldId id="266" r:id="rId11"/>
    <p:sldId id="265" r:id="rId12"/>
    <p:sldId id="260" r:id="rId13"/>
    <p:sldId id="261" r:id="rId14"/>
    <p:sldId id="262" r:id="rId15"/>
    <p:sldId id="263" r:id="rId16"/>
    <p:sldId id="267" r:id="rId17"/>
    <p:sldId id="269" r:id="rId18"/>
    <p:sldId id="271" r:id="rId19"/>
    <p:sldId id="270" r:id="rId20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239184" y="692150"/>
            <a:ext cx="11885083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17" y="549275"/>
            <a:ext cx="12192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>
          <a:xfrm>
            <a:off x="2544233" y="2492375"/>
            <a:ext cx="7393517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056" name="Rectangle 8"/>
          <p:cNvSpPr>
            <a:spLocks noChangeArrowheads="1"/>
          </p:cNvSpPr>
          <p:nvPr>
            <p:ph type="ctrTitle"/>
          </p:nvPr>
        </p:nvSpPr>
        <p:spPr>
          <a:xfrm>
            <a:off x="1007533" y="620713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11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831447-C893-4FB7-A405-85B25DF4EE9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831447-C893-4FB7-A405-85B25DF4EE9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17" y="333375"/>
            <a:ext cx="12192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2"/>
          <a:srcRect t="1094" r="8122" b="13318"/>
          <a:stretch>
            <a:fillRect/>
          </a:stretch>
        </p:blipFill>
        <p:spPr>
          <a:xfrm>
            <a:off x="7730067" y="4438650"/>
            <a:ext cx="4453467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5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30" name="Rectangle 6"/>
          <p:cNvSpPr>
            <a:spLocks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fr-FR" altLang="en-US"/>
              <a:t>L'éthique organisationnelle</a:t>
            </a:r>
            <a:endParaRPr lang="fr-F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4445" y="2492375"/>
            <a:ext cx="7393305" cy="2069465"/>
          </a:xfrm>
        </p:spPr>
        <p:txBody>
          <a:bodyPr/>
          <a:p>
            <a:r>
              <a:rPr lang="fr-FR" altLang="en-US"/>
              <a:t>Relations entre éthique individuelle et éthique organisationnelle dans le système de Santé</a:t>
            </a:r>
            <a:endParaRPr lang="fr-FR" altLang="en-US"/>
          </a:p>
          <a:p>
            <a:r>
              <a:rPr lang="fr-FR" altLang="en-US" sz="1600" i="1"/>
              <a:t>Cours du 22 juin 2017, IFSI de la croix rouge, Cécile Furstenberg</a:t>
            </a:r>
            <a:endParaRPr lang="fr-FR" altLang="en-US" sz="1600" i="1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Alliance éthique de l'autonomie et de l'hétéronomie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4790"/>
            <a:ext cx="10972800" cy="4631690"/>
          </a:xfrm>
        </p:spPr>
        <p:txBody>
          <a:bodyPr/>
          <a:p>
            <a:r>
              <a:rPr lang="fr-FR" altLang="en-US" i="1">
                <a:solidFill>
                  <a:srgbClr val="00B0F0"/>
                </a:solidFill>
              </a:rPr>
              <a:t>“Visée de la vie bonne avec et pour autrui dans des institutions justes”</a:t>
            </a:r>
            <a:r>
              <a:rPr lang="fr-FR" altLang="en-US"/>
              <a:t> </a:t>
            </a:r>
            <a:r>
              <a:rPr lang="fr-FR" altLang="en-US" sz="2000"/>
              <a:t>(Paul Ricoeur, Soi-même comme un autre, 1990)</a:t>
            </a:r>
            <a:endParaRPr lang="fr-FR" altLang="en-US" sz="2000"/>
          </a:p>
          <a:p>
            <a:r>
              <a:rPr lang="fr-FR" altLang="en-US"/>
              <a:t>Les trois moments de l'éthique selon Paul Ricoeur: </a:t>
            </a:r>
            <a:endParaRPr lang="fr-FR" altLang="en-US"/>
          </a:p>
          <a:p>
            <a:pPr>
              <a:buFont typeface="Wingdings" panose="05000000000000000000" charset="0"/>
              <a:buChar char="Ø"/>
            </a:pPr>
            <a:r>
              <a:rPr lang="fr-FR" altLang="en-US"/>
              <a:t>Visée éthique: visée de la vie bonne </a:t>
            </a:r>
            <a:endParaRPr lang="fr-FR" altLang="en-US"/>
          </a:p>
          <a:p>
            <a:pPr>
              <a:buFont typeface="Wingdings" panose="05000000000000000000" charset="0"/>
              <a:buChar char="Ø"/>
            </a:pPr>
            <a:r>
              <a:rPr lang="fr-FR" altLang="en-US"/>
              <a:t>Norme morale: respect de l'autre, passage par la norme</a:t>
            </a:r>
            <a:endParaRPr lang="fr-FR" altLang="en-US"/>
          </a:p>
          <a:p>
            <a:pPr>
              <a:buFont typeface="Wingdings" panose="05000000000000000000" charset="0"/>
              <a:buChar char="Ø"/>
            </a:pPr>
            <a:r>
              <a:rPr lang="fr-FR" altLang="en-US"/>
              <a:t>Sagesse pratique: renvoit à la singularité des situations</a:t>
            </a:r>
            <a:endParaRPr lang="fr-FR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749300"/>
          </a:xfrm>
        </p:spPr>
        <p:txBody>
          <a:bodyPr/>
          <a:p>
            <a:r>
              <a:rPr lang="fr-FR" altLang="en-US"/>
              <a:t>L'éthique au coeur des disciplines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23620"/>
            <a:ext cx="10972800" cy="5102860"/>
          </a:xfrm>
        </p:spPr>
        <p:txBody>
          <a:bodyPr/>
          <a:p>
            <a:r>
              <a:rPr lang="fr-FR" altLang="en-US"/>
              <a:t>                                    Politique</a:t>
            </a:r>
            <a:endParaRPr lang="fr-FR" altLang="en-US"/>
          </a:p>
          <a:p>
            <a:pPr marL="0" indent="0">
              <a:buNone/>
            </a:pPr>
            <a:r>
              <a:rPr lang="en-US"/>
              <a:t>  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</a:t>
            </a:r>
            <a:r>
              <a:rPr lang="fr-FR" altLang="en-US">
                <a:sym typeface="+mn-ea"/>
              </a:rPr>
              <a:t>Anthropologie</a:t>
            </a:r>
            <a:r>
              <a:rPr lang="en-US"/>
              <a:t>                </a:t>
            </a:r>
            <a:r>
              <a:rPr lang="fr-FR" altLang="en-US"/>
              <a:t>éthique                  Sociologie</a:t>
            </a:r>
            <a:endParaRPr lang="fr-FR" altLang="en-US"/>
          </a:p>
          <a:p>
            <a:pPr marL="0" indent="0">
              <a:buNone/>
            </a:pPr>
            <a:r>
              <a:rPr lang="fr-FR" altLang="en-US"/>
              <a:t>                                            </a:t>
            </a:r>
            <a:endParaRPr lang="fr-FR" altLang="en-US"/>
          </a:p>
          <a:p>
            <a:pPr marL="0" indent="0">
              <a:buNone/>
            </a:pPr>
            <a:endParaRPr lang="fr-FR" altLang="en-US"/>
          </a:p>
          <a:p>
            <a:pPr marL="0" indent="0">
              <a:buNone/>
            </a:pPr>
            <a:r>
              <a:rPr lang="fr-FR" altLang="en-US"/>
              <a:t>                                          Droit</a:t>
            </a:r>
            <a:endParaRPr lang="fr-FR" altLang="en-US"/>
          </a:p>
          <a:p>
            <a:pPr marL="0" indent="0">
              <a:buNone/>
            </a:pPr>
            <a:r>
              <a:rPr lang="fr-FR" altLang="en-US" sz="2800" i="1">
                <a:solidFill>
                  <a:srgbClr val="00B050"/>
                </a:solidFill>
              </a:rPr>
              <a:t>“L'éthique,  avec l'écologie sans doute, est un chemin qui reconduit à l'ordinaire, qui mène à retrouver le sens de l'ordinaire (ordinaire : ce qui fait le sens inédit de la vie de soi, d'autrui et des autres)”</a:t>
            </a:r>
            <a:r>
              <a:rPr lang="fr-FR" altLang="en-US" i="1"/>
              <a:t> </a:t>
            </a:r>
            <a:r>
              <a:rPr lang="fr-FR" altLang="en-US" sz="2000" i="1"/>
              <a:t>(Michel Dupuis, le soin une philosophie, p.156)</a:t>
            </a:r>
            <a:endParaRPr lang="fr-FR" altLang="en-US" sz="2000" i="1"/>
          </a:p>
        </p:txBody>
      </p:sp>
      <p:sp>
        <p:nvSpPr>
          <p:cNvPr id="5" name="Right Arrow 4"/>
          <p:cNvSpPr/>
          <p:nvPr/>
        </p:nvSpPr>
        <p:spPr>
          <a:xfrm>
            <a:off x="6946900" y="2879090"/>
            <a:ext cx="979170" cy="485775"/>
          </a:xfrm>
          <a:prstGeom prst="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674110" y="2879090"/>
            <a:ext cx="979170" cy="485775"/>
          </a:xfrm>
          <a:prstGeom prst="lef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5617845" y="1570355"/>
            <a:ext cx="485775" cy="979170"/>
          </a:xfrm>
          <a:prstGeom prst="up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617845" y="3671570"/>
            <a:ext cx="485775" cy="979170"/>
          </a:xfrm>
          <a:prstGeom prst="down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Fondements philosophiques de l'éthique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fr-FR" altLang="en-US" b="1"/>
              <a:t>Philosophie</a:t>
            </a:r>
            <a:endParaRPr lang="fr-FR" altLang="en-US" b="1"/>
          </a:p>
          <a:p>
            <a:pPr marL="0" indent="0">
              <a:buNone/>
            </a:pPr>
            <a:r>
              <a:rPr lang="fr-FR" altLang="en-US"/>
              <a:t>    </a:t>
            </a:r>
            <a:r>
              <a:rPr lang="fr-FR" altLang="en-US" i="1"/>
              <a:t>Philos: amour</a:t>
            </a:r>
            <a:endParaRPr lang="fr-FR" altLang="en-US" i="1"/>
          </a:p>
          <a:p>
            <a:pPr marL="0" indent="0">
              <a:buNone/>
            </a:pPr>
            <a:r>
              <a:rPr lang="fr-FR" altLang="en-US" i="1"/>
              <a:t>    Sophia: sagesse</a:t>
            </a:r>
            <a:endParaRPr lang="fr-FR" altLang="en-US" i="1"/>
          </a:p>
          <a:p>
            <a:pPr marL="0" indent="0">
              <a:buNone/>
            </a:pPr>
            <a:r>
              <a:rPr lang="fr-FR" altLang="en-US" b="1"/>
              <a:t>Réflexions philosophiques</a:t>
            </a:r>
            <a:r>
              <a:rPr lang="fr-FR" altLang="en-US"/>
              <a:t> : recherche de sens </a:t>
            </a:r>
            <a:endParaRPr lang="fr-FR" altLang="en-US"/>
          </a:p>
          <a:p>
            <a:pPr marL="0" indent="0">
              <a:buNone/>
            </a:pPr>
            <a:r>
              <a:rPr lang="fr-FR" altLang="en-US"/>
              <a:t>Place de l'homme dans l'univers, la liberté personnelle, la personne, la contingence, la responsabilité, la vie, la mort, le temps, la morale, les valeurs, autrui,... </a:t>
            </a:r>
            <a:endParaRPr lang="fr-FR" altLang="en-US"/>
          </a:p>
          <a:p>
            <a:pPr marL="0" indent="0">
              <a:buNone/>
            </a:pPr>
            <a:r>
              <a:rPr lang="fr-FR" altLang="en-US" b="1"/>
              <a:t>Le soin comme nouvelle catégorie philosophique.</a:t>
            </a:r>
            <a:r>
              <a:rPr lang="fr-FR" altLang="en-US"/>
              <a:t> </a:t>
            </a:r>
            <a:endParaRPr lang="fr-FR" altLang="en-US"/>
          </a:p>
          <a:p>
            <a:pPr marL="0" indent="0">
              <a:buNone/>
            </a:pPr>
            <a:r>
              <a:rPr lang="fr-FR" altLang="en-US" sz="2000"/>
              <a:t>(Michel Dupuis, Le soin, une nouvelle philosophie) </a:t>
            </a:r>
            <a:r>
              <a:rPr lang="fr-FR" altLang="en-US" sz="2000">
                <a:solidFill>
                  <a:srgbClr val="FF0000"/>
                </a:solidFill>
              </a:rPr>
              <a:t>Vulnérabilité et dignité</a:t>
            </a:r>
            <a:r>
              <a:rPr lang="fr-FR" altLang="en-US" sz="2000">
                <a:solidFill>
                  <a:srgbClr val="FFC000"/>
                </a:solidFill>
              </a:rPr>
              <a:t> </a:t>
            </a:r>
            <a:r>
              <a:rPr lang="fr-FR" altLang="en-US" sz="2000"/>
              <a:t>concepts dominants </a:t>
            </a:r>
            <a:endParaRPr lang="fr-FR" alt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Les axes de l'éthique organisationnelle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panose="05000000000000000000" charset="0"/>
              <a:buChar char="q"/>
            </a:pPr>
            <a:r>
              <a:rPr lang="fr-FR" altLang="en-US"/>
              <a:t> Coopération des acteurs</a:t>
            </a:r>
            <a:endParaRPr lang="fr-FR" altLang="en-US"/>
          </a:p>
          <a:p>
            <a:pPr>
              <a:buFont typeface="Wingdings" panose="05000000000000000000" charset="0"/>
              <a:buChar char="q"/>
            </a:pPr>
            <a:r>
              <a:rPr lang="fr-FR" altLang="en-US"/>
              <a:t> Hiérarchie</a:t>
            </a:r>
            <a:endParaRPr lang="fr-FR" altLang="en-US"/>
          </a:p>
          <a:p>
            <a:pPr>
              <a:buFont typeface="Wingdings" panose="05000000000000000000" charset="0"/>
              <a:buChar char="q"/>
            </a:pPr>
            <a:r>
              <a:rPr lang="fr-FR" altLang="en-US"/>
              <a:t> Rôle du leader</a:t>
            </a:r>
            <a:endParaRPr lang="fr-FR" altLang="en-US"/>
          </a:p>
          <a:p>
            <a:pPr>
              <a:buFont typeface="Wingdings" panose="05000000000000000000" charset="0"/>
              <a:buChar char="q"/>
            </a:pPr>
            <a:r>
              <a:rPr lang="fr-FR" altLang="en-US"/>
              <a:t> L'institution et son organisation</a:t>
            </a:r>
            <a:endParaRPr lang="fr-FR" altLang="en-US"/>
          </a:p>
          <a:p>
            <a:pPr>
              <a:buFont typeface="Wingdings" panose="05000000000000000000" charset="0"/>
              <a:buChar char="q"/>
            </a:pPr>
            <a:r>
              <a:rPr lang="fr-FR" altLang="en-US"/>
              <a:t> Spécificité du système soignant </a:t>
            </a:r>
            <a:endParaRPr lang="fr-FR" altLang="en-US"/>
          </a:p>
          <a:p>
            <a:pPr>
              <a:buFont typeface="Wingdings" panose="05000000000000000000" charset="0"/>
              <a:buChar char="q"/>
            </a:pPr>
            <a:r>
              <a:rPr lang="fr-FR" altLang="en-US"/>
              <a:t> Le patient comme objet ou sujet de soin au coeur du système</a:t>
            </a:r>
            <a:endParaRPr lang="fr-FR" altLang="en-US"/>
          </a:p>
          <a:p>
            <a:pPr>
              <a:buFont typeface="Wingdings" panose="05000000000000000000" charset="0"/>
              <a:buChar char="q"/>
            </a:pPr>
            <a:r>
              <a:rPr lang="fr-FR" altLang="en-US"/>
              <a:t> l'interprétation et analyse</a:t>
            </a:r>
            <a:endParaRPr lang="fr-F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Tensions dans l'éthique organisationnelle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111625"/>
          </a:xfrm>
        </p:spPr>
        <p:txBody>
          <a:bodyPr/>
          <a:p>
            <a:pPr>
              <a:buFont typeface="Wingdings" panose="05000000000000000000" charset="0"/>
              <a:buChar char="Ø"/>
            </a:pPr>
            <a:r>
              <a:rPr lang="fr-FR" altLang="en-US" sz="2400"/>
              <a:t>Le socius et le prochain (Paul Ricoeur)</a:t>
            </a:r>
            <a:endParaRPr lang="fr-FR" altLang="en-US" sz="2400"/>
          </a:p>
          <a:p>
            <a:pPr marL="0" indent="0">
              <a:buFont typeface="Wingdings" panose="05000000000000000000" charset="0"/>
              <a:buNone/>
            </a:pPr>
            <a:r>
              <a:rPr lang="fr-FR" altLang="en-US" sz="2400"/>
              <a:t>     Ricoeur met en scène la venue du prochain au coeur même du collectif.</a:t>
            </a:r>
            <a:endParaRPr lang="fr-FR" altLang="en-US" sz="2400"/>
          </a:p>
          <a:p>
            <a:pPr marL="457200" indent="-457200">
              <a:buFont typeface="Wingdings" panose="05000000000000000000" charset="0"/>
              <a:buChar char="Ø"/>
            </a:pPr>
            <a:r>
              <a:rPr lang="fr-FR" altLang="en-US" sz="2400"/>
              <a:t>L'éthique du care (Carole Killigan) et l'éthique de la justice (Tronto) </a:t>
            </a:r>
            <a:endParaRPr lang="fr-FR" altLang="en-US" sz="2400"/>
          </a:p>
          <a:p>
            <a:pPr marL="457200" indent="-457200">
              <a:buFont typeface="Wingdings" panose="05000000000000000000" charset="0"/>
              <a:buChar char="Ø"/>
            </a:pPr>
            <a:r>
              <a:rPr lang="fr-FR" altLang="en-US" sz="2400"/>
              <a:t>Tension entre amour et Justice (Paul Ricoeur)</a:t>
            </a:r>
            <a:endParaRPr lang="fr-FR" altLang="en-US" sz="2400"/>
          </a:p>
          <a:p>
            <a:pPr marL="457200" indent="-457200">
              <a:buFont typeface="Wingdings" panose="05000000000000000000" charset="0"/>
              <a:buChar char="Ø"/>
            </a:pPr>
            <a:r>
              <a:rPr lang="fr-FR" altLang="en-US" sz="2400">
                <a:sym typeface="+mn-ea"/>
              </a:rPr>
              <a:t>La lutte pour la reconnaissance (Honneth et Paul Ricoeur)</a:t>
            </a:r>
            <a:endParaRPr lang="fr-FR" altLang="en-US" sz="2400">
              <a:sym typeface="+mn-ea"/>
            </a:endParaRPr>
          </a:p>
          <a:p>
            <a:pPr marL="457200" indent="-457200">
              <a:buFont typeface="Wingdings" panose="05000000000000000000" charset="0"/>
              <a:buChar char="Ø"/>
            </a:pPr>
            <a:endParaRPr lang="fr-FR" altLang="en-US" sz="2400">
              <a:sym typeface="+mn-ea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fr-FR" altLang="en-US" sz="2400">
                <a:sym typeface="+mn-ea"/>
              </a:rPr>
              <a:t>La relation en binôme soignant-soigné/ La collégialité</a:t>
            </a:r>
            <a:endParaRPr lang="fr-FR" altLang="en-US" sz="2400">
              <a:sym typeface="+mn-ea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fr-FR" altLang="en-US" sz="2400">
                <a:sym typeface="+mn-ea"/>
              </a:rPr>
              <a:t>La responsabilité individuelle / collective (Hannah Arendt)</a:t>
            </a:r>
            <a:endParaRPr lang="fr-FR" altLang="en-US" sz="2400">
              <a:sym typeface="+mn-ea"/>
            </a:endParaRPr>
          </a:p>
          <a:p>
            <a:pPr marL="457200" indent="-457200">
              <a:buFont typeface="Wingdings" panose="05000000000000000000" charset="0"/>
              <a:buChar char="Ø"/>
            </a:pPr>
            <a:endParaRPr lang="fr-FR" altLang="en-US" sz="2400">
              <a:sym typeface="+mn-ea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fr-FR" altLang="en-US" sz="2400">
                <a:sym typeface="+mn-ea"/>
              </a:rPr>
              <a:t>Les modèles et les évaluations</a:t>
            </a:r>
            <a:endParaRPr lang="fr-FR" altLang="en-US" sz="2400">
              <a:sym typeface="+mn-ea"/>
            </a:endParaRPr>
          </a:p>
          <a:p>
            <a:pPr marL="0" indent="0">
              <a:buFont typeface="Wingdings" panose="05000000000000000000" charset="0"/>
              <a:buNone/>
            </a:pPr>
            <a:endParaRPr lang="fr-FR" altLang="en-US"/>
          </a:p>
          <a:p>
            <a:pPr marL="0" indent="0">
              <a:buFont typeface="Wingdings" panose="05000000000000000000" charset="0"/>
              <a:buNone/>
            </a:pPr>
            <a:endParaRPr lang="fr-FR" altLang="en-US"/>
          </a:p>
          <a:p>
            <a:pPr marL="0" indent="0">
              <a:buFont typeface="Wingdings" panose="05000000000000000000" charset="0"/>
              <a:buNone/>
            </a:pPr>
            <a:endParaRPr lang="fr-F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l'organisation et ses incidences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457200" indent="-457200">
              <a:buFont typeface="Wingdings" panose="05000000000000000000" charset="0"/>
              <a:buChar char="Ø"/>
            </a:pPr>
            <a:r>
              <a:rPr lang="fr-FR" altLang="en-US" b="1"/>
              <a:t>Incidences bénéfiques</a:t>
            </a:r>
            <a:endParaRPr lang="fr-FR" altLang="en-US" b="1"/>
          </a:p>
          <a:p>
            <a:pPr marL="0" indent="0">
              <a:buNone/>
            </a:pPr>
            <a:r>
              <a:rPr lang="fr-FR" altLang="en-US"/>
              <a:t>gain de temps, économie, prise en compte des acteurs dans l'ensemble, prévisions, plannifications, pragmatisme, universalisation, sens de la responsabilité ...</a:t>
            </a:r>
            <a:endParaRPr lang="fr-FR" altLang="en-US"/>
          </a:p>
          <a:p>
            <a:pPr marL="457200" indent="-457200">
              <a:buFont typeface="Wingdings" panose="05000000000000000000" charset="0"/>
              <a:buChar char="Ø"/>
            </a:pPr>
            <a:r>
              <a:rPr lang="fr-FR" altLang="en-US" b="1"/>
              <a:t>Incidences négatives</a:t>
            </a:r>
            <a:endParaRPr lang="fr-FR" altLang="en-US" b="1"/>
          </a:p>
          <a:p>
            <a:pPr marL="0" indent="0">
              <a:buNone/>
            </a:pPr>
            <a:r>
              <a:rPr lang="fr-FR" altLang="en-US"/>
              <a:t>Discrimination, chosification, banalisation, peu de place aux sentiments, peu de place à la créativité...</a:t>
            </a:r>
            <a:endParaRPr lang="fr-F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L'intégration et la dynamique éthique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1280"/>
            <a:ext cx="10972800" cy="4775200"/>
          </a:xfrm>
        </p:spPr>
        <p:txBody>
          <a:bodyPr/>
          <a:p>
            <a:r>
              <a:rPr lang="fr-FR" altLang="en-US" sz="2800"/>
              <a:t>Le patient et son rôle dans l'éthique organisationnelles</a:t>
            </a:r>
            <a:endParaRPr lang="fr-FR" altLang="en-US" sz="2800"/>
          </a:p>
          <a:p>
            <a:r>
              <a:rPr lang="fr-FR" altLang="en-US" sz="2800"/>
              <a:t>Le soignant et son intégration, part active dans l'éthique organisationnelle</a:t>
            </a:r>
            <a:endParaRPr lang="fr-FR" altLang="en-US" sz="2800"/>
          </a:p>
          <a:p>
            <a:r>
              <a:rPr lang="fr-FR" altLang="en-US" sz="2800"/>
              <a:t>Le soignant référent/ leader</a:t>
            </a:r>
            <a:endParaRPr lang="fr-FR" altLang="en-US" sz="2800"/>
          </a:p>
          <a:p>
            <a:r>
              <a:rPr lang="fr-FR" altLang="en-US" sz="2800"/>
              <a:t>Connaissance, sens de l'humanité, humilité et vaillance vertus essentielles de ceux qui dirigent </a:t>
            </a:r>
            <a:endParaRPr lang="fr-FR" altLang="en-US" sz="2800"/>
          </a:p>
          <a:p>
            <a:r>
              <a:rPr lang="fr-FR" altLang="en-US" sz="2800"/>
              <a:t>Authenticité et information des projets d'institutions. </a:t>
            </a:r>
            <a:endParaRPr lang="fr-FR" altLang="en-US" sz="2800"/>
          </a:p>
          <a:p>
            <a:r>
              <a:rPr lang="fr-FR" altLang="en-US" sz="2800"/>
              <a:t>La capacité de critique des différents acteurs  pour une intégration avec discernement. </a:t>
            </a:r>
            <a:endParaRPr lang="fr-FR" altLang="en-US" sz="2800"/>
          </a:p>
          <a:p>
            <a:r>
              <a:rPr lang="fr-FR" altLang="en-US" sz="2800"/>
              <a:t>La motivation personnelle et collective</a:t>
            </a:r>
            <a:endParaRPr lang="fr-FR" altLang="en-US" sz="2800"/>
          </a:p>
          <a:p>
            <a:r>
              <a:rPr lang="fr-FR" altLang="en-US" sz="2800"/>
              <a:t>Reconnaissance et valoration du bon travail. </a:t>
            </a:r>
            <a:endParaRPr lang="fr-FR" altLang="en-US" sz="2800"/>
          </a:p>
          <a:p>
            <a:endParaRPr lang="fr-FR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Conditions de réussite de l'éthique organisationnelle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fr-FR" altLang="en-US" i="1">
                <a:solidFill>
                  <a:srgbClr val="00B050"/>
                </a:solidFill>
              </a:rPr>
              <a:t>“L'éthique organisationelle se doit de demeurer une forme d'inquiétude personnelle, individuelle et collective: une espèce d'intranquillité qui s'agite en soi, quand on n'est pas tout à fait certain d'être sur la bonne voie en faisant telle ou telle action, en pensant telle ou telle chose”</a:t>
            </a:r>
            <a:endParaRPr lang="fr-FR" altLang="en-US" i="1">
              <a:solidFill>
                <a:srgbClr val="00B050"/>
              </a:solidFill>
            </a:endParaRPr>
          </a:p>
          <a:p>
            <a:r>
              <a:rPr lang="fr-FR" altLang="en-US" sz="2000" i="1">
                <a:solidFill>
                  <a:srgbClr val="00B050"/>
                </a:solidFill>
              </a:rPr>
              <a:t>(Michel Dupuis, l'éthique organisationnelle dans le monde de la santé, p.176)</a:t>
            </a:r>
            <a:endParaRPr lang="fr-FR" altLang="en-US" sz="2000" i="1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Travail en équipe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6500"/>
            <a:ext cx="10972800" cy="4919980"/>
          </a:xfrm>
        </p:spPr>
        <p:txBody>
          <a:bodyPr/>
          <a:p>
            <a:pPr marL="457200" indent="-457200">
              <a:buFont typeface="Wingdings" panose="05000000000000000000" charset="0"/>
              <a:buChar char="q"/>
            </a:pPr>
            <a:r>
              <a:rPr lang="fr-FR" altLang="en-US" sz="2800"/>
              <a:t>Le monde de l'éthique et le monde du droit: </a:t>
            </a:r>
            <a:endParaRPr lang="fr-FR" altLang="en-US" sz="2800"/>
          </a:p>
          <a:p>
            <a:pPr marL="0" indent="0">
              <a:buFont typeface="Wingdings" panose="05000000000000000000" charset="0"/>
              <a:buNone/>
            </a:pPr>
            <a:r>
              <a:rPr lang="fr-FR" altLang="en-US" sz="2800"/>
              <a:t> souligner et illustrez par un exemple1-l'importance et l'intérêt  du droit en éthique dans la pratique 2- les limites et difficultés dans l'application.</a:t>
            </a:r>
            <a:endParaRPr lang="fr-FR" altLang="en-US" sz="2800"/>
          </a:p>
          <a:p>
            <a:pPr marL="457200" indent="-457200">
              <a:buFont typeface="Wingdings" panose="05000000000000000000" charset="0"/>
              <a:buChar char="q"/>
            </a:pPr>
            <a:r>
              <a:rPr lang="fr-FR" altLang="en-US" sz="2800"/>
              <a:t>Comment vivez-vous le rôle du leader dans une équipe? (personnellement et dans la vie de l'équipe).  </a:t>
            </a:r>
            <a:endParaRPr lang="fr-FR" altLang="en-US" sz="2800"/>
          </a:p>
          <a:p>
            <a:pPr marL="457200" indent="-457200">
              <a:buFont typeface="Wingdings" panose="05000000000000000000" charset="0"/>
              <a:buChar char="q"/>
            </a:pPr>
            <a:r>
              <a:rPr lang="fr-FR" altLang="en-US" sz="2800"/>
              <a:t>Quels sont la place et le rôle  de la collégialité dans l'éthique organisationnelle? S'inspirer de situations concrètes. </a:t>
            </a:r>
            <a:endParaRPr lang="fr-FR" altLang="en-US" sz="2800"/>
          </a:p>
          <a:p>
            <a:pPr marL="457200" indent="-457200">
              <a:buFont typeface="Wingdings" panose="05000000000000000000" charset="0"/>
              <a:buChar char="q"/>
            </a:pPr>
            <a:r>
              <a:rPr lang="fr-FR" altLang="en-US" sz="2800"/>
              <a:t>La quête de sens et l'interprétation des évènements sont-ils  possibles dans la pratique? comment ? </a:t>
            </a:r>
            <a:endParaRPr lang="fr-FR" altLang="en-US" sz="2800"/>
          </a:p>
          <a:p>
            <a:pPr marL="457200" indent="-457200">
              <a:buFont typeface="Wingdings" panose="05000000000000000000" charset="0"/>
              <a:buChar char="q"/>
            </a:pPr>
            <a:endParaRPr lang="fr-FR" altLang="en-US"/>
          </a:p>
          <a:p>
            <a:pPr marL="457200" indent="-457200">
              <a:buFont typeface="Wingdings" panose="05000000000000000000" charset="0"/>
              <a:buChar char="q"/>
            </a:pPr>
            <a:endParaRPr lang="fr-FR" altLang="en-US"/>
          </a:p>
          <a:p>
            <a:pPr marL="457200" indent="-457200">
              <a:buFont typeface="Wingdings" panose="05000000000000000000" charset="0"/>
              <a:buChar char="q"/>
            </a:pPr>
            <a:endParaRPr lang="fr-FR" altLang="en-US"/>
          </a:p>
          <a:p>
            <a:endParaRPr lang="fr-F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Les différents niveaux de l'éthique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955"/>
            <a:ext cx="10972800" cy="4708525"/>
          </a:xfrm>
        </p:spPr>
        <p:txBody>
          <a:bodyPr/>
          <a:p>
            <a:r>
              <a:rPr lang="fr-FR" altLang="en-US"/>
              <a:t>1- L'éthique des comportements individuels</a:t>
            </a:r>
            <a:endParaRPr lang="fr-FR" altLang="en-US"/>
          </a:p>
          <a:p>
            <a:endParaRPr lang="fr-FR" altLang="en-US"/>
          </a:p>
          <a:p>
            <a:r>
              <a:rPr lang="fr-FR" altLang="en-US"/>
              <a:t>2- L'éthique des comportements collectifs </a:t>
            </a:r>
            <a:endParaRPr lang="fr-FR" altLang="en-US"/>
          </a:p>
          <a:p>
            <a:endParaRPr lang="fr-FR" altLang="en-US"/>
          </a:p>
          <a:p>
            <a:r>
              <a:rPr lang="fr-FR" altLang="en-US"/>
              <a:t>3- L'éthique des organisations</a:t>
            </a:r>
            <a:endParaRPr lang="fr-FR" altLang="en-US"/>
          </a:p>
          <a:p>
            <a:endParaRPr lang="fr-FR" altLang="en-US"/>
          </a:p>
          <a:p>
            <a:r>
              <a:rPr lang="fr-FR" altLang="en-US"/>
              <a:t>4- L'éthique organisationnelle</a:t>
            </a:r>
            <a:endParaRPr lang="fr-FR" altLang="en-US"/>
          </a:p>
          <a:p>
            <a:r>
              <a:rPr lang="fr-FR" altLang="en-US" b="1" i="1">
                <a:solidFill>
                  <a:srgbClr val="00B050"/>
                </a:solidFill>
              </a:rPr>
              <a:t>“L'éthique organisationnelle inspire, régule les comportements organisationnels spécifiques”</a:t>
            </a:r>
            <a:r>
              <a:rPr lang="fr-FR" altLang="en-US"/>
              <a:t> </a:t>
            </a:r>
            <a:endParaRPr lang="fr-FR" altLang="en-US"/>
          </a:p>
          <a:p>
            <a:r>
              <a:rPr lang="fr-FR" altLang="en-US" sz="1400"/>
              <a:t>(Michel Dupuis, L'éthique organisationnelle dans le secteur de la santé, p20) </a:t>
            </a:r>
            <a:endParaRPr lang="fr-FR" altLang="en-US" sz="1400"/>
          </a:p>
          <a:p>
            <a:endParaRPr lang="fr-F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Moi-toi-le tiers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fr-FR" altLang="en-US"/>
              <a:t>                                     Proches, </a:t>
            </a:r>
            <a:endParaRPr lang="fr-FR" altLang="en-US"/>
          </a:p>
          <a:p>
            <a:pPr marL="0" indent="0">
              <a:buNone/>
            </a:pPr>
            <a:r>
              <a:rPr lang="fr-FR" altLang="en-US"/>
              <a:t>                               Autres, citoyens</a:t>
            </a:r>
            <a:endParaRPr lang="fr-FR" altLang="en-US"/>
          </a:p>
          <a:p>
            <a:endParaRPr lang="fr-FR" altLang="en-US"/>
          </a:p>
          <a:p>
            <a:endParaRPr lang="fr-FR" altLang="en-US"/>
          </a:p>
          <a:p>
            <a:endParaRPr lang="fr-FR" altLang="en-US"/>
          </a:p>
          <a:p>
            <a:pPr marL="0" indent="0">
              <a:buNone/>
            </a:pPr>
            <a:r>
              <a:rPr lang="fr-FR" altLang="en-US"/>
              <a:t>     Soignant                                              Soigné</a:t>
            </a:r>
            <a:endParaRPr lang="fr-FR" altLang="en-US"/>
          </a:p>
        </p:txBody>
      </p:sp>
      <p:sp>
        <p:nvSpPr>
          <p:cNvPr id="4" name="Flowchart: Extract 3"/>
          <p:cNvSpPr/>
          <p:nvPr/>
        </p:nvSpPr>
        <p:spPr>
          <a:xfrm>
            <a:off x="4196080" y="2977515"/>
            <a:ext cx="2787650" cy="2021205"/>
          </a:xfrm>
          <a:prstGeom prst="flowChartExtra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04085" y="2066925"/>
            <a:ext cx="1935480" cy="2164715"/>
          </a:xfrm>
          <a:prstGeom prst="straightConnector1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6" name="Straight Arrow Connector 5"/>
          <p:cNvCxnSpPr/>
          <p:nvPr/>
        </p:nvCxnSpPr>
        <p:spPr>
          <a:xfrm>
            <a:off x="7342505" y="2037080"/>
            <a:ext cx="1556385" cy="2314575"/>
          </a:xfrm>
          <a:prstGeom prst="straightConnector1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7" name="Straight Arrow Connector 6"/>
          <p:cNvCxnSpPr/>
          <p:nvPr/>
        </p:nvCxnSpPr>
        <p:spPr>
          <a:xfrm flipH="1">
            <a:off x="3053080" y="5269230"/>
            <a:ext cx="69850" cy="10160"/>
          </a:xfrm>
          <a:prstGeom prst="straightConnector1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8" name="Straight Arrow Connector 7"/>
          <p:cNvCxnSpPr/>
          <p:nvPr/>
        </p:nvCxnSpPr>
        <p:spPr>
          <a:xfrm flipV="1">
            <a:off x="2184400" y="5588635"/>
            <a:ext cx="6714490" cy="29845"/>
          </a:xfrm>
          <a:prstGeom prst="straightConnector1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La théorie et la pratique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0795"/>
            <a:ext cx="10972800" cy="4845685"/>
          </a:xfrm>
        </p:spPr>
        <p:txBody>
          <a:bodyPr/>
          <a:p>
            <a:r>
              <a:rPr lang="fr-FR" altLang="en-US"/>
              <a:t>        L'éthique “d'en haut” ou théorique</a:t>
            </a:r>
            <a:endParaRPr lang="fr-FR" altLang="en-US"/>
          </a:p>
          <a:p>
            <a:r>
              <a:rPr lang="fr-FR" altLang="en-US" sz="2400"/>
              <a:t>concepts, théories, principes, normes...</a:t>
            </a:r>
            <a:endParaRPr lang="fr-FR" altLang="en-US" sz="2400"/>
          </a:p>
          <a:p>
            <a:endParaRPr lang="fr-FR" altLang="en-US" sz="2400"/>
          </a:p>
          <a:p>
            <a:endParaRPr lang="fr-FR" altLang="en-US" sz="2400"/>
          </a:p>
          <a:p>
            <a:r>
              <a:rPr lang="fr-FR" altLang="en-US"/>
              <a:t>                     L'éthique appliquée </a:t>
            </a:r>
            <a:endParaRPr lang="fr-FR" altLang="en-US"/>
          </a:p>
          <a:p>
            <a:r>
              <a:rPr lang="fr-FR" altLang="en-US" sz="2400"/>
              <a:t>méthodes: discernement, observations, analyses, relecture de situations, casuistique, évaluations...</a:t>
            </a:r>
            <a:r>
              <a:rPr lang="fr-FR" altLang="en-US"/>
              <a:t> </a:t>
            </a:r>
            <a:endParaRPr lang="fr-FR" altLang="en-US"/>
          </a:p>
          <a:p>
            <a:endParaRPr lang="fr-FR" alt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altLang="en-US"/>
              <a:t>      </a:t>
            </a:r>
            <a:endParaRPr lang="fr-FR" alt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altLang="en-US"/>
              <a:t>  L'éthique “d'en bas” ou pratique</a:t>
            </a:r>
            <a:endParaRPr lang="fr-FR" alt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altLang="en-US" sz="2400"/>
              <a:t>sagesse pratique, coutumes de service, convictions, croyances...</a:t>
            </a:r>
            <a:endParaRPr lang="fr-FR" altLang="en-US" sz="2400"/>
          </a:p>
        </p:txBody>
      </p:sp>
      <p:sp>
        <p:nvSpPr>
          <p:cNvPr id="4" name="Up-Down Arrow 3"/>
          <p:cNvSpPr/>
          <p:nvPr/>
        </p:nvSpPr>
        <p:spPr>
          <a:xfrm>
            <a:off x="5027930" y="2261235"/>
            <a:ext cx="485775" cy="987425"/>
          </a:xfrm>
          <a:prstGeom prst="upDown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5027930" y="4612640"/>
            <a:ext cx="485775" cy="1216660"/>
          </a:xfrm>
          <a:prstGeom prst="upDown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différentes orientations en éthique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fr-FR" altLang="en-US" b="1"/>
              <a:t>1-L'éthique téléologique/hétéronomie</a:t>
            </a:r>
            <a:endParaRPr lang="fr-FR" altLang="en-US" b="1"/>
          </a:p>
          <a:p>
            <a:r>
              <a:rPr lang="fr-FR" altLang="en-US" i="1"/>
              <a:t>telos: but, finalité. </a:t>
            </a:r>
            <a:endParaRPr lang="fr-FR" altLang="en-US" i="1"/>
          </a:p>
          <a:p>
            <a:r>
              <a:rPr lang="fr-FR" altLang="en-US" i="1"/>
              <a:t>Hétéronomie: héteros: autre; nomos: loi</a:t>
            </a:r>
            <a:endParaRPr lang="fr-FR" altLang="en-US" i="1"/>
          </a:p>
          <a:p>
            <a:endParaRPr lang="fr-FR" altLang="en-US" i="1"/>
          </a:p>
          <a:p>
            <a:r>
              <a:rPr lang="fr-FR" altLang="en-US" b="1"/>
              <a:t>2-L'éthique déontologique/ Autonomie</a:t>
            </a:r>
            <a:endParaRPr lang="fr-FR" altLang="en-US" b="1"/>
          </a:p>
          <a:p>
            <a:r>
              <a:rPr lang="fr-FR" altLang="en-US" i="1"/>
              <a:t>déontos: ce qui </a:t>
            </a:r>
            <a:r>
              <a:rPr lang="fr-FR" altLang="en-US" b="1" i="1"/>
              <a:t>doit</a:t>
            </a:r>
            <a:r>
              <a:rPr lang="fr-FR" altLang="en-US" i="1"/>
              <a:t> être</a:t>
            </a:r>
            <a:endParaRPr lang="fr-FR" altLang="en-US" i="1"/>
          </a:p>
          <a:p>
            <a:r>
              <a:rPr lang="fr-FR" altLang="en-US" i="1"/>
              <a:t>Autnomie: auto: soi-même, nomos: loi</a:t>
            </a:r>
            <a:endParaRPr lang="fr-FR" altLang="en-US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Différentes éthique aujourd'hui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4930"/>
            <a:ext cx="10972800" cy="4781550"/>
          </a:xfrm>
        </p:spPr>
        <p:txBody>
          <a:bodyPr/>
          <a:p>
            <a:pPr marL="514350" indent="-514350">
              <a:buFont typeface="+mj-lt"/>
              <a:buAutoNum type="arabicPeriod"/>
            </a:pPr>
            <a:r>
              <a:rPr lang="fr-FR" altLang="en-US" b="1"/>
              <a:t>Ethiques de l'hétéronomie</a:t>
            </a:r>
            <a:endParaRPr lang="fr-FR" altLang="en-US" b="1"/>
          </a:p>
          <a:p>
            <a:pPr marL="457200" indent="-457200">
              <a:buFont typeface="Wingdings" panose="05000000000000000000" charset="0"/>
              <a:buChar char="Ø"/>
            </a:pPr>
            <a:r>
              <a:rPr lang="fr-FR" altLang="en-US"/>
              <a:t>éco-éthique: Hans Jonas</a:t>
            </a:r>
            <a:endParaRPr lang="fr-FR" altLang="en-US"/>
          </a:p>
          <a:p>
            <a:pPr marL="457200" indent="-457200">
              <a:buFont typeface="Wingdings" panose="05000000000000000000" charset="0"/>
              <a:buChar char="Ø"/>
            </a:pPr>
            <a:r>
              <a:rPr lang="fr-FR" altLang="en-US"/>
              <a:t>l'utilitarisme: J.ST Mill/ J. Bentham.</a:t>
            </a:r>
            <a:endParaRPr lang="fr-FR" altLang="en-US"/>
          </a:p>
          <a:p>
            <a:pPr marL="457200" indent="-457200">
              <a:buFont typeface="Wingdings" panose="05000000000000000000" charset="0"/>
              <a:buChar char="Ø"/>
            </a:pPr>
            <a:r>
              <a:rPr lang="fr-FR" altLang="en-US"/>
              <a:t>contextualisme : Bernard Williams</a:t>
            </a:r>
            <a:endParaRPr lang="fr-FR" altLang="en-US"/>
          </a:p>
          <a:p>
            <a:pPr marL="457200" lvl="1" indent="0">
              <a:buFont typeface="Wingdings" panose="05000000000000000000" charset="0"/>
              <a:buNone/>
            </a:pPr>
            <a:endParaRPr lang="fr-FR" altLang="en-US"/>
          </a:p>
          <a:p>
            <a:pPr marL="457200" lvl="1" indent="0" algn="l">
              <a:buFont typeface="Wingdings" panose="05000000000000000000" charset="0"/>
              <a:buNone/>
            </a:pPr>
            <a:r>
              <a:rPr lang="fr-FR" altLang="en-US" sz="3200" b="1"/>
              <a:t>2-Ethiques de l'autonomie</a:t>
            </a:r>
            <a:endParaRPr lang="fr-FR" altLang="en-US" sz="3200" b="1"/>
          </a:p>
          <a:p>
            <a:pPr marL="914400" lvl="1" indent="-457200" algn="l">
              <a:buFont typeface="Wingdings" panose="05000000000000000000" charset="0"/>
              <a:buChar char="Ø"/>
            </a:pPr>
            <a:r>
              <a:rPr lang="fr-FR" altLang="en-US" sz="3200"/>
              <a:t>Autonomie pluraliste: H.Tristan Engelhardt</a:t>
            </a:r>
            <a:endParaRPr lang="fr-FR" altLang="en-US" sz="3200"/>
          </a:p>
          <a:p>
            <a:pPr marL="914400" lvl="1" indent="-457200" algn="l">
              <a:buFont typeface="Wingdings" panose="05000000000000000000" charset="0"/>
              <a:buChar char="Ø"/>
            </a:pPr>
            <a:r>
              <a:rPr lang="fr-FR" altLang="en-US" sz="3200"/>
              <a:t>Théorie procédurale de la justice: John Rawls</a:t>
            </a:r>
            <a:endParaRPr lang="fr-FR" altLang="en-US" sz="3200"/>
          </a:p>
          <a:p>
            <a:pPr marL="914400" lvl="1" indent="-457200" algn="l">
              <a:buFont typeface="Wingdings" panose="05000000000000000000" charset="0"/>
              <a:buChar char="Ø"/>
            </a:pPr>
            <a:r>
              <a:rPr lang="fr-FR" altLang="en-US" sz="3200"/>
              <a:t>Ethique de la discussion: Jürgen Habermas</a:t>
            </a:r>
            <a:endParaRPr lang="fr-FR" altLang="en-US" sz="3200"/>
          </a:p>
          <a:p>
            <a:pPr marL="457200" lvl="1" indent="0">
              <a:buFont typeface="Wingdings" panose="05000000000000000000" charset="0"/>
              <a:buNone/>
            </a:pPr>
            <a:endParaRPr lang="fr-FR" altLang="en-US" sz="3200"/>
          </a:p>
          <a:p>
            <a:pPr marL="914400" lvl="1" indent="-457200">
              <a:buFont typeface="Wingdings" panose="05000000000000000000" charset="0"/>
              <a:buChar char="Ø"/>
            </a:pPr>
            <a:endParaRPr lang="fr-FR" altLang="en-US"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Les 4 principes nords américains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fr-FR" altLang="en-US">
                <a:sym typeface="+mn-ea"/>
              </a:rPr>
              <a:t>                                     Autonomie</a:t>
            </a:r>
            <a:endParaRPr lang="fr-FR" altLang="en-US"/>
          </a:p>
          <a:p>
            <a:endParaRPr lang="fr-FR" altLang="en-US"/>
          </a:p>
          <a:p>
            <a:endParaRPr lang="fr-FR" altLang="en-US"/>
          </a:p>
          <a:p>
            <a:r>
              <a:rPr lang="fr-FR" altLang="en-US"/>
              <a:t>Bienfaisance                                           N</a:t>
            </a:r>
            <a:r>
              <a:rPr lang="fr-FR" altLang="en-US">
                <a:sym typeface="+mn-ea"/>
              </a:rPr>
              <a:t>on malfaisance</a:t>
            </a:r>
            <a:r>
              <a:rPr lang="fr-FR" altLang="en-US"/>
              <a:t> </a:t>
            </a:r>
            <a:endParaRPr lang="fr-FR" altLang="en-US"/>
          </a:p>
          <a:p>
            <a:endParaRPr lang="fr-FR" altLang="en-US"/>
          </a:p>
          <a:p>
            <a:endParaRPr lang="fr-FR" altLang="en-US"/>
          </a:p>
          <a:p>
            <a:r>
              <a:rPr lang="fr-FR" altLang="en-US"/>
              <a:t>                                      Justice</a:t>
            </a:r>
            <a:endParaRPr lang="fr-FR" altLang="en-US"/>
          </a:p>
          <a:p>
            <a:endParaRPr lang="fr-FR" altLang="en-US"/>
          </a:p>
          <a:p>
            <a:pPr marL="0" indent="0">
              <a:buNone/>
            </a:pPr>
            <a:r>
              <a:rPr lang="fr-FR" altLang="en-US"/>
              <a:t>Rapport Belmont de 1978 </a:t>
            </a:r>
            <a:endParaRPr lang="fr-FR" altLang="en-US"/>
          </a:p>
          <a:p>
            <a:pPr marL="0" indent="0">
              <a:buNone/>
            </a:pPr>
            <a:endParaRPr lang="fr-FR" altLang="en-US"/>
          </a:p>
        </p:txBody>
      </p:sp>
      <p:sp>
        <p:nvSpPr>
          <p:cNvPr id="4" name="Quad Arrow 3"/>
          <p:cNvSpPr/>
          <p:nvPr/>
        </p:nvSpPr>
        <p:spPr>
          <a:xfrm>
            <a:off x="5068570" y="2536190"/>
            <a:ext cx="2054860" cy="2133600"/>
          </a:xfrm>
          <a:prstGeom prst="quad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le personnalisme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34890"/>
          </a:xfrm>
        </p:spPr>
        <p:txBody>
          <a:bodyPr/>
          <a:p>
            <a:r>
              <a:rPr lang="fr-FR" altLang="en-US"/>
              <a:t>La personne -l'être humain</a:t>
            </a:r>
            <a:endParaRPr lang="fr-FR" altLang="en-US"/>
          </a:p>
          <a:p>
            <a:r>
              <a:rPr lang="fr-FR" altLang="en-US"/>
              <a:t>L'individu-singularité-identité-la conscience</a:t>
            </a:r>
            <a:endParaRPr lang="fr-FR" altLang="en-US"/>
          </a:p>
          <a:p>
            <a:r>
              <a:rPr lang="fr-FR" altLang="en-US"/>
              <a:t>La personne et son rôle en société</a:t>
            </a:r>
            <a:endParaRPr lang="fr-FR" altLang="en-US"/>
          </a:p>
          <a:p>
            <a:r>
              <a:rPr lang="fr-FR" altLang="en-US"/>
              <a:t>La personne comme sujet moral / la personne juridique</a:t>
            </a:r>
            <a:endParaRPr lang="fr-FR" altLang="en-US"/>
          </a:p>
          <a:p>
            <a:r>
              <a:rPr lang="fr-FR" altLang="en-US"/>
              <a:t>Le personnalisme (Emmanuel Mounier)</a:t>
            </a:r>
            <a:endParaRPr lang="fr-FR" altLang="en-US"/>
          </a:p>
          <a:p>
            <a:pPr marL="457200" indent="-457200">
              <a:buFont typeface="Wingdings" panose="05000000000000000000" charset="0"/>
              <a:buChar char="v"/>
            </a:pPr>
            <a:r>
              <a:rPr lang="fr-FR" altLang="en-US" sz="2000"/>
              <a:t>unité propre de l'individu</a:t>
            </a:r>
            <a:endParaRPr lang="fr-FR" altLang="en-US" sz="2000"/>
          </a:p>
          <a:p>
            <a:pPr marL="457200" indent="-457200">
              <a:buFont typeface="Wingdings" panose="05000000000000000000" charset="0"/>
              <a:buChar char="v"/>
            </a:pPr>
            <a:r>
              <a:rPr lang="fr-FR" altLang="en-US" sz="2000"/>
              <a:t>intériorité inviolable</a:t>
            </a:r>
            <a:endParaRPr lang="fr-FR" altLang="en-US" sz="2000"/>
          </a:p>
          <a:p>
            <a:pPr marL="457200" indent="-457200">
              <a:buFont typeface="Wingdings" panose="05000000000000000000" charset="0"/>
              <a:buChar char="v"/>
            </a:pPr>
            <a:r>
              <a:rPr lang="fr-FR" altLang="en-US" sz="2000"/>
              <a:t>liberté-responsabilité</a:t>
            </a:r>
            <a:endParaRPr lang="fr-FR" altLang="en-US" sz="2000"/>
          </a:p>
          <a:p>
            <a:pPr marL="457200" indent="-457200">
              <a:buFont typeface="Wingdings" panose="05000000000000000000" charset="0"/>
              <a:buChar char="v"/>
            </a:pPr>
            <a:r>
              <a:rPr lang="fr-FR" altLang="en-US" sz="2000"/>
              <a:t>notion de bien et de mal</a:t>
            </a:r>
            <a:endParaRPr lang="fr-FR" altLang="en-US" sz="2000"/>
          </a:p>
          <a:p>
            <a:pPr marL="457200" indent="-457200">
              <a:buFont typeface="Wingdings" panose="05000000000000000000" charset="0"/>
              <a:buChar char="v"/>
            </a:pPr>
            <a:r>
              <a:rPr lang="fr-FR" altLang="en-US" sz="2000"/>
              <a:t>création à l'image de Dieu</a:t>
            </a:r>
            <a:endParaRPr lang="fr-FR" altLang="en-US" sz="2000"/>
          </a:p>
          <a:p>
            <a:pPr marL="0" indent="0">
              <a:buNone/>
            </a:pPr>
            <a:endParaRPr lang="fr-FR" altLang="en-US"/>
          </a:p>
          <a:p>
            <a:endParaRPr lang="fr-FR" altLang="en-US"/>
          </a:p>
          <a:p>
            <a:endParaRPr lang="fr-F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Morale et éthique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fr-FR" altLang="en-US">
                <a:solidFill>
                  <a:schemeClr val="tx1"/>
                </a:solidFill>
                <a:sym typeface="+mn-ea"/>
              </a:rPr>
              <a:t>L' étymologie ne permet pas de distinguer la morale de l'éthique alors que l'usage des mots avec le temps propose d'après Ricoeur </a:t>
            </a:r>
            <a:endParaRPr lang="fr-FR" altLang="en-US">
              <a:solidFill>
                <a:schemeClr val="tx1"/>
              </a:solidFill>
              <a:sym typeface="+mn-ea"/>
            </a:endParaRPr>
          </a:p>
          <a:p>
            <a:r>
              <a:rPr lang="fr-FR" altLang="en-US">
                <a:solidFill>
                  <a:schemeClr val="tx1"/>
                </a:solidFill>
                <a:sym typeface="+mn-ea"/>
              </a:rPr>
              <a:t>Morale: normes, obligations: le respect</a:t>
            </a:r>
            <a:endParaRPr lang="fr-FR" altLang="en-US">
              <a:solidFill>
                <a:schemeClr val="tx1"/>
              </a:solidFill>
              <a:sym typeface="+mn-ea"/>
            </a:endParaRPr>
          </a:p>
          <a:p>
            <a:r>
              <a:rPr lang="fr-FR" altLang="en-US">
                <a:solidFill>
                  <a:schemeClr val="tx1"/>
                </a:solidFill>
                <a:sym typeface="+mn-ea"/>
              </a:rPr>
              <a:t>Ethique: ce qui est estimé bon, l'estime de soi</a:t>
            </a:r>
            <a:endParaRPr lang="fr-FR" altLang="en-US">
              <a:solidFill>
                <a:srgbClr val="7030A0"/>
              </a:solidFill>
              <a:sym typeface="+mn-ea"/>
            </a:endParaRPr>
          </a:p>
          <a:p>
            <a:r>
              <a:rPr lang="fr-FR" altLang="en-US" i="1">
                <a:solidFill>
                  <a:srgbClr val="7030A0"/>
                </a:solidFill>
                <a:sym typeface="+mn-ea"/>
              </a:rPr>
              <a:t>“L'éthique de la conviction et l'éthique de la responsabilité ne sont pas contradictoires, mais elles se complètent l'une l'autre et constituent ensemble l'homme authentique, c'est à dire un homme qui peut prétendre à “la vocation politique</a:t>
            </a:r>
            <a:r>
              <a:rPr lang="fr-FR" altLang="en-US" i="1">
                <a:sym typeface="+mn-ea"/>
              </a:rPr>
              <a:t>”</a:t>
            </a:r>
            <a:r>
              <a:rPr lang="fr-FR" altLang="en-US">
                <a:sym typeface="+mn-ea"/>
              </a:rPr>
              <a:t> </a:t>
            </a:r>
            <a:r>
              <a:rPr lang="fr-FR" altLang="en-US" sz="2000">
                <a:sym typeface="+mn-ea"/>
              </a:rPr>
              <a:t>(Marx Weber, le savant et le politique, p186)</a:t>
            </a:r>
            <a:endParaRPr lang="fr-FR" alt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6492</Words>
  <Application>WPS Presentation</Application>
  <PresentationFormat>Widescreen</PresentationFormat>
  <Paragraphs>192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Arial</vt:lpstr>
      <vt:lpstr>SimSun</vt:lpstr>
      <vt:lpstr>Wingdings</vt:lpstr>
      <vt:lpstr>Wingdings</vt:lpstr>
      <vt:lpstr>Microsoft YaHei</vt:lpstr>
      <vt:lpstr>Calibri</vt:lpstr>
      <vt:lpstr>Business Cooperate</vt:lpstr>
      <vt:lpstr>L'éthique organisationnelle</vt:lpstr>
      <vt:lpstr>Les différents niveaux de l'éthique</vt:lpstr>
      <vt:lpstr>Moi-toi-le tiers</vt:lpstr>
      <vt:lpstr>La théorie et la pratique</vt:lpstr>
      <vt:lpstr>différentes orientations en éthique</vt:lpstr>
      <vt:lpstr>Différentes éthique aujourd'hui</vt:lpstr>
      <vt:lpstr>Les 4 principes nords américains</vt:lpstr>
      <vt:lpstr>le personnalisme</vt:lpstr>
      <vt:lpstr>Morale et éthique</vt:lpstr>
      <vt:lpstr>Alliance éthique de l'autonomie et de l'hétéronomie</vt:lpstr>
      <vt:lpstr>L'éthique au coeur des disciplines</vt:lpstr>
      <vt:lpstr>Fondements philosophiques de l'éthique</vt:lpstr>
      <vt:lpstr>Les axes de l'éthique organisationnelle</vt:lpstr>
      <vt:lpstr>Tensions dans l'éthique organisationnelle</vt:lpstr>
      <vt:lpstr>l'organisation et ses incidences</vt:lpstr>
      <vt:lpstr>L'intégration et la dynamique éthique</vt:lpstr>
      <vt:lpstr>Conditions de réussite de l'éthique organisationnelle</vt:lpstr>
      <vt:lpstr>Travail en équipe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L'éthique organisationnelle</dc:title>
  <dc:creator>cecil</dc:creator>
  <cp:lastModifiedBy>cecil</cp:lastModifiedBy>
  <cp:revision>14</cp:revision>
  <dcterms:created xsi:type="dcterms:W3CDTF">2017-06-21T09:06:00Z</dcterms:created>
  <dcterms:modified xsi:type="dcterms:W3CDTF">2017-06-22T11:00:11Z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